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9.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3.xml" ContentType="application/vnd.openxmlformats-officedocument.drawingml.chart+xml"/>
  <Override PartName="/ppt/charts/style1.xml" ContentType="application/vnd.ms-office.chartstyle+xml"/>
  <Override PartName="/ppt/charts/colors1.xml" ContentType="application/vnd.ms-office.chartcolorstyle+xml"/>
  <Override PartName="/ppt/charts/chart1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5.xml" ContentType="application/vnd.openxmlformats-officedocument.drawingml.chart+xml"/>
  <Override PartName="/ppt/charts/style3.xml" ContentType="application/vnd.ms-office.chartstyle+xml"/>
  <Override PartName="/ppt/charts/colors3.xml" ContentType="application/vnd.ms-office.chartcolorstyle+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683" r:id="rId5"/>
  </p:sldMasterIdLst>
  <p:notesMasterIdLst>
    <p:notesMasterId r:id="rId59"/>
  </p:notesMasterIdLst>
  <p:sldIdLst>
    <p:sldId id="10282" r:id="rId6"/>
    <p:sldId id="10264" r:id="rId7"/>
    <p:sldId id="10290" r:id="rId8"/>
    <p:sldId id="10334" r:id="rId9"/>
    <p:sldId id="10289" r:id="rId10"/>
    <p:sldId id="3421" r:id="rId11"/>
    <p:sldId id="3380" r:id="rId12"/>
    <p:sldId id="10294" r:id="rId13"/>
    <p:sldId id="10296" r:id="rId14"/>
    <p:sldId id="10319" r:id="rId15"/>
    <p:sldId id="10297" r:id="rId16"/>
    <p:sldId id="10331" r:id="rId17"/>
    <p:sldId id="10292" r:id="rId18"/>
    <p:sldId id="10293" r:id="rId19"/>
    <p:sldId id="10322" r:id="rId20"/>
    <p:sldId id="10295" r:id="rId21"/>
    <p:sldId id="3424" r:id="rId22"/>
    <p:sldId id="10332" r:id="rId23"/>
    <p:sldId id="10300" r:id="rId24"/>
    <p:sldId id="10302" r:id="rId25"/>
    <p:sldId id="10303" r:id="rId26"/>
    <p:sldId id="10304" r:id="rId27"/>
    <p:sldId id="10333" r:id="rId28"/>
    <p:sldId id="10305" r:id="rId29"/>
    <p:sldId id="10299" r:id="rId30"/>
    <p:sldId id="10306" r:id="rId31"/>
    <p:sldId id="762" r:id="rId32"/>
    <p:sldId id="3465" r:id="rId33"/>
    <p:sldId id="10308" r:id="rId34"/>
    <p:sldId id="10311" r:id="rId35"/>
    <p:sldId id="10324" r:id="rId36"/>
    <p:sldId id="10325" r:id="rId37"/>
    <p:sldId id="10313" r:id="rId38"/>
    <p:sldId id="10315" r:id="rId39"/>
    <p:sldId id="10314" r:id="rId40"/>
    <p:sldId id="10316" r:id="rId41"/>
    <p:sldId id="10200" r:id="rId42"/>
    <p:sldId id="10202" r:id="rId43"/>
    <p:sldId id="10318" r:id="rId44"/>
    <p:sldId id="10320" r:id="rId45"/>
    <p:sldId id="10335" r:id="rId46"/>
    <p:sldId id="10321" r:id="rId47"/>
    <p:sldId id="10323" r:id="rId48"/>
    <p:sldId id="10326" r:id="rId49"/>
    <p:sldId id="10307" r:id="rId50"/>
    <p:sldId id="3429" r:id="rId51"/>
    <p:sldId id="732" r:id="rId52"/>
    <p:sldId id="10327" r:id="rId53"/>
    <p:sldId id="10328" r:id="rId54"/>
    <p:sldId id="10330" r:id="rId55"/>
    <p:sldId id="3430" r:id="rId56"/>
    <p:sldId id="784" r:id="rId57"/>
    <p:sldId id="10267"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FA1FE43-D28F-4B19-AB38-B9700E97D85F}">
          <p14:sldIdLst>
            <p14:sldId id="10282"/>
            <p14:sldId id="10264"/>
            <p14:sldId id="10290"/>
            <p14:sldId id="10334"/>
            <p14:sldId id="10289"/>
            <p14:sldId id="3421"/>
            <p14:sldId id="3380"/>
            <p14:sldId id="10294"/>
            <p14:sldId id="10296"/>
            <p14:sldId id="10319"/>
            <p14:sldId id="10297"/>
            <p14:sldId id="10331"/>
            <p14:sldId id="10292"/>
            <p14:sldId id="10293"/>
            <p14:sldId id="10322"/>
            <p14:sldId id="10295"/>
            <p14:sldId id="3424"/>
            <p14:sldId id="10332"/>
            <p14:sldId id="10300"/>
            <p14:sldId id="10302"/>
            <p14:sldId id="10303"/>
            <p14:sldId id="10304"/>
            <p14:sldId id="10333"/>
            <p14:sldId id="10305"/>
            <p14:sldId id="10299"/>
            <p14:sldId id="10306"/>
            <p14:sldId id="762"/>
            <p14:sldId id="3465"/>
            <p14:sldId id="10308"/>
            <p14:sldId id="10311"/>
            <p14:sldId id="10324"/>
            <p14:sldId id="10325"/>
            <p14:sldId id="10313"/>
            <p14:sldId id="10315"/>
            <p14:sldId id="10314"/>
            <p14:sldId id="10316"/>
            <p14:sldId id="10200"/>
            <p14:sldId id="10202"/>
            <p14:sldId id="10318"/>
            <p14:sldId id="10320"/>
            <p14:sldId id="10335"/>
            <p14:sldId id="10321"/>
            <p14:sldId id="10323"/>
            <p14:sldId id="10326"/>
            <p14:sldId id="10307"/>
            <p14:sldId id="3429"/>
            <p14:sldId id="732"/>
            <p14:sldId id="10327"/>
            <p14:sldId id="10328"/>
            <p14:sldId id="10330"/>
            <p14:sldId id="3430"/>
            <p14:sldId id="784"/>
            <p14:sldId id="1026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25C20D-D6BD-2F8D-7710-E6FF87BCBA09}" name="Ashley Johnston" initials="AJ" userId="S::ajohnston@hrtms.com::87379e39-8817-4928-b0aa-1f4492b9a0b5" providerId="AD"/>
  <p188:author id="{2E2F3731-2476-A7E8-F613-3669A0625B2D}" name="Ashley Johnston" initials="AJ" userId="S::ajohnston@jdxpert.com::87379e39-8817-4928-b0aa-1f4492b9a0b5" providerId="AD"/>
  <p188:author id="{7A28116A-5A57-CEDD-5A4D-1CD3289D969E}" name="Don Berman" initials="DB" userId="S::dberman@hrtms.com::56461672-1acc-4dda-9dc8-3e971c4741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74D"/>
    <a:srgbClr val="F6F8FA"/>
    <a:srgbClr val="38C0CC"/>
    <a:srgbClr val="A41E34"/>
    <a:srgbClr val="0030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DD870C-9245-4562-ACF0-864A7FA5858D}" v="2429" dt="2024-06-13T12:42:41.716"/>
    <p1510:client id="{D5557108-9EBD-44B6-AD8F-80DB6C04A43F}" v="420" dt="2024-06-12T14:42:39.2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4436" autoAdjust="0"/>
  </p:normalViewPr>
  <p:slideViewPr>
    <p:cSldViewPr snapToGrid="0">
      <p:cViewPr varScale="1">
        <p:scale>
          <a:sx n="57" d="100"/>
          <a:sy n="57" d="100"/>
        </p:scale>
        <p:origin x="255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xml"/><Relationship Id="rId1" Type="http://schemas.microsoft.com/office/2011/relationships/chartStyle" Target="style1.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2.xml"/><Relationship Id="rId1" Type="http://schemas.microsoft.com/office/2011/relationships/chartStyle" Target="style2.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3.xml"/><Relationship Id="rId1" Type="http://schemas.microsoft.com/office/2011/relationships/chartStyle" Target="style3.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8104793114057799"/>
          <c:y val="0.168698309385856"/>
          <c:w val="0.69616294641467502"/>
          <c:h val="0.72234061288587603"/>
        </c:manualLayout>
      </c:layout>
      <c:doughnutChart>
        <c:varyColors val="1"/>
        <c:ser>
          <c:idx val="0"/>
          <c:order val="0"/>
          <c:tx>
            <c:strRef>
              <c:f>Sheet1!$B$1</c:f>
              <c:strCache>
                <c:ptCount val="1"/>
                <c:pt idx="0">
                  <c:v>Job Seekers</c:v>
                </c:pt>
              </c:strCache>
            </c:strRef>
          </c:tx>
          <c:spPr>
            <a:solidFill>
              <a:schemeClr val="accent1"/>
            </a:solidFill>
            <a:ln>
              <a:solidFill>
                <a:schemeClr val="accent2"/>
              </a:solidFill>
            </a:ln>
            <a:effectLst/>
          </c:spPr>
          <c:dPt>
            <c:idx val="0"/>
            <c:bubble3D val="0"/>
            <c:spPr>
              <a:solidFill>
                <a:schemeClr val="tx2"/>
              </a:solidFill>
              <a:ln>
                <a:solidFill>
                  <a:schemeClr val="tx2"/>
                </a:solidFill>
              </a:ln>
              <a:effectLst/>
            </c:spPr>
            <c:extLst>
              <c:ext xmlns:c16="http://schemas.microsoft.com/office/drawing/2014/chart" uri="{C3380CC4-5D6E-409C-BE32-E72D297353CC}">
                <c16:uniqueId val="{00000001-7FB2-4ECD-82DF-69AC9532DB2C}"/>
              </c:ext>
            </c:extLst>
          </c:dPt>
          <c:dPt>
            <c:idx val="1"/>
            <c:bubble3D val="0"/>
            <c:spPr>
              <a:noFill/>
              <a:ln>
                <a:solidFill>
                  <a:schemeClr val="tx2"/>
                </a:solidFill>
              </a:ln>
              <a:effectLst/>
            </c:spPr>
            <c:extLst>
              <c:ext xmlns:c16="http://schemas.microsoft.com/office/drawing/2014/chart" uri="{C3380CC4-5D6E-409C-BE32-E72D297353CC}">
                <c16:uniqueId val="{00000003-7FB2-4ECD-82DF-69AC9532DB2C}"/>
              </c:ext>
            </c:extLst>
          </c:dPt>
          <c:dLbls>
            <c:dLbl>
              <c:idx val="0"/>
              <c:layout>
                <c:manualLayout>
                  <c:x val="-0.15762514060742408"/>
                  <c:y val="0.28824818772653421"/>
                </c:manualLayout>
              </c:layout>
              <c:tx>
                <c:rich>
                  <a:bodyPr/>
                  <a:lstStyle/>
                  <a:p>
                    <a:pPr>
                      <a:defRPr sz="2000" b="1" i="0">
                        <a:solidFill>
                          <a:schemeClr val="tx2"/>
                        </a:solidFill>
                        <a:latin typeface="Arial" panose="020B0604020202020204" pitchFamily="34" charset="0"/>
                        <a:cs typeface="Arial" panose="020B0604020202020204" pitchFamily="34" charset="0"/>
                      </a:defRPr>
                    </a:pPr>
                    <a:r>
                      <a:rPr lang="en-US" sz="3200" b="1" i="0">
                        <a:solidFill>
                          <a:schemeClr val="tx2"/>
                        </a:solidFill>
                        <a:latin typeface="+mj-lt"/>
                        <a:ea typeface="Vectipede" charset="0"/>
                        <a:cs typeface="Arial" panose="020B0604020202020204" pitchFamily="34" charset="0"/>
                      </a:rPr>
                      <a:t>14%</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0.49560898637670292"/>
                      <c:h val="0.40265060617422815"/>
                    </c:manualLayout>
                  </c15:layout>
                  <c15:showDataLabelsRange val="0"/>
                </c:ext>
                <c:ext xmlns:c16="http://schemas.microsoft.com/office/drawing/2014/chart" uri="{C3380CC4-5D6E-409C-BE32-E72D297353CC}">
                  <c16:uniqueId val="{00000001-7FB2-4ECD-82DF-69AC9532DB2C}"/>
                </c:ext>
              </c:extLst>
            </c:dLbl>
            <c:dLbl>
              <c:idx val="1"/>
              <c:delete val="1"/>
              <c:extLst>
                <c:ext xmlns:c15="http://schemas.microsoft.com/office/drawing/2012/chart" uri="{CE6537A1-D6FC-4f65-9D91-7224C49458BB}"/>
                <c:ext xmlns:c16="http://schemas.microsoft.com/office/drawing/2014/chart" uri="{C3380CC4-5D6E-409C-BE32-E72D297353CC}">
                  <c16:uniqueId val="{00000003-7FB2-4ECD-82DF-69AC9532DB2C}"/>
                </c:ext>
              </c:extLst>
            </c:dLbl>
            <c:spPr>
              <a:noFill/>
              <a:ln>
                <a:noFill/>
              </a:ln>
              <a:effectLst/>
            </c:spPr>
            <c:txPr>
              <a:bodyPr/>
              <a:lstStyle/>
              <a:p>
                <a:pPr>
                  <a:defRPr sz="2000" b="1" i="0">
                    <a:solidFill>
                      <a:schemeClr val="accent2"/>
                    </a:solidFill>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Sheet1!$A$2:$A$3</c:f>
              <c:strCache>
                <c:ptCount val="2"/>
                <c:pt idx="0">
                  <c:v>Impacted</c:v>
                </c:pt>
                <c:pt idx="1">
                  <c:v>Not impacted</c:v>
                </c:pt>
              </c:strCache>
            </c:strRef>
          </c:cat>
          <c:val>
            <c:numRef>
              <c:f>Sheet1!$B$2:$B$3</c:f>
              <c:numCache>
                <c:formatCode>0%</c:formatCode>
                <c:ptCount val="2"/>
                <c:pt idx="0">
                  <c:v>0.14000000000000001</c:v>
                </c:pt>
                <c:pt idx="1">
                  <c:v>0.86</c:v>
                </c:pt>
              </c:numCache>
            </c:numRef>
          </c:val>
          <c:extLst>
            <c:ext xmlns:c16="http://schemas.microsoft.com/office/drawing/2014/chart" uri="{C3380CC4-5D6E-409C-BE32-E72D297353CC}">
              <c16:uniqueId val="{00000004-7FB2-4ECD-82DF-69AC9532DB2C}"/>
            </c:ext>
          </c:extLst>
        </c:ser>
        <c:dLbls>
          <c:showLegendKey val="0"/>
          <c:showVal val="1"/>
          <c:showCatName val="0"/>
          <c:showSerName val="0"/>
          <c:showPercent val="0"/>
          <c:showBubbleSize val="0"/>
          <c:showLeaderLines val="0"/>
        </c:dLbls>
        <c:firstSliceAng val="0"/>
        <c:holeSize val="80"/>
      </c:doughnutChart>
      <c:spPr>
        <a:effectLst/>
      </c:spPr>
    </c:plotArea>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8104793114057799"/>
          <c:y val="0.168698309385856"/>
          <c:w val="0.69616294641467502"/>
          <c:h val="0.72234061288587603"/>
        </c:manualLayout>
      </c:layout>
      <c:doughnutChart>
        <c:varyColors val="1"/>
        <c:ser>
          <c:idx val="0"/>
          <c:order val="0"/>
          <c:tx>
            <c:strRef>
              <c:f>Sheet1!$B$1</c:f>
              <c:strCache>
                <c:ptCount val="1"/>
                <c:pt idx="0">
                  <c:v>jobs</c:v>
                </c:pt>
              </c:strCache>
            </c:strRef>
          </c:tx>
          <c:spPr>
            <a:solidFill>
              <a:schemeClr val="accent1"/>
            </a:solidFill>
            <a:ln>
              <a:solidFill>
                <a:schemeClr val="accent6"/>
              </a:solidFill>
            </a:ln>
            <a:effectLst/>
          </c:spPr>
          <c:dPt>
            <c:idx val="0"/>
            <c:bubble3D val="0"/>
            <c:spPr>
              <a:solidFill>
                <a:schemeClr val="accent6"/>
              </a:solidFill>
              <a:ln>
                <a:solidFill>
                  <a:schemeClr val="accent6"/>
                </a:solidFill>
              </a:ln>
              <a:effectLst/>
            </c:spPr>
            <c:extLst>
              <c:ext xmlns:c16="http://schemas.microsoft.com/office/drawing/2014/chart" uri="{C3380CC4-5D6E-409C-BE32-E72D297353CC}">
                <c16:uniqueId val="{00000001-2034-44B4-B0D0-6F91C98B3425}"/>
              </c:ext>
            </c:extLst>
          </c:dPt>
          <c:dPt>
            <c:idx val="1"/>
            <c:bubble3D val="0"/>
            <c:spPr>
              <a:noFill/>
              <a:ln>
                <a:solidFill>
                  <a:schemeClr val="accent6"/>
                </a:solidFill>
              </a:ln>
              <a:effectLst/>
            </c:spPr>
            <c:extLst>
              <c:ext xmlns:c16="http://schemas.microsoft.com/office/drawing/2014/chart" uri="{C3380CC4-5D6E-409C-BE32-E72D297353CC}">
                <c16:uniqueId val="{00000003-2034-44B4-B0D0-6F91C98B3425}"/>
              </c:ext>
            </c:extLst>
          </c:dPt>
          <c:dLbls>
            <c:dLbl>
              <c:idx val="0"/>
              <c:layout>
                <c:manualLayout>
                  <c:x val="-0.26017888388951382"/>
                  <c:y val="0.19577396575428063"/>
                </c:manualLayout>
              </c:layout>
              <c:tx>
                <c:rich>
                  <a:bodyPr/>
                  <a:lstStyle/>
                  <a:p>
                    <a:pPr>
                      <a:defRPr sz="2000" b="0" i="0">
                        <a:solidFill>
                          <a:schemeClr val="accent1"/>
                        </a:solidFill>
                        <a:latin typeface="+mj-lt"/>
                        <a:cs typeface="Arial" panose="020B0604020202020204" pitchFamily="34" charset="0"/>
                      </a:defRPr>
                    </a:pPr>
                    <a:r>
                      <a:rPr lang="en-US" sz="3200" b="1" i="0">
                        <a:solidFill>
                          <a:schemeClr val="accent6"/>
                        </a:solidFill>
                        <a:latin typeface="+mj-lt"/>
                        <a:ea typeface="Vectipede" charset="0"/>
                        <a:cs typeface="Arial" panose="020B0604020202020204" pitchFamily="34" charset="0"/>
                      </a:rPr>
                      <a:t>2.6 </a:t>
                    </a:r>
                    <a:r>
                      <a:rPr lang="en-US" sz="2000" b="1" i="0">
                        <a:solidFill>
                          <a:schemeClr val="accent6"/>
                        </a:solidFill>
                        <a:latin typeface="+mj-lt"/>
                        <a:ea typeface="Vectipede" charset="0"/>
                        <a:cs typeface="Arial" panose="020B0604020202020204" pitchFamily="34" charset="0"/>
                      </a:rPr>
                      <a:t>million</a:t>
                    </a:r>
                    <a:endParaRPr lang="en-US" sz="3200" b="1" i="0">
                      <a:solidFill>
                        <a:schemeClr val="accent6"/>
                      </a:solidFill>
                      <a:latin typeface="+mj-lt"/>
                      <a:ea typeface="Vectipede" charset="0"/>
                      <a:cs typeface="Arial" panose="020B0604020202020204" pitchFamily="34" charset="0"/>
                    </a:endParaRPr>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0.42021204849990701"/>
                      <c:h val="0.40265070074356801"/>
                    </c:manualLayout>
                  </c15:layout>
                  <c15:showDataLabelsRange val="0"/>
                </c:ext>
                <c:ext xmlns:c16="http://schemas.microsoft.com/office/drawing/2014/chart" uri="{C3380CC4-5D6E-409C-BE32-E72D297353CC}">
                  <c16:uniqueId val="{00000001-2034-44B4-B0D0-6F91C98B3425}"/>
                </c:ext>
              </c:extLst>
            </c:dLbl>
            <c:dLbl>
              <c:idx val="1"/>
              <c:delete val="1"/>
              <c:extLst>
                <c:ext xmlns:c15="http://schemas.microsoft.com/office/drawing/2012/chart" uri="{CE6537A1-D6FC-4f65-9D91-7224C49458BB}"/>
                <c:ext xmlns:c16="http://schemas.microsoft.com/office/drawing/2014/chart" uri="{C3380CC4-5D6E-409C-BE32-E72D297353CC}">
                  <c16:uniqueId val="{00000003-2034-44B4-B0D0-6F91C98B3425}"/>
                </c:ext>
              </c:extLst>
            </c:dLbl>
            <c:spPr>
              <a:noFill/>
              <a:ln>
                <a:noFill/>
              </a:ln>
              <a:effectLst/>
            </c:spPr>
            <c:txPr>
              <a:bodyPr/>
              <a:lstStyle/>
              <a:p>
                <a:pPr>
                  <a:defRPr sz="2000" b="0" i="0">
                    <a:solidFill>
                      <a:schemeClr val="accent1"/>
                    </a:solidFill>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Sheet1!$A$2:$A$3</c:f>
              <c:strCache>
                <c:ptCount val="1"/>
                <c:pt idx="0">
                  <c:v>jobs lost</c:v>
                </c:pt>
              </c:strCache>
            </c:strRef>
          </c:cat>
          <c:val>
            <c:numRef>
              <c:f>Sheet1!$B$2:$B$3</c:f>
              <c:numCache>
                <c:formatCode>0%</c:formatCode>
                <c:ptCount val="2"/>
                <c:pt idx="0">
                  <c:v>0.4</c:v>
                </c:pt>
                <c:pt idx="1">
                  <c:v>0.95</c:v>
                </c:pt>
              </c:numCache>
            </c:numRef>
          </c:val>
          <c:extLst>
            <c:ext xmlns:c16="http://schemas.microsoft.com/office/drawing/2014/chart" uri="{C3380CC4-5D6E-409C-BE32-E72D297353CC}">
              <c16:uniqueId val="{00000004-2034-44B4-B0D0-6F91C98B3425}"/>
            </c:ext>
          </c:extLst>
        </c:ser>
        <c:dLbls>
          <c:showLegendKey val="0"/>
          <c:showVal val="1"/>
          <c:showCatName val="0"/>
          <c:showSerName val="0"/>
          <c:showPercent val="0"/>
          <c:showBubbleSize val="0"/>
          <c:showLeaderLines val="0"/>
        </c:dLbls>
        <c:firstSliceAng val="0"/>
        <c:holeSize val="80"/>
      </c:doughnutChart>
      <c:spPr>
        <a:effectLst/>
      </c:spPr>
    </c:plotArea>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8104793114057799"/>
          <c:y val="0.168698309385856"/>
          <c:w val="0.69616294641467502"/>
          <c:h val="0.72234061288587603"/>
        </c:manualLayout>
      </c:layout>
      <c:doughnutChart>
        <c:varyColors val="1"/>
        <c:ser>
          <c:idx val="0"/>
          <c:order val="0"/>
          <c:tx>
            <c:strRef>
              <c:f>Sheet1!$B$1</c:f>
              <c:strCache>
                <c:ptCount val="1"/>
                <c:pt idx="0">
                  <c:v>Employees</c:v>
                </c:pt>
              </c:strCache>
            </c:strRef>
          </c:tx>
          <c:spPr>
            <a:solidFill>
              <a:schemeClr val="accent1"/>
            </a:solidFill>
            <a:ln>
              <a:solidFill>
                <a:srgbClr val="DC4503"/>
              </a:solidFill>
            </a:ln>
            <a:effectLst/>
          </c:spPr>
          <c:dPt>
            <c:idx val="0"/>
            <c:bubble3D val="0"/>
            <c:spPr>
              <a:solidFill>
                <a:schemeClr val="accent1"/>
              </a:solidFill>
              <a:ln>
                <a:solidFill>
                  <a:schemeClr val="accent1"/>
                </a:solidFill>
              </a:ln>
              <a:effectLst/>
            </c:spPr>
            <c:extLst>
              <c:ext xmlns:c16="http://schemas.microsoft.com/office/drawing/2014/chart" uri="{C3380CC4-5D6E-409C-BE32-E72D297353CC}">
                <c16:uniqueId val="{00000001-4565-450F-B1AF-FA072ABF4D9F}"/>
              </c:ext>
            </c:extLst>
          </c:dPt>
          <c:dPt>
            <c:idx val="1"/>
            <c:bubble3D val="0"/>
            <c:spPr>
              <a:noFill/>
              <a:ln>
                <a:solidFill>
                  <a:schemeClr val="accent1"/>
                </a:solidFill>
              </a:ln>
              <a:effectLst/>
            </c:spPr>
            <c:extLst>
              <c:ext xmlns:c16="http://schemas.microsoft.com/office/drawing/2014/chart" uri="{C3380CC4-5D6E-409C-BE32-E72D297353CC}">
                <c16:uniqueId val="{00000003-4565-450F-B1AF-FA072ABF4D9F}"/>
              </c:ext>
            </c:extLst>
          </c:dPt>
          <c:dLbls>
            <c:dLbl>
              <c:idx val="0"/>
              <c:layout>
                <c:manualLayout>
                  <c:x val="-0.19864048243969509"/>
                  <c:y val="0.24062914010748654"/>
                </c:manualLayout>
              </c:layout>
              <c:tx>
                <c:rich>
                  <a:bodyPr/>
                  <a:lstStyle/>
                  <a:p>
                    <a:pPr>
                      <a:defRPr sz="2000" b="0" i="0">
                        <a:solidFill>
                          <a:schemeClr val="accent1"/>
                        </a:solidFill>
                        <a:latin typeface="+mj-lt"/>
                        <a:cs typeface="Arial" panose="020B0604020202020204" pitchFamily="34" charset="0"/>
                      </a:defRPr>
                    </a:pPr>
                    <a:r>
                      <a:rPr lang="en-US" sz="3200" b="1" i="0">
                        <a:solidFill>
                          <a:schemeClr val="accent1"/>
                        </a:solidFill>
                        <a:latin typeface="+mj-lt"/>
                        <a:ea typeface="Vectipede" charset="0"/>
                        <a:cs typeface="Arial" panose="020B0604020202020204" pitchFamily="34" charset="0"/>
                      </a:rPr>
                      <a:t>21%</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0.44402168478940124"/>
                      <c:h val="0.40265060617422815"/>
                    </c:manualLayout>
                  </c15:layout>
                  <c15:showDataLabelsRange val="0"/>
                </c:ext>
                <c:ext xmlns:c16="http://schemas.microsoft.com/office/drawing/2014/chart" uri="{C3380CC4-5D6E-409C-BE32-E72D297353CC}">
                  <c16:uniqueId val="{00000001-4565-450F-B1AF-FA072ABF4D9F}"/>
                </c:ext>
              </c:extLst>
            </c:dLbl>
            <c:dLbl>
              <c:idx val="1"/>
              <c:delete val="1"/>
              <c:extLst>
                <c:ext xmlns:c15="http://schemas.microsoft.com/office/drawing/2012/chart" uri="{CE6537A1-D6FC-4f65-9D91-7224C49458BB}"/>
                <c:ext xmlns:c16="http://schemas.microsoft.com/office/drawing/2014/chart" uri="{C3380CC4-5D6E-409C-BE32-E72D297353CC}">
                  <c16:uniqueId val="{00000003-4565-450F-B1AF-FA072ABF4D9F}"/>
                </c:ext>
              </c:extLst>
            </c:dLbl>
            <c:spPr>
              <a:noFill/>
              <a:ln>
                <a:noFill/>
              </a:ln>
              <a:effectLst/>
            </c:spPr>
            <c:txPr>
              <a:bodyPr/>
              <a:lstStyle/>
              <a:p>
                <a:pPr>
                  <a:defRPr sz="2000" b="0" i="0">
                    <a:solidFill>
                      <a:schemeClr val="tx1"/>
                    </a:solidFill>
                    <a:latin typeface="+mj-lt"/>
                    <a:cs typeface="Poppins" pitchFamily="2" charset="77"/>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Sheet1!$A$2:$A$3</c:f>
              <c:strCache>
                <c:ptCount val="2"/>
                <c:pt idx="0">
                  <c:v>Org that lacks diversity</c:v>
                </c:pt>
                <c:pt idx="1">
                  <c:v>Diverse org</c:v>
                </c:pt>
              </c:strCache>
            </c:strRef>
          </c:cat>
          <c:val>
            <c:numRef>
              <c:f>Sheet1!$B$2:$B$3</c:f>
              <c:numCache>
                <c:formatCode>0%</c:formatCode>
                <c:ptCount val="2"/>
                <c:pt idx="0">
                  <c:v>0.21</c:v>
                </c:pt>
                <c:pt idx="1">
                  <c:v>0.79</c:v>
                </c:pt>
              </c:numCache>
            </c:numRef>
          </c:val>
          <c:extLst>
            <c:ext xmlns:c16="http://schemas.microsoft.com/office/drawing/2014/chart" uri="{C3380CC4-5D6E-409C-BE32-E72D297353CC}">
              <c16:uniqueId val="{00000004-4565-450F-B1AF-FA072ABF4D9F}"/>
            </c:ext>
          </c:extLst>
        </c:ser>
        <c:dLbls>
          <c:showLegendKey val="0"/>
          <c:showVal val="1"/>
          <c:showCatName val="0"/>
          <c:showSerName val="0"/>
          <c:showPercent val="0"/>
          <c:showBubbleSize val="0"/>
          <c:showLeaderLines val="0"/>
        </c:dLbls>
        <c:firstSliceAng val="0"/>
        <c:holeSize val="80"/>
      </c:doughnutChart>
      <c:spPr>
        <a:effectLst/>
      </c:spPr>
    </c:plotArea>
    <c:plotVisOnly val="1"/>
    <c:dispBlanksAs val="gap"/>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8104793114057799"/>
          <c:y val="0.168698309385856"/>
          <c:w val="0.69616294641467502"/>
          <c:h val="0.72234061288587603"/>
        </c:manualLayout>
      </c:layout>
      <c:doughnutChart>
        <c:varyColors val="1"/>
        <c:ser>
          <c:idx val="0"/>
          <c:order val="0"/>
          <c:tx>
            <c:strRef>
              <c:f>Sheet1!$B$1</c:f>
              <c:strCache>
                <c:ptCount val="1"/>
                <c:pt idx="0">
                  <c:v>Organizations</c:v>
                </c:pt>
              </c:strCache>
            </c:strRef>
          </c:tx>
          <c:spPr>
            <a:solidFill>
              <a:schemeClr val="accent1"/>
            </a:solidFill>
            <a:ln>
              <a:solidFill>
                <a:schemeClr val="accent4"/>
              </a:solidFill>
            </a:ln>
            <a:effectLst/>
          </c:spPr>
          <c:dPt>
            <c:idx val="0"/>
            <c:bubble3D val="0"/>
            <c:spPr>
              <a:solidFill>
                <a:schemeClr val="accent4"/>
              </a:solidFill>
              <a:ln>
                <a:solidFill>
                  <a:schemeClr val="accent4"/>
                </a:solidFill>
              </a:ln>
              <a:effectLst/>
            </c:spPr>
            <c:extLst>
              <c:ext xmlns:c16="http://schemas.microsoft.com/office/drawing/2014/chart" uri="{C3380CC4-5D6E-409C-BE32-E72D297353CC}">
                <c16:uniqueId val="{00000001-33AA-41AB-A281-D85AFF1490F5}"/>
              </c:ext>
            </c:extLst>
          </c:dPt>
          <c:dPt>
            <c:idx val="1"/>
            <c:bubble3D val="0"/>
            <c:spPr>
              <a:noFill/>
              <a:ln>
                <a:solidFill>
                  <a:schemeClr val="accent4"/>
                </a:solidFill>
              </a:ln>
              <a:effectLst/>
            </c:spPr>
            <c:extLst>
              <c:ext xmlns:c16="http://schemas.microsoft.com/office/drawing/2014/chart" uri="{C3380CC4-5D6E-409C-BE32-E72D297353CC}">
                <c16:uniqueId val="{00000003-33AA-41AB-A281-D85AFF1490F5}"/>
              </c:ext>
            </c:extLst>
          </c:dPt>
          <c:dLbls>
            <c:dLbl>
              <c:idx val="0"/>
              <c:layout>
                <c:manualLayout>
                  <c:x val="-0.21649762529683794"/>
                  <c:y val="0.18455489938757652"/>
                </c:manualLayout>
              </c:layout>
              <c:tx>
                <c:rich>
                  <a:bodyPr/>
                  <a:lstStyle/>
                  <a:p>
                    <a:pPr>
                      <a:defRPr sz="2000" b="0" i="0">
                        <a:solidFill>
                          <a:schemeClr val="accent1"/>
                        </a:solidFill>
                        <a:latin typeface="+mj-lt"/>
                        <a:cs typeface="Arial" panose="020B0604020202020204" pitchFamily="34" charset="0"/>
                      </a:defRPr>
                    </a:pPr>
                    <a:r>
                      <a:rPr lang="en-US" sz="3200" b="1" i="0">
                        <a:solidFill>
                          <a:schemeClr val="accent4"/>
                        </a:solidFill>
                        <a:latin typeface="+mj-lt"/>
                        <a:ea typeface="Vectipede" charset="0"/>
                        <a:cs typeface="Arial" panose="020B0604020202020204" pitchFamily="34" charset="0"/>
                      </a:rPr>
                      <a:t>29%</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0.48767247844019496"/>
                      <c:h val="0.40265060617422815"/>
                    </c:manualLayout>
                  </c15:layout>
                  <c15:showDataLabelsRange val="0"/>
                </c:ext>
                <c:ext xmlns:c16="http://schemas.microsoft.com/office/drawing/2014/chart" uri="{C3380CC4-5D6E-409C-BE32-E72D297353CC}">
                  <c16:uniqueId val="{00000001-33AA-41AB-A281-D85AFF1490F5}"/>
                </c:ext>
              </c:extLst>
            </c:dLbl>
            <c:dLbl>
              <c:idx val="1"/>
              <c:delete val="1"/>
              <c:extLst>
                <c:ext xmlns:c15="http://schemas.microsoft.com/office/drawing/2012/chart" uri="{CE6537A1-D6FC-4f65-9D91-7224C49458BB}"/>
                <c:ext xmlns:c16="http://schemas.microsoft.com/office/drawing/2014/chart" uri="{C3380CC4-5D6E-409C-BE32-E72D297353CC}">
                  <c16:uniqueId val="{00000003-33AA-41AB-A281-D85AFF1490F5}"/>
                </c:ext>
              </c:extLst>
            </c:dLbl>
            <c:spPr>
              <a:noFill/>
              <a:ln>
                <a:noFill/>
              </a:ln>
              <a:effectLst/>
            </c:spPr>
            <c:txPr>
              <a:bodyPr/>
              <a:lstStyle/>
              <a:p>
                <a:pPr>
                  <a:defRPr sz="2000" b="0" i="0">
                    <a:solidFill>
                      <a:schemeClr val="tx1"/>
                    </a:solidFill>
                    <a:latin typeface="+mj-lt"/>
                    <a:cs typeface="Poppins" pitchFamily="2" charset="77"/>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Sheet1!$A$2:$A$3</c:f>
              <c:strCache>
                <c:ptCount val="1"/>
                <c:pt idx="0">
                  <c:v>Above avg performance</c:v>
                </c:pt>
              </c:strCache>
            </c:strRef>
          </c:cat>
          <c:val>
            <c:numRef>
              <c:f>Sheet1!$B$2:$B$3</c:f>
              <c:numCache>
                <c:formatCode>0%</c:formatCode>
                <c:ptCount val="2"/>
                <c:pt idx="0">
                  <c:v>0.28999999999999998</c:v>
                </c:pt>
                <c:pt idx="1">
                  <c:v>0.71</c:v>
                </c:pt>
              </c:numCache>
            </c:numRef>
          </c:val>
          <c:extLst>
            <c:ext xmlns:c16="http://schemas.microsoft.com/office/drawing/2014/chart" uri="{C3380CC4-5D6E-409C-BE32-E72D297353CC}">
              <c16:uniqueId val="{00000004-33AA-41AB-A281-D85AFF1490F5}"/>
            </c:ext>
          </c:extLst>
        </c:ser>
        <c:dLbls>
          <c:showLegendKey val="0"/>
          <c:showVal val="1"/>
          <c:showCatName val="0"/>
          <c:showSerName val="0"/>
          <c:showPercent val="0"/>
          <c:showBubbleSize val="0"/>
          <c:showLeaderLines val="0"/>
        </c:dLbls>
        <c:firstSliceAng val="0"/>
        <c:holeSize val="80"/>
      </c:doughnutChart>
      <c:spPr>
        <a:effectLst/>
      </c:spPr>
    </c:plotArea>
    <c:plotVisOnly val="1"/>
    <c:dispBlanksAs val="gap"/>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Operating Expenses</c:v>
                </c:pt>
              </c:strCache>
            </c:strRef>
          </c:tx>
          <c:spPr>
            <a:ln>
              <a:solidFill>
                <a:schemeClr val="accent6"/>
              </a:solidFill>
            </a:ln>
            <a:effectLst/>
          </c:spPr>
          <c:dPt>
            <c:idx val="0"/>
            <c:bubble3D val="0"/>
            <c:spPr>
              <a:solidFill>
                <a:schemeClr val="accent6"/>
              </a:solidFill>
              <a:ln>
                <a:solidFill>
                  <a:schemeClr val="accent6"/>
                </a:solidFill>
              </a:ln>
              <a:effectLst/>
            </c:spPr>
            <c:extLst>
              <c:ext xmlns:c16="http://schemas.microsoft.com/office/drawing/2014/chart" uri="{C3380CC4-5D6E-409C-BE32-E72D297353CC}">
                <c16:uniqueId val="{00000001-DD02-4FDD-86FC-F3FA0AA24FD0}"/>
              </c:ext>
            </c:extLst>
          </c:dPt>
          <c:dPt>
            <c:idx val="1"/>
            <c:bubble3D val="0"/>
            <c:spPr>
              <a:solidFill>
                <a:schemeClr val="bg1"/>
              </a:solidFill>
              <a:ln>
                <a:solidFill>
                  <a:schemeClr val="accent6"/>
                </a:solidFill>
              </a:ln>
              <a:effectLst/>
            </c:spPr>
            <c:extLst>
              <c:ext xmlns:c16="http://schemas.microsoft.com/office/drawing/2014/chart" uri="{C3380CC4-5D6E-409C-BE32-E72D297353CC}">
                <c16:uniqueId val="{00000003-DD02-4FDD-86FC-F3FA0AA24FD0}"/>
              </c:ext>
            </c:extLst>
          </c:dPt>
          <c:dLbls>
            <c:delete val="1"/>
          </c:dLbls>
          <c:cat>
            <c:strRef>
              <c:f>Sheet1!$A$2:$A$3</c:f>
              <c:strCache>
                <c:ptCount val="2"/>
                <c:pt idx="0">
                  <c:v>HC or Workforce Costs</c:v>
                </c:pt>
                <c:pt idx="1">
                  <c:v>Other Costs</c:v>
                </c:pt>
              </c:strCache>
            </c:strRef>
          </c:cat>
          <c:val>
            <c:numRef>
              <c:f>Sheet1!$B$2:$B$3</c:f>
              <c:numCache>
                <c:formatCode>0%</c:formatCode>
                <c:ptCount val="2"/>
                <c:pt idx="0">
                  <c:v>0.04</c:v>
                </c:pt>
                <c:pt idx="1">
                  <c:v>0.96</c:v>
                </c:pt>
              </c:numCache>
            </c:numRef>
          </c:val>
          <c:extLst>
            <c:ext xmlns:c16="http://schemas.microsoft.com/office/drawing/2014/chart" uri="{C3380CC4-5D6E-409C-BE32-E72D297353CC}">
              <c16:uniqueId val="{00000004-DD02-4FDD-86FC-F3FA0AA24FD0}"/>
            </c:ext>
          </c:extLst>
        </c:ser>
        <c:dLbls>
          <c:showLegendKey val="0"/>
          <c:showVal val="0"/>
          <c:showCatName val="1"/>
          <c:showSerName val="0"/>
          <c:showPercent val="0"/>
          <c:showBubbleSize val="0"/>
          <c:showLeaderLines val="1"/>
        </c:dLbls>
        <c:firstSliceAng val="0"/>
        <c:holeSize val="8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Operating Expenses</c:v>
                </c:pt>
              </c:strCache>
            </c:strRef>
          </c:tx>
          <c:spPr>
            <a:ln>
              <a:solidFill>
                <a:schemeClr val="accent5"/>
              </a:solidFill>
            </a:ln>
            <a:effectLst/>
          </c:spPr>
          <c:dPt>
            <c:idx val="0"/>
            <c:bubble3D val="0"/>
            <c:spPr>
              <a:solidFill>
                <a:schemeClr val="accent3"/>
              </a:solidFill>
              <a:ln>
                <a:solidFill>
                  <a:schemeClr val="accent5"/>
                </a:solidFill>
              </a:ln>
              <a:effectLst/>
            </c:spPr>
            <c:extLst>
              <c:ext xmlns:c16="http://schemas.microsoft.com/office/drawing/2014/chart" uri="{C3380CC4-5D6E-409C-BE32-E72D297353CC}">
                <c16:uniqueId val="{00000001-6253-41B9-9804-7A958D74BDA9}"/>
              </c:ext>
            </c:extLst>
          </c:dPt>
          <c:dPt>
            <c:idx val="1"/>
            <c:bubble3D val="0"/>
            <c:spPr>
              <a:solidFill>
                <a:schemeClr val="bg1"/>
              </a:solidFill>
              <a:ln>
                <a:solidFill>
                  <a:schemeClr val="accent5"/>
                </a:solidFill>
              </a:ln>
              <a:effectLst/>
            </c:spPr>
            <c:extLst>
              <c:ext xmlns:c16="http://schemas.microsoft.com/office/drawing/2014/chart" uri="{C3380CC4-5D6E-409C-BE32-E72D297353CC}">
                <c16:uniqueId val="{00000003-6253-41B9-9804-7A958D74BDA9}"/>
              </c:ext>
            </c:extLst>
          </c:dPt>
          <c:dLbls>
            <c:delete val="1"/>
          </c:dLbls>
          <c:cat>
            <c:strRef>
              <c:f>Sheet1!$A$2:$A$3</c:f>
              <c:strCache>
                <c:ptCount val="2"/>
                <c:pt idx="0">
                  <c:v>HC or Workforce Costs</c:v>
                </c:pt>
                <c:pt idx="1">
                  <c:v>Other Costs</c:v>
                </c:pt>
              </c:strCache>
            </c:strRef>
          </c:cat>
          <c:val>
            <c:numRef>
              <c:f>Sheet1!$B$2:$B$3</c:f>
              <c:numCache>
                <c:formatCode>0%</c:formatCode>
                <c:ptCount val="2"/>
                <c:pt idx="0">
                  <c:v>0.01</c:v>
                </c:pt>
                <c:pt idx="1">
                  <c:v>0.99</c:v>
                </c:pt>
              </c:numCache>
            </c:numRef>
          </c:val>
          <c:extLst>
            <c:ext xmlns:c16="http://schemas.microsoft.com/office/drawing/2014/chart" uri="{C3380CC4-5D6E-409C-BE32-E72D297353CC}">
              <c16:uniqueId val="{00000004-6253-41B9-9804-7A958D74BDA9}"/>
            </c:ext>
          </c:extLst>
        </c:ser>
        <c:dLbls>
          <c:showLegendKey val="0"/>
          <c:showVal val="0"/>
          <c:showCatName val="1"/>
          <c:showSerName val="0"/>
          <c:showPercent val="0"/>
          <c:showBubbleSize val="0"/>
          <c:showLeaderLines val="1"/>
        </c:dLbls>
        <c:firstSliceAng val="0"/>
        <c:holeSize val="8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Operating Expenses</c:v>
                </c:pt>
              </c:strCache>
            </c:strRef>
          </c:tx>
          <c:spPr>
            <a:effectLst/>
          </c:spPr>
          <c:dPt>
            <c:idx val="0"/>
            <c:bubble3D val="0"/>
            <c:spPr>
              <a:solidFill>
                <a:schemeClr val="accent6"/>
              </a:solidFill>
              <a:ln>
                <a:noFill/>
              </a:ln>
              <a:effectLst/>
            </c:spPr>
            <c:extLst>
              <c:ext xmlns:c16="http://schemas.microsoft.com/office/drawing/2014/chart" uri="{C3380CC4-5D6E-409C-BE32-E72D297353CC}">
                <c16:uniqueId val="{00000001-1178-4F56-8CFE-529597B93CAD}"/>
              </c:ext>
            </c:extLst>
          </c:dPt>
          <c:dPt>
            <c:idx val="1"/>
            <c:bubble3D val="0"/>
            <c:spPr>
              <a:solidFill>
                <a:schemeClr val="bg1"/>
              </a:solidFill>
              <a:ln>
                <a:noFill/>
              </a:ln>
              <a:effectLst/>
            </c:spPr>
            <c:extLst>
              <c:ext xmlns:c16="http://schemas.microsoft.com/office/drawing/2014/chart" uri="{C3380CC4-5D6E-409C-BE32-E72D297353CC}">
                <c16:uniqueId val="{00000003-1178-4F56-8CFE-529597B93CAD}"/>
              </c:ext>
            </c:extLst>
          </c:dPt>
          <c:dLbls>
            <c:delete val="1"/>
          </c:dLbls>
          <c:cat>
            <c:strRef>
              <c:f>Sheet1!$A$2:$A$3</c:f>
              <c:strCache>
                <c:ptCount val="2"/>
                <c:pt idx="0">
                  <c:v>HC or Workforce Costs</c:v>
                </c:pt>
                <c:pt idx="1">
                  <c:v>Other Costs</c:v>
                </c:pt>
              </c:strCache>
            </c:strRef>
          </c:cat>
          <c:val>
            <c:numRef>
              <c:f>Sheet1!$B$2:$B$3</c:f>
              <c:numCache>
                <c:formatCode>0%</c:formatCode>
                <c:ptCount val="2"/>
                <c:pt idx="0">
                  <c:v>0.5</c:v>
                </c:pt>
                <c:pt idx="1">
                  <c:v>0.5</c:v>
                </c:pt>
              </c:numCache>
            </c:numRef>
          </c:val>
          <c:extLst>
            <c:ext xmlns:c16="http://schemas.microsoft.com/office/drawing/2014/chart" uri="{C3380CC4-5D6E-409C-BE32-E72D297353CC}">
              <c16:uniqueId val="{00000004-1178-4F56-8CFE-529597B93CAD}"/>
            </c:ext>
          </c:extLst>
        </c:ser>
        <c:dLbls>
          <c:showLegendKey val="0"/>
          <c:showVal val="0"/>
          <c:showCatName val="1"/>
          <c:showSerName val="0"/>
          <c:showPercent val="0"/>
          <c:showBubbleSize val="0"/>
          <c:showLeaderLines val="1"/>
        </c:dLbls>
        <c:firstSliceAng val="0"/>
        <c:holeSize val="8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Operating Expenses</c:v>
                </c:pt>
              </c:strCache>
            </c:strRef>
          </c:tx>
          <c:spPr>
            <a:effectLst/>
          </c:spPr>
          <c:dPt>
            <c:idx val="0"/>
            <c:bubble3D val="0"/>
            <c:spPr>
              <a:solidFill>
                <a:schemeClr val="accent3"/>
              </a:solidFill>
              <a:ln>
                <a:noFill/>
              </a:ln>
              <a:effectLst/>
            </c:spPr>
            <c:extLst>
              <c:ext xmlns:c16="http://schemas.microsoft.com/office/drawing/2014/chart" uri="{C3380CC4-5D6E-409C-BE32-E72D297353CC}">
                <c16:uniqueId val="{00000001-678B-42D7-9C96-0D0EA0D53EB0}"/>
              </c:ext>
            </c:extLst>
          </c:dPt>
          <c:dPt>
            <c:idx val="1"/>
            <c:bubble3D val="0"/>
            <c:spPr>
              <a:solidFill>
                <a:schemeClr val="bg1"/>
              </a:solidFill>
              <a:ln>
                <a:noFill/>
              </a:ln>
              <a:effectLst/>
            </c:spPr>
            <c:extLst>
              <c:ext xmlns:c16="http://schemas.microsoft.com/office/drawing/2014/chart" uri="{C3380CC4-5D6E-409C-BE32-E72D297353CC}">
                <c16:uniqueId val="{00000003-678B-42D7-9C96-0D0EA0D53EB0}"/>
              </c:ext>
            </c:extLst>
          </c:dPt>
          <c:dLbls>
            <c:delete val="1"/>
          </c:dLbls>
          <c:cat>
            <c:strRef>
              <c:f>Sheet1!$A$2:$A$3</c:f>
              <c:strCache>
                <c:ptCount val="2"/>
                <c:pt idx="0">
                  <c:v>HC or Workforce Costs</c:v>
                </c:pt>
                <c:pt idx="1">
                  <c:v>Other Costs</c:v>
                </c:pt>
              </c:strCache>
            </c:strRef>
          </c:cat>
          <c:val>
            <c:numRef>
              <c:f>Sheet1!$B$2:$B$3</c:f>
              <c:numCache>
                <c:formatCode>0%</c:formatCode>
                <c:ptCount val="2"/>
                <c:pt idx="0">
                  <c:v>0.28000000000000003</c:v>
                </c:pt>
                <c:pt idx="1">
                  <c:v>0.72</c:v>
                </c:pt>
              </c:numCache>
            </c:numRef>
          </c:val>
          <c:extLst>
            <c:ext xmlns:c16="http://schemas.microsoft.com/office/drawing/2014/chart" uri="{C3380CC4-5D6E-409C-BE32-E72D297353CC}">
              <c16:uniqueId val="{00000004-678B-42D7-9C96-0D0EA0D53EB0}"/>
            </c:ext>
          </c:extLst>
        </c:ser>
        <c:dLbls>
          <c:showLegendKey val="0"/>
          <c:showVal val="0"/>
          <c:showCatName val="1"/>
          <c:showSerName val="0"/>
          <c:showPercent val="0"/>
          <c:showBubbleSize val="0"/>
          <c:showLeaderLines val="1"/>
        </c:dLbls>
        <c:firstSliceAng val="0"/>
        <c:holeSize val="8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8104793114057799"/>
          <c:y val="0.168698309385856"/>
          <c:w val="0.69616294641467502"/>
          <c:h val="0.72234061288587603"/>
        </c:manualLayout>
      </c:layout>
      <c:doughnutChart>
        <c:varyColors val="1"/>
        <c:ser>
          <c:idx val="0"/>
          <c:order val="0"/>
          <c:tx>
            <c:strRef>
              <c:f>Sheet1!$B$1</c:f>
              <c:strCache>
                <c:ptCount val="1"/>
                <c:pt idx="0">
                  <c:v>Employees</c:v>
                </c:pt>
              </c:strCache>
            </c:strRef>
          </c:tx>
          <c:spPr>
            <a:solidFill>
              <a:schemeClr val="accent1"/>
            </a:solidFill>
            <a:ln>
              <a:solidFill>
                <a:schemeClr val="accent6"/>
              </a:solidFill>
            </a:ln>
            <a:effectLst/>
          </c:spPr>
          <c:dPt>
            <c:idx val="0"/>
            <c:bubble3D val="0"/>
            <c:spPr>
              <a:solidFill>
                <a:schemeClr val="accent6"/>
              </a:solidFill>
              <a:ln>
                <a:solidFill>
                  <a:schemeClr val="accent6"/>
                </a:solidFill>
              </a:ln>
              <a:effectLst/>
            </c:spPr>
            <c:extLst>
              <c:ext xmlns:c16="http://schemas.microsoft.com/office/drawing/2014/chart" uri="{C3380CC4-5D6E-409C-BE32-E72D297353CC}">
                <c16:uniqueId val="{00000001-A657-44D3-9476-681C104C4823}"/>
              </c:ext>
            </c:extLst>
          </c:dPt>
          <c:dPt>
            <c:idx val="1"/>
            <c:bubble3D val="0"/>
            <c:spPr>
              <a:noFill/>
              <a:ln>
                <a:solidFill>
                  <a:schemeClr val="accent6"/>
                </a:solidFill>
              </a:ln>
              <a:effectLst/>
            </c:spPr>
            <c:extLst>
              <c:ext xmlns:c16="http://schemas.microsoft.com/office/drawing/2014/chart" uri="{C3380CC4-5D6E-409C-BE32-E72D297353CC}">
                <c16:uniqueId val="{00000003-A657-44D3-9476-681C104C4823}"/>
              </c:ext>
            </c:extLst>
          </c:dPt>
          <c:dLbls>
            <c:dLbl>
              <c:idx val="0"/>
              <c:layout>
                <c:manualLayout>
                  <c:x val="-4.5893169603799487E-2"/>
                  <c:y val="0.31482158480189976"/>
                </c:manualLayout>
              </c:layout>
              <c:tx>
                <c:rich>
                  <a:bodyPr/>
                  <a:lstStyle/>
                  <a:p>
                    <a:pPr>
                      <a:defRPr sz="2000" b="0" i="0">
                        <a:solidFill>
                          <a:schemeClr val="accent1"/>
                        </a:solidFill>
                        <a:latin typeface="+mj-lt"/>
                        <a:cs typeface="Arial" panose="020B0604020202020204" pitchFamily="34" charset="0"/>
                      </a:defRPr>
                    </a:pPr>
                    <a:r>
                      <a:rPr lang="en-US" sz="3200" b="1" i="0">
                        <a:solidFill>
                          <a:schemeClr val="accent6"/>
                        </a:solidFill>
                        <a:latin typeface="+mj-lt"/>
                        <a:ea typeface="Vectipede" charset="0"/>
                        <a:cs typeface="Arial" panose="020B0604020202020204" pitchFamily="34" charset="0"/>
                      </a:rPr>
                      <a:t>5%</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0.42021204849990701"/>
                      <c:h val="0.40265070074356801"/>
                    </c:manualLayout>
                  </c15:layout>
                  <c15:showDataLabelsRange val="0"/>
                </c:ext>
                <c:ext xmlns:c16="http://schemas.microsoft.com/office/drawing/2014/chart" uri="{C3380CC4-5D6E-409C-BE32-E72D297353CC}">
                  <c16:uniqueId val="{00000001-A657-44D3-9476-681C104C4823}"/>
                </c:ext>
              </c:extLst>
            </c:dLbl>
            <c:dLbl>
              <c:idx val="1"/>
              <c:delete val="1"/>
              <c:extLst>
                <c:ext xmlns:c15="http://schemas.microsoft.com/office/drawing/2012/chart" uri="{CE6537A1-D6FC-4f65-9D91-7224C49458BB}"/>
                <c:ext xmlns:c16="http://schemas.microsoft.com/office/drawing/2014/chart" uri="{C3380CC4-5D6E-409C-BE32-E72D297353CC}">
                  <c16:uniqueId val="{00000003-A657-44D3-9476-681C104C4823}"/>
                </c:ext>
              </c:extLst>
            </c:dLbl>
            <c:spPr>
              <a:noFill/>
              <a:ln>
                <a:noFill/>
              </a:ln>
              <a:effectLst/>
            </c:spPr>
            <c:txPr>
              <a:bodyPr/>
              <a:lstStyle/>
              <a:p>
                <a:pPr>
                  <a:defRPr sz="2000" b="0" i="0">
                    <a:solidFill>
                      <a:schemeClr val="accent1"/>
                    </a:solidFill>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Sheet1!$A$2:$A$3</c:f>
              <c:strCache>
                <c:ptCount val="1"/>
                <c:pt idx="0">
                  <c:v>jobs lost</c:v>
                </c:pt>
              </c:strCache>
            </c:strRef>
          </c:cat>
          <c:val>
            <c:numRef>
              <c:f>Sheet1!$B$2:$B$3</c:f>
              <c:numCache>
                <c:formatCode>0%</c:formatCode>
                <c:ptCount val="2"/>
                <c:pt idx="0">
                  <c:v>0.05</c:v>
                </c:pt>
                <c:pt idx="1">
                  <c:v>0.95</c:v>
                </c:pt>
              </c:numCache>
            </c:numRef>
          </c:val>
          <c:extLst>
            <c:ext xmlns:c16="http://schemas.microsoft.com/office/drawing/2014/chart" uri="{C3380CC4-5D6E-409C-BE32-E72D297353CC}">
              <c16:uniqueId val="{00000004-A657-44D3-9476-681C104C4823}"/>
            </c:ext>
          </c:extLst>
        </c:ser>
        <c:dLbls>
          <c:showLegendKey val="0"/>
          <c:showVal val="1"/>
          <c:showCatName val="0"/>
          <c:showSerName val="0"/>
          <c:showPercent val="0"/>
          <c:showBubbleSize val="0"/>
          <c:showLeaderLines val="0"/>
        </c:dLbls>
        <c:firstSliceAng val="0"/>
        <c:holeSize val="80"/>
      </c:doughnutChart>
      <c:spPr>
        <a:effectLst/>
      </c:spPr>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8104793114057799"/>
          <c:y val="0.168698309385856"/>
          <c:w val="0.69616294641467502"/>
          <c:h val="0.72234061288587603"/>
        </c:manualLayout>
      </c:layout>
      <c:doughnutChart>
        <c:varyColors val="1"/>
        <c:ser>
          <c:idx val="0"/>
          <c:order val="0"/>
          <c:tx>
            <c:strRef>
              <c:f>Sheet1!$B$1</c:f>
              <c:strCache>
                <c:ptCount val="1"/>
                <c:pt idx="0">
                  <c:v>Employees</c:v>
                </c:pt>
              </c:strCache>
            </c:strRef>
          </c:tx>
          <c:spPr>
            <a:solidFill>
              <a:schemeClr val="accent1"/>
            </a:solidFill>
            <a:ln>
              <a:solidFill>
                <a:srgbClr val="DC4503"/>
              </a:solidFill>
            </a:ln>
            <a:effectLst/>
          </c:spPr>
          <c:dPt>
            <c:idx val="0"/>
            <c:bubble3D val="0"/>
            <c:spPr>
              <a:solidFill>
                <a:schemeClr val="accent1"/>
              </a:solidFill>
              <a:ln>
                <a:solidFill>
                  <a:schemeClr val="accent1"/>
                </a:solidFill>
              </a:ln>
              <a:effectLst/>
            </c:spPr>
            <c:extLst>
              <c:ext xmlns:c16="http://schemas.microsoft.com/office/drawing/2014/chart" uri="{C3380CC4-5D6E-409C-BE32-E72D297353CC}">
                <c16:uniqueId val="{00000001-9DC7-48CF-A9E4-B66B30B36DB1}"/>
              </c:ext>
            </c:extLst>
          </c:dPt>
          <c:dPt>
            <c:idx val="1"/>
            <c:bubble3D val="0"/>
            <c:spPr>
              <a:noFill/>
              <a:ln>
                <a:solidFill>
                  <a:schemeClr val="accent1"/>
                </a:solidFill>
              </a:ln>
              <a:effectLst/>
            </c:spPr>
            <c:extLst>
              <c:ext xmlns:c16="http://schemas.microsoft.com/office/drawing/2014/chart" uri="{C3380CC4-5D6E-409C-BE32-E72D297353CC}">
                <c16:uniqueId val="{00000003-9DC7-48CF-A9E4-B66B30B36DB1}"/>
              </c:ext>
            </c:extLst>
          </c:dPt>
          <c:dLbls>
            <c:dLbl>
              <c:idx val="0"/>
              <c:layout>
                <c:manualLayout>
                  <c:x val="-0.1907041307336583"/>
                  <c:y val="-0.22654293213348331"/>
                </c:manualLayout>
              </c:layout>
              <c:tx>
                <c:rich>
                  <a:bodyPr/>
                  <a:lstStyle/>
                  <a:p>
                    <a:pPr>
                      <a:defRPr sz="2000" b="0" i="0">
                        <a:solidFill>
                          <a:schemeClr val="accent1"/>
                        </a:solidFill>
                        <a:latin typeface="+mj-lt"/>
                        <a:cs typeface="Arial" panose="020B0604020202020204" pitchFamily="34" charset="0"/>
                      </a:defRPr>
                    </a:pPr>
                    <a:r>
                      <a:rPr lang="en-US" sz="3200" b="1" i="0">
                        <a:solidFill>
                          <a:schemeClr val="accent1"/>
                        </a:solidFill>
                        <a:latin typeface="+mj-lt"/>
                        <a:ea typeface="Vectipede" charset="0"/>
                        <a:cs typeface="Arial" panose="020B0604020202020204" pitchFamily="34" charset="0"/>
                      </a:rPr>
                      <a:t>10k</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0.42021204849990701"/>
                      <c:h val="0.40265070074356801"/>
                    </c:manualLayout>
                  </c15:layout>
                  <c15:showDataLabelsRange val="0"/>
                </c:ext>
                <c:ext xmlns:c16="http://schemas.microsoft.com/office/drawing/2014/chart" uri="{C3380CC4-5D6E-409C-BE32-E72D297353CC}">
                  <c16:uniqueId val="{00000001-9DC7-48CF-A9E4-B66B30B36DB1}"/>
                </c:ext>
              </c:extLst>
            </c:dLbl>
            <c:dLbl>
              <c:idx val="1"/>
              <c:delete val="1"/>
              <c:extLst>
                <c:ext xmlns:c15="http://schemas.microsoft.com/office/drawing/2012/chart" uri="{CE6537A1-D6FC-4f65-9D91-7224C49458BB}"/>
                <c:ext xmlns:c16="http://schemas.microsoft.com/office/drawing/2014/chart" uri="{C3380CC4-5D6E-409C-BE32-E72D297353CC}">
                  <c16:uniqueId val="{00000003-9DC7-48CF-A9E4-B66B30B36DB1}"/>
                </c:ext>
              </c:extLst>
            </c:dLbl>
            <c:spPr>
              <a:noFill/>
              <a:ln>
                <a:noFill/>
              </a:ln>
              <a:effectLst/>
            </c:spPr>
            <c:txPr>
              <a:bodyPr/>
              <a:lstStyle/>
              <a:p>
                <a:pPr>
                  <a:defRPr sz="2000" b="0" i="0">
                    <a:solidFill>
                      <a:schemeClr val="tx1"/>
                    </a:solidFill>
                    <a:latin typeface="+mj-lt"/>
                    <a:cs typeface="Poppins" pitchFamily="2" charset="77"/>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Sheet1!$A$2:$A$3</c:f>
              <c:strCache>
                <c:ptCount val="2"/>
                <c:pt idx="0">
                  <c:v>Org that lacks diversity</c:v>
                </c:pt>
                <c:pt idx="1">
                  <c:v>Diverse org</c:v>
                </c:pt>
              </c:strCache>
            </c:strRef>
          </c:cat>
          <c:val>
            <c:numRef>
              <c:f>Sheet1!$B$2:$B$3</c:f>
              <c:numCache>
                <c:formatCode>0%</c:formatCode>
                <c:ptCount val="2"/>
                <c:pt idx="0">
                  <c:v>0.78</c:v>
                </c:pt>
                <c:pt idx="1">
                  <c:v>0.22</c:v>
                </c:pt>
              </c:numCache>
            </c:numRef>
          </c:val>
          <c:extLst>
            <c:ext xmlns:c16="http://schemas.microsoft.com/office/drawing/2014/chart" uri="{C3380CC4-5D6E-409C-BE32-E72D297353CC}">
              <c16:uniqueId val="{00000004-9DC7-48CF-A9E4-B66B30B36DB1}"/>
            </c:ext>
          </c:extLst>
        </c:ser>
        <c:dLbls>
          <c:showLegendKey val="0"/>
          <c:showVal val="1"/>
          <c:showCatName val="0"/>
          <c:showSerName val="0"/>
          <c:showPercent val="0"/>
          <c:showBubbleSize val="0"/>
          <c:showLeaderLines val="0"/>
        </c:dLbls>
        <c:firstSliceAng val="0"/>
        <c:holeSize val="80"/>
      </c:doughnutChart>
      <c:spPr>
        <a:effectLst/>
      </c:spPr>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8104793114057799"/>
          <c:y val="0.168698309385856"/>
          <c:w val="0.69616294641467502"/>
          <c:h val="0.72234061288587603"/>
        </c:manualLayout>
      </c:layout>
      <c:doughnutChart>
        <c:varyColors val="1"/>
        <c:ser>
          <c:idx val="0"/>
          <c:order val="0"/>
          <c:tx>
            <c:strRef>
              <c:f>Sheet1!$B$1</c:f>
              <c:strCache>
                <c:ptCount val="1"/>
                <c:pt idx="0">
                  <c:v>Organizations</c:v>
                </c:pt>
              </c:strCache>
            </c:strRef>
          </c:tx>
          <c:spPr>
            <a:solidFill>
              <a:schemeClr val="accent1"/>
            </a:solidFill>
            <a:ln>
              <a:solidFill>
                <a:schemeClr val="accent4"/>
              </a:solidFill>
            </a:ln>
            <a:effectLst/>
          </c:spPr>
          <c:dPt>
            <c:idx val="0"/>
            <c:bubble3D val="0"/>
            <c:spPr>
              <a:solidFill>
                <a:schemeClr val="accent4"/>
              </a:solidFill>
              <a:ln>
                <a:solidFill>
                  <a:schemeClr val="accent4"/>
                </a:solidFill>
              </a:ln>
              <a:effectLst/>
            </c:spPr>
            <c:extLst>
              <c:ext xmlns:c16="http://schemas.microsoft.com/office/drawing/2014/chart" uri="{C3380CC4-5D6E-409C-BE32-E72D297353CC}">
                <c16:uniqueId val="{00000001-3772-43A5-8E3E-92C8F5E1DC78}"/>
              </c:ext>
            </c:extLst>
          </c:dPt>
          <c:dPt>
            <c:idx val="1"/>
            <c:bubble3D val="0"/>
            <c:spPr>
              <a:noFill/>
              <a:ln>
                <a:solidFill>
                  <a:schemeClr val="accent4"/>
                </a:solidFill>
              </a:ln>
              <a:effectLst/>
            </c:spPr>
            <c:extLst>
              <c:ext xmlns:c16="http://schemas.microsoft.com/office/drawing/2014/chart" uri="{C3380CC4-5D6E-409C-BE32-E72D297353CC}">
                <c16:uniqueId val="{00000003-3772-43A5-8E3E-92C8F5E1DC78}"/>
              </c:ext>
            </c:extLst>
          </c:dPt>
          <c:dLbls>
            <c:dLbl>
              <c:idx val="0"/>
              <c:layout>
                <c:manualLayout>
                  <c:x val="-0.21649762529683794"/>
                  <c:y val="-0.16174775028121485"/>
                </c:manualLayout>
              </c:layout>
              <c:tx>
                <c:rich>
                  <a:bodyPr/>
                  <a:lstStyle/>
                  <a:p>
                    <a:pPr>
                      <a:defRPr sz="2000" b="0" i="0">
                        <a:solidFill>
                          <a:schemeClr val="accent1"/>
                        </a:solidFill>
                        <a:latin typeface="+mj-lt"/>
                        <a:cs typeface="Arial" panose="020B0604020202020204" pitchFamily="34" charset="0"/>
                      </a:defRPr>
                    </a:pPr>
                    <a:r>
                      <a:rPr lang="en-US" sz="3200" b="1" i="0">
                        <a:solidFill>
                          <a:schemeClr val="accent4"/>
                        </a:solidFill>
                        <a:latin typeface="+mj-lt"/>
                        <a:ea typeface="Vectipede" charset="0"/>
                        <a:cs typeface="Arial" panose="020B0604020202020204" pitchFamily="34" charset="0"/>
                      </a:rPr>
                      <a:t>70%</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0.48767247844019496"/>
                      <c:h val="0.40265060617422815"/>
                    </c:manualLayout>
                  </c15:layout>
                  <c15:showDataLabelsRange val="0"/>
                </c:ext>
                <c:ext xmlns:c16="http://schemas.microsoft.com/office/drawing/2014/chart" uri="{C3380CC4-5D6E-409C-BE32-E72D297353CC}">
                  <c16:uniqueId val="{00000001-3772-43A5-8E3E-92C8F5E1DC78}"/>
                </c:ext>
              </c:extLst>
            </c:dLbl>
            <c:dLbl>
              <c:idx val="1"/>
              <c:delete val="1"/>
              <c:extLst>
                <c:ext xmlns:c15="http://schemas.microsoft.com/office/drawing/2012/chart" uri="{CE6537A1-D6FC-4f65-9D91-7224C49458BB}"/>
                <c:ext xmlns:c16="http://schemas.microsoft.com/office/drawing/2014/chart" uri="{C3380CC4-5D6E-409C-BE32-E72D297353CC}">
                  <c16:uniqueId val="{00000003-3772-43A5-8E3E-92C8F5E1DC78}"/>
                </c:ext>
              </c:extLst>
            </c:dLbl>
            <c:spPr>
              <a:noFill/>
              <a:ln>
                <a:noFill/>
              </a:ln>
              <a:effectLst/>
            </c:spPr>
            <c:txPr>
              <a:bodyPr/>
              <a:lstStyle/>
              <a:p>
                <a:pPr>
                  <a:defRPr sz="2000" b="0" i="0">
                    <a:solidFill>
                      <a:schemeClr val="tx1"/>
                    </a:solidFill>
                    <a:latin typeface="+mj-lt"/>
                    <a:cs typeface="Poppins" pitchFamily="2" charset="77"/>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Sheet1!$A$2:$A$3</c:f>
              <c:strCache>
                <c:ptCount val="1"/>
                <c:pt idx="0">
                  <c:v>Above avg performance</c:v>
                </c:pt>
              </c:strCache>
            </c:strRef>
          </c:cat>
          <c:val>
            <c:numRef>
              <c:f>Sheet1!$B$2:$B$3</c:f>
              <c:numCache>
                <c:formatCode>0%</c:formatCode>
                <c:ptCount val="2"/>
                <c:pt idx="0">
                  <c:v>0.7</c:v>
                </c:pt>
                <c:pt idx="1">
                  <c:v>0.3</c:v>
                </c:pt>
              </c:numCache>
            </c:numRef>
          </c:val>
          <c:extLst>
            <c:ext xmlns:c16="http://schemas.microsoft.com/office/drawing/2014/chart" uri="{C3380CC4-5D6E-409C-BE32-E72D297353CC}">
              <c16:uniqueId val="{00000004-3772-43A5-8E3E-92C8F5E1DC78}"/>
            </c:ext>
          </c:extLst>
        </c:ser>
        <c:dLbls>
          <c:showLegendKey val="0"/>
          <c:showVal val="1"/>
          <c:showCatName val="0"/>
          <c:showSerName val="0"/>
          <c:showPercent val="0"/>
          <c:showBubbleSize val="0"/>
          <c:showLeaderLines val="0"/>
        </c:dLbls>
        <c:firstSliceAng val="0"/>
        <c:holeSize val="80"/>
      </c:doughnutChart>
      <c:spPr>
        <a:effectLst/>
      </c:spPr>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8104793114057799"/>
          <c:y val="0.168698309385856"/>
          <c:w val="0.69616294641467502"/>
          <c:h val="0.72234061288587603"/>
        </c:manualLayout>
      </c:layout>
      <c:doughnutChart>
        <c:varyColors val="1"/>
        <c:ser>
          <c:idx val="0"/>
          <c:order val="0"/>
          <c:tx>
            <c:strRef>
              <c:f>Sheet1!$B$1</c:f>
              <c:strCache>
                <c:ptCount val="1"/>
                <c:pt idx="0">
                  <c:v>AI replacement</c:v>
                </c:pt>
              </c:strCache>
            </c:strRef>
          </c:tx>
          <c:spPr>
            <a:solidFill>
              <a:schemeClr val="accent1"/>
            </a:solidFill>
            <a:ln>
              <a:solidFill>
                <a:schemeClr val="accent2"/>
              </a:solidFill>
            </a:ln>
            <a:effectLst/>
          </c:spPr>
          <c:dPt>
            <c:idx val="0"/>
            <c:bubble3D val="0"/>
            <c:spPr>
              <a:solidFill>
                <a:schemeClr val="tx2"/>
              </a:solidFill>
              <a:ln>
                <a:solidFill>
                  <a:schemeClr val="tx2"/>
                </a:solidFill>
              </a:ln>
              <a:effectLst/>
            </c:spPr>
            <c:extLst>
              <c:ext xmlns:c16="http://schemas.microsoft.com/office/drawing/2014/chart" uri="{C3380CC4-5D6E-409C-BE32-E72D297353CC}">
                <c16:uniqueId val="{00000001-7FB2-4ECD-82DF-69AC9532DB2C}"/>
              </c:ext>
            </c:extLst>
          </c:dPt>
          <c:dPt>
            <c:idx val="1"/>
            <c:bubble3D val="0"/>
            <c:spPr>
              <a:noFill/>
              <a:ln>
                <a:solidFill>
                  <a:schemeClr val="tx2"/>
                </a:solidFill>
              </a:ln>
              <a:effectLst/>
            </c:spPr>
            <c:extLst>
              <c:ext xmlns:c16="http://schemas.microsoft.com/office/drawing/2014/chart" uri="{C3380CC4-5D6E-409C-BE32-E72D297353CC}">
                <c16:uniqueId val="{00000003-7FB2-4ECD-82DF-69AC9532DB2C}"/>
              </c:ext>
            </c:extLst>
          </c:dPt>
          <c:dLbls>
            <c:dLbl>
              <c:idx val="0"/>
              <c:layout>
                <c:manualLayout>
                  <c:x val="-0.20127577802774649"/>
                  <c:y val="0.17702271591051119"/>
                </c:manualLayout>
              </c:layout>
              <c:tx>
                <c:rich>
                  <a:bodyPr/>
                  <a:lstStyle/>
                  <a:p>
                    <a:pPr>
                      <a:defRPr sz="2000" b="1" i="0">
                        <a:solidFill>
                          <a:schemeClr val="tx2"/>
                        </a:solidFill>
                        <a:latin typeface="Arial" panose="020B0604020202020204" pitchFamily="34" charset="0"/>
                        <a:cs typeface="Arial" panose="020B0604020202020204" pitchFamily="34" charset="0"/>
                      </a:defRPr>
                    </a:pPr>
                    <a:r>
                      <a:rPr lang="en-US" sz="3200" b="1" i="0">
                        <a:solidFill>
                          <a:schemeClr val="tx2"/>
                        </a:solidFill>
                        <a:latin typeface="+mj-lt"/>
                        <a:ea typeface="Vectipede" charset="0"/>
                        <a:cs typeface="Arial" panose="020B0604020202020204" pitchFamily="34" charset="0"/>
                      </a:rPr>
                      <a:t>30%</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0.49560898637670292"/>
                      <c:h val="0.40265060617422815"/>
                    </c:manualLayout>
                  </c15:layout>
                  <c15:showDataLabelsRange val="0"/>
                </c:ext>
                <c:ext xmlns:c16="http://schemas.microsoft.com/office/drawing/2014/chart" uri="{C3380CC4-5D6E-409C-BE32-E72D297353CC}">
                  <c16:uniqueId val="{00000001-7FB2-4ECD-82DF-69AC9532DB2C}"/>
                </c:ext>
              </c:extLst>
            </c:dLbl>
            <c:dLbl>
              <c:idx val="1"/>
              <c:delete val="1"/>
              <c:extLst>
                <c:ext xmlns:c15="http://schemas.microsoft.com/office/drawing/2012/chart" uri="{CE6537A1-D6FC-4f65-9D91-7224C49458BB}"/>
                <c:ext xmlns:c16="http://schemas.microsoft.com/office/drawing/2014/chart" uri="{C3380CC4-5D6E-409C-BE32-E72D297353CC}">
                  <c16:uniqueId val="{00000003-7FB2-4ECD-82DF-69AC9532DB2C}"/>
                </c:ext>
              </c:extLst>
            </c:dLbl>
            <c:spPr>
              <a:noFill/>
              <a:ln>
                <a:noFill/>
              </a:ln>
              <a:effectLst/>
            </c:spPr>
            <c:txPr>
              <a:bodyPr/>
              <a:lstStyle/>
              <a:p>
                <a:pPr>
                  <a:defRPr sz="2000" b="1" i="0">
                    <a:solidFill>
                      <a:schemeClr val="accent2"/>
                    </a:solidFill>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Sheet1!$A$2:$A$3</c:f>
              <c:strCache>
                <c:ptCount val="2"/>
                <c:pt idx="0">
                  <c:v>Impacted</c:v>
                </c:pt>
                <c:pt idx="1">
                  <c:v>Not impacted</c:v>
                </c:pt>
              </c:strCache>
            </c:strRef>
          </c:cat>
          <c:val>
            <c:numRef>
              <c:f>Sheet1!$B$2:$B$3</c:f>
              <c:numCache>
                <c:formatCode>0%</c:formatCode>
                <c:ptCount val="2"/>
                <c:pt idx="0">
                  <c:v>0.3</c:v>
                </c:pt>
                <c:pt idx="1">
                  <c:v>0.7</c:v>
                </c:pt>
              </c:numCache>
            </c:numRef>
          </c:val>
          <c:extLst>
            <c:ext xmlns:c16="http://schemas.microsoft.com/office/drawing/2014/chart" uri="{C3380CC4-5D6E-409C-BE32-E72D297353CC}">
              <c16:uniqueId val="{00000004-7FB2-4ECD-82DF-69AC9532DB2C}"/>
            </c:ext>
          </c:extLst>
        </c:ser>
        <c:dLbls>
          <c:showLegendKey val="0"/>
          <c:showVal val="1"/>
          <c:showCatName val="0"/>
          <c:showSerName val="0"/>
          <c:showPercent val="0"/>
          <c:showBubbleSize val="0"/>
          <c:showLeaderLines val="0"/>
        </c:dLbls>
        <c:firstSliceAng val="0"/>
        <c:holeSize val="80"/>
      </c:doughnutChart>
      <c:spPr>
        <a:effectLst/>
      </c:spPr>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8104793114057799"/>
          <c:y val="0.168698309385856"/>
          <c:w val="0.69616294641467502"/>
          <c:h val="0.72234061288587603"/>
        </c:manualLayout>
      </c:layout>
      <c:doughnutChart>
        <c:varyColors val="1"/>
        <c:ser>
          <c:idx val="0"/>
          <c:order val="0"/>
          <c:tx>
            <c:strRef>
              <c:f>Sheet1!$B$1</c:f>
              <c:strCache>
                <c:ptCount val="1"/>
                <c:pt idx="0">
                  <c:v>jobs</c:v>
                </c:pt>
              </c:strCache>
            </c:strRef>
          </c:tx>
          <c:spPr>
            <a:solidFill>
              <a:schemeClr val="accent1"/>
            </a:solidFill>
            <a:ln>
              <a:solidFill>
                <a:schemeClr val="accent6"/>
              </a:solidFill>
            </a:ln>
            <a:effectLst/>
          </c:spPr>
          <c:dPt>
            <c:idx val="0"/>
            <c:bubble3D val="0"/>
            <c:spPr>
              <a:solidFill>
                <a:schemeClr val="accent6"/>
              </a:solidFill>
              <a:ln>
                <a:solidFill>
                  <a:schemeClr val="accent6"/>
                </a:solidFill>
              </a:ln>
              <a:effectLst/>
            </c:spPr>
            <c:extLst>
              <c:ext xmlns:c16="http://schemas.microsoft.com/office/drawing/2014/chart" uri="{C3380CC4-5D6E-409C-BE32-E72D297353CC}">
                <c16:uniqueId val="{00000001-A657-44D3-9476-681C104C4823}"/>
              </c:ext>
            </c:extLst>
          </c:dPt>
          <c:dPt>
            <c:idx val="1"/>
            <c:bubble3D val="0"/>
            <c:spPr>
              <a:noFill/>
              <a:ln>
                <a:solidFill>
                  <a:schemeClr val="accent6"/>
                </a:solidFill>
              </a:ln>
              <a:effectLst/>
            </c:spPr>
            <c:extLst>
              <c:ext xmlns:c16="http://schemas.microsoft.com/office/drawing/2014/chart" uri="{C3380CC4-5D6E-409C-BE32-E72D297353CC}">
                <c16:uniqueId val="{00000003-A657-44D3-9476-681C104C4823}"/>
              </c:ext>
            </c:extLst>
          </c:dPt>
          <c:dLbls>
            <c:dLbl>
              <c:idx val="0"/>
              <c:layout>
                <c:manualLayout>
                  <c:x val="-0.26017888388951382"/>
                  <c:y val="0.19577396575428063"/>
                </c:manualLayout>
              </c:layout>
              <c:tx>
                <c:rich>
                  <a:bodyPr/>
                  <a:lstStyle/>
                  <a:p>
                    <a:pPr>
                      <a:defRPr sz="2000" b="0" i="0">
                        <a:solidFill>
                          <a:schemeClr val="accent1"/>
                        </a:solidFill>
                        <a:latin typeface="+mj-lt"/>
                        <a:cs typeface="Arial" panose="020B0604020202020204" pitchFamily="34" charset="0"/>
                      </a:defRPr>
                    </a:pPr>
                    <a:r>
                      <a:rPr lang="en-US" sz="3200" b="1" i="0">
                        <a:solidFill>
                          <a:schemeClr val="accent6"/>
                        </a:solidFill>
                        <a:latin typeface="+mj-lt"/>
                        <a:ea typeface="Vectipede" charset="0"/>
                        <a:cs typeface="Arial" panose="020B0604020202020204" pitchFamily="34" charset="0"/>
                      </a:rPr>
                      <a:t>45 </a:t>
                    </a:r>
                    <a:r>
                      <a:rPr lang="en-US" sz="2000" b="1" i="0">
                        <a:solidFill>
                          <a:schemeClr val="accent6"/>
                        </a:solidFill>
                        <a:latin typeface="+mj-lt"/>
                        <a:ea typeface="Vectipede" charset="0"/>
                        <a:cs typeface="Arial" panose="020B0604020202020204" pitchFamily="34" charset="0"/>
                      </a:rPr>
                      <a:t>million</a:t>
                    </a:r>
                    <a:endParaRPr lang="en-US" sz="3200" b="1" i="0">
                      <a:solidFill>
                        <a:schemeClr val="accent6"/>
                      </a:solidFill>
                      <a:latin typeface="+mj-lt"/>
                      <a:ea typeface="Vectipede" charset="0"/>
                      <a:cs typeface="Arial" panose="020B0604020202020204" pitchFamily="34" charset="0"/>
                    </a:endParaRPr>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0.42021204849990701"/>
                      <c:h val="0.40265070074356801"/>
                    </c:manualLayout>
                  </c15:layout>
                  <c15:showDataLabelsRange val="0"/>
                </c:ext>
                <c:ext xmlns:c16="http://schemas.microsoft.com/office/drawing/2014/chart" uri="{C3380CC4-5D6E-409C-BE32-E72D297353CC}">
                  <c16:uniqueId val="{00000001-A657-44D3-9476-681C104C4823}"/>
                </c:ext>
              </c:extLst>
            </c:dLbl>
            <c:dLbl>
              <c:idx val="1"/>
              <c:delete val="1"/>
              <c:extLst>
                <c:ext xmlns:c15="http://schemas.microsoft.com/office/drawing/2012/chart" uri="{CE6537A1-D6FC-4f65-9D91-7224C49458BB}"/>
                <c:ext xmlns:c16="http://schemas.microsoft.com/office/drawing/2014/chart" uri="{C3380CC4-5D6E-409C-BE32-E72D297353CC}">
                  <c16:uniqueId val="{00000003-A657-44D3-9476-681C104C4823}"/>
                </c:ext>
              </c:extLst>
            </c:dLbl>
            <c:spPr>
              <a:noFill/>
              <a:ln>
                <a:noFill/>
              </a:ln>
              <a:effectLst/>
            </c:spPr>
            <c:txPr>
              <a:bodyPr/>
              <a:lstStyle/>
              <a:p>
                <a:pPr>
                  <a:defRPr sz="2000" b="0" i="0">
                    <a:solidFill>
                      <a:schemeClr val="accent1"/>
                    </a:solidFill>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Sheet1!$A$2:$A$3</c:f>
              <c:strCache>
                <c:ptCount val="1"/>
                <c:pt idx="0">
                  <c:v>jobs lost</c:v>
                </c:pt>
              </c:strCache>
            </c:strRef>
          </c:cat>
          <c:val>
            <c:numRef>
              <c:f>Sheet1!$B$2:$B$3</c:f>
              <c:numCache>
                <c:formatCode>0%</c:formatCode>
                <c:ptCount val="2"/>
                <c:pt idx="0">
                  <c:v>0.4</c:v>
                </c:pt>
                <c:pt idx="1">
                  <c:v>0.95</c:v>
                </c:pt>
              </c:numCache>
            </c:numRef>
          </c:val>
          <c:extLst>
            <c:ext xmlns:c16="http://schemas.microsoft.com/office/drawing/2014/chart" uri="{C3380CC4-5D6E-409C-BE32-E72D297353CC}">
              <c16:uniqueId val="{00000004-A657-44D3-9476-681C104C4823}"/>
            </c:ext>
          </c:extLst>
        </c:ser>
        <c:dLbls>
          <c:showLegendKey val="0"/>
          <c:showVal val="1"/>
          <c:showCatName val="0"/>
          <c:showSerName val="0"/>
          <c:showPercent val="0"/>
          <c:showBubbleSize val="0"/>
          <c:showLeaderLines val="0"/>
        </c:dLbls>
        <c:firstSliceAng val="0"/>
        <c:holeSize val="80"/>
      </c:doughnutChart>
      <c:spPr>
        <a:effectLst/>
      </c:spPr>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8104793114057799"/>
          <c:y val="0.168698309385856"/>
          <c:w val="0.69616294641467502"/>
          <c:h val="0.72234061288587603"/>
        </c:manualLayout>
      </c:layout>
      <c:doughnutChart>
        <c:varyColors val="1"/>
        <c:ser>
          <c:idx val="0"/>
          <c:order val="0"/>
          <c:tx>
            <c:strRef>
              <c:f>Sheet1!$B$1</c:f>
              <c:strCache>
                <c:ptCount val="1"/>
                <c:pt idx="0">
                  <c:v>Employees</c:v>
                </c:pt>
              </c:strCache>
            </c:strRef>
          </c:tx>
          <c:spPr>
            <a:solidFill>
              <a:schemeClr val="accent1"/>
            </a:solidFill>
            <a:ln>
              <a:solidFill>
                <a:srgbClr val="DC4503"/>
              </a:solidFill>
            </a:ln>
            <a:effectLst/>
          </c:spPr>
          <c:dPt>
            <c:idx val="0"/>
            <c:bubble3D val="0"/>
            <c:spPr>
              <a:solidFill>
                <a:schemeClr val="accent1"/>
              </a:solidFill>
              <a:ln>
                <a:solidFill>
                  <a:schemeClr val="accent1"/>
                </a:solidFill>
              </a:ln>
              <a:effectLst/>
            </c:spPr>
            <c:extLst>
              <c:ext xmlns:c16="http://schemas.microsoft.com/office/drawing/2014/chart" uri="{C3380CC4-5D6E-409C-BE32-E72D297353CC}">
                <c16:uniqueId val="{00000001-9DC7-48CF-A9E4-B66B30B36DB1}"/>
              </c:ext>
            </c:extLst>
          </c:dPt>
          <c:dPt>
            <c:idx val="1"/>
            <c:bubble3D val="0"/>
            <c:spPr>
              <a:noFill/>
              <a:ln>
                <a:solidFill>
                  <a:schemeClr val="accent1"/>
                </a:solidFill>
              </a:ln>
              <a:effectLst/>
            </c:spPr>
            <c:extLst>
              <c:ext xmlns:c16="http://schemas.microsoft.com/office/drawing/2014/chart" uri="{C3380CC4-5D6E-409C-BE32-E72D297353CC}">
                <c16:uniqueId val="{00000003-9DC7-48CF-A9E4-B66B30B36DB1}"/>
              </c:ext>
            </c:extLst>
          </c:dPt>
          <c:dLbls>
            <c:dLbl>
              <c:idx val="0"/>
              <c:layout>
                <c:manualLayout>
                  <c:x val="-0.13911682914635673"/>
                  <c:y val="0.27237532808398951"/>
                </c:manualLayout>
              </c:layout>
              <c:tx>
                <c:rich>
                  <a:bodyPr/>
                  <a:lstStyle/>
                  <a:p>
                    <a:pPr>
                      <a:defRPr sz="2000" b="0" i="0">
                        <a:solidFill>
                          <a:schemeClr val="accent1"/>
                        </a:solidFill>
                        <a:latin typeface="+mj-lt"/>
                        <a:cs typeface="Arial" panose="020B0604020202020204" pitchFamily="34" charset="0"/>
                      </a:defRPr>
                    </a:pPr>
                    <a:r>
                      <a:rPr lang="en-US" sz="3200" b="1" i="0">
                        <a:solidFill>
                          <a:schemeClr val="accent1"/>
                        </a:solidFill>
                        <a:latin typeface="+mj-lt"/>
                        <a:ea typeface="Vectipede" charset="0"/>
                        <a:cs typeface="Arial" panose="020B0604020202020204" pitchFamily="34" charset="0"/>
                      </a:rPr>
                      <a:t>14%</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0.42021204849990701"/>
                      <c:h val="0.40265070074356801"/>
                    </c:manualLayout>
                  </c15:layout>
                  <c15:showDataLabelsRange val="0"/>
                </c:ext>
                <c:ext xmlns:c16="http://schemas.microsoft.com/office/drawing/2014/chart" uri="{C3380CC4-5D6E-409C-BE32-E72D297353CC}">
                  <c16:uniqueId val="{00000001-9DC7-48CF-A9E4-B66B30B36DB1}"/>
                </c:ext>
              </c:extLst>
            </c:dLbl>
            <c:dLbl>
              <c:idx val="1"/>
              <c:delete val="1"/>
              <c:extLst>
                <c:ext xmlns:c15="http://schemas.microsoft.com/office/drawing/2012/chart" uri="{CE6537A1-D6FC-4f65-9D91-7224C49458BB}"/>
                <c:ext xmlns:c16="http://schemas.microsoft.com/office/drawing/2014/chart" uri="{C3380CC4-5D6E-409C-BE32-E72D297353CC}">
                  <c16:uniqueId val="{00000003-9DC7-48CF-A9E4-B66B30B36DB1}"/>
                </c:ext>
              </c:extLst>
            </c:dLbl>
            <c:spPr>
              <a:noFill/>
              <a:ln>
                <a:noFill/>
              </a:ln>
              <a:effectLst/>
            </c:spPr>
            <c:txPr>
              <a:bodyPr/>
              <a:lstStyle/>
              <a:p>
                <a:pPr>
                  <a:defRPr sz="2000" b="0" i="0">
                    <a:solidFill>
                      <a:schemeClr val="tx1"/>
                    </a:solidFill>
                    <a:latin typeface="+mj-lt"/>
                    <a:cs typeface="Poppins" pitchFamily="2" charset="77"/>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Sheet1!$A$2:$A$3</c:f>
              <c:strCache>
                <c:ptCount val="2"/>
                <c:pt idx="0">
                  <c:v>Org that lacks diversity</c:v>
                </c:pt>
                <c:pt idx="1">
                  <c:v>Diverse org</c:v>
                </c:pt>
              </c:strCache>
            </c:strRef>
          </c:cat>
          <c:val>
            <c:numRef>
              <c:f>Sheet1!$B$2:$B$3</c:f>
              <c:numCache>
                <c:formatCode>0%</c:formatCode>
                <c:ptCount val="2"/>
                <c:pt idx="0">
                  <c:v>0.14000000000000001</c:v>
                </c:pt>
                <c:pt idx="1">
                  <c:v>0.86</c:v>
                </c:pt>
              </c:numCache>
            </c:numRef>
          </c:val>
          <c:extLst>
            <c:ext xmlns:c16="http://schemas.microsoft.com/office/drawing/2014/chart" uri="{C3380CC4-5D6E-409C-BE32-E72D297353CC}">
              <c16:uniqueId val="{00000004-9DC7-48CF-A9E4-B66B30B36DB1}"/>
            </c:ext>
          </c:extLst>
        </c:ser>
        <c:dLbls>
          <c:showLegendKey val="0"/>
          <c:showVal val="1"/>
          <c:showCatName val="0"/>
          <c:showSerName val="0"/>
          <c:showPercent val="0"/>
          <c:showBubbleSize val="0"/>
          <c:showLeaderLines val="0"/>
        </c:dLbls>
        <c:firstSliceAng val="0"/>
        <c:holeSize val="80"/>
      </c:doughnutChart>
      <c:spPr>
        <a:effectLst/>
      </c:spPr>
    </c:plotArea>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8104793114057799"/>
          <c:y val="0.168698309385856"/>
          <c:w val="0.69616294641467502"/>
          <c:h val="0.72234061288587603"/>
        </c:manualLayout>
      </c:layout>
      <c:doughnutChart>
        <c:varyColors val="1"/>
        <c:ser>
          <c:idx val="0"/>
          <c:order val="0"/>
          <c:tx>
            <c:strRef>
              <c:f>Sheet1!$B$1</c:f>
              <c:strCache>
                <c:ptCount val="1"/>
                <c:pt idx="0">
                  <c:v>Organizations</c:v>
                </c:pt>
              </c:strCache>
            </c:strRef>
          </c:tx>
          <c:spPr>
            <a:solidFill>
              <a:schemeClr val="accent1"/>
            </a:solidFill>
            <a:ln>
              <a:solidFill>
                <a:schemeClr val="accent4"/>
              </a:solidFill>
            </a:ln>
            <a:effectLst/>
          </c:spPr>
          <c:dPt>
            <c:idx val="0"/>
            <c:bubble3D val="0"/>
            <c:spPr>
              <a:solidFill>
                <a:schemeClr val="accent4"/>
              </a:solidFill>
              <a:ln>
                <a:solidFill>
                  <a:schemeClr val="accent4"/>
                </a:solidFill>
              </a:ln>
              <a:effectLst/>
            </c:spPr>
            <c:extLst>
              <c:ext xmlns:c16="http://schemas.microsoft.com/office/drawing/2014/chart" uri="{C3380CC4-5D6E-409C-BE32-E72D297353CC}">
                <c16:uniqueId val="{00000001-3772-43A5-8E3E-92C8F5E1DC78}"/>
              </c:ext>
            </c:extLst>
          </c:dPt>
          <c:dPt>
            <c:idx val="1"/>
            <c:bubble3D val="0"/>
            <c:spPr>
              <a:noFill/>
              <a:ln>
                <a:solidFill>
                  <a:schemeClr val="accent4"/>
                </a:solidFill>
              </a:ln>
              <a:effectLst/>
            </c:spPr>
            <c:extLst>
              <c:ext xmlns:c16="http://schemas.microsoft.com/office/drawing/2014/chart" uri="{C3380CC4-5D6E-409C-BE32-E72D297353CC}">
                <c16:uniqueId val="{00000003-3772-43A5-8E3E-92C8F5E1DC78}"/>
              </c:ext>
            </c:extLst>
          </c:dPt>
          <c:dLbls>
            <c:dLbl>
              <c:idx val="0"/>
              <c:layout>
                <c:manualLayout>
                  <c:x val="-0.21649762529683794"/>
                  <c:y val="0.15677712160979879"/>
                </c:manualLayout>
              </c:layout>
              <c:tx>
                <c:rich>
                  <a:bodyPr/>
                  <a:lstStyle/>
                  <a:p>
                    <a:pPr>
                      <a:defRPr sz="2000" b="0" i="0">
                        <a:solidFill>
                          <a:schemeClr val="accent1"/>
                        </a:solidFill>
                        <a:latin typeface="+mj-lt"/>
                        <a:cs typeface="Arial" panose="020B0604020202020204" pitchFamily="34" charset="0"/>
                      </a:defRPr>
                    </a:pPr>
                    <a:r>
                      <a:rPr lang="en-US" sz="3200" b="1" i="0">
                        <a:solidFill>
                          <a:schemeClr val="accent4"/>
                        </a:solidFill>
                        <a:latin typeface="+mj-lt"/>
                        <a:ea typeface="Vectipede" charset="0"/>
                        <a:cs typeface="Arial" panose="020B0604020202020204" pitchFamily="34" charset="0"/>
                      </a:rPr>
                      <a:t>32%</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0.48767247844019496"/>
                      <c:h val="0.40265060617422815"/>
                    </c:manualLayout>
                  </c15:layout>
                  <c15:showDataLabelsRange val="0"/>
                </c:ext>
                <c:ext xmlns:c16="http://schemas.microsoft.com/office/drawing/2014/chart" uri="{C3380CC4-5D6E-409C-BE32-E72D297353CC}">
                  <c16:uniqueId val="{00000001-3772-43A5-8E3E-92C8F5E1DC78}"/>
                </c:ext>
              </c:extLst>
            </c:dLbl>
            <c:dLbl>
              <c:idx val="1"/>
              <c:delete val="1"/>
              <c:extLst>
                <c:ext xmlns:c15="http://schemas.microsoft.com/office/drawing/2012/chart" uri="{CE6537A1-D6FC-4f65-9D91-7224C49458BB}"/>
                <c:ext xmlns:c16="http://schemas.microsoft.com/office/drawing/2014/chart" uri="{C3380CC4-5D6E-409C-BE32-E72D297353CC}">
                  <c16:uniqueId val="{00000003-3772-43A5-8E3E-92C8F5E1DC78}"/>
                </c:ext>
              </c:extLst>
            </c:dLbl>
            <c:spPr>
              <a:noFill/>
              <a:ln>
                <a:noFill/>
              </a:ln>
              <a:effectLst/>
            </c:spPr>
            <c:txPr>
              <a:bodyPr/>
              <a:lstStyle/>
              <a:p>
                <a:pPr>
                  <a:defRPr sz="2000" b="0" i="0">
                    <a:solidFill>
                      <a:schemeClr val="tx1"/>
                    </a:solidFill>
                    <a:latin typeface="+mj-lt"/>
                    <a:cs typeface="Poppins" pitchFamily="2" charset="77"/>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Sheet1!$A$2:$A$3</c:f>
              <c:strCache>
                <c:ptCount val="1"/>
                <c:pt idx="0">
                  <c:v>Above avg performance</c:v>
                </c:pt>
              </c:strCache>
            </c:strRef>
          </c:cat>
          <c:val>
            <c:numRef>
              <c:f>Sheet1!$B$2:$B$3</c:f>
              <c:numCache>
                <c:formatCode>0%</c:formatCode>
                <c:ptCount val="2"/>
                <c:pt idx="0">
                  <c:v>0.32</c:v>
                </c:pt>
                <c:pt idx="1">
                  <c:v>0.68</c:v>
                </c:pt>
              </c:numCache>
            </c:numRef>
          </c:val>
          <c:extLst>
            <c:ext xmlns:c16="http://schemas.microsoft.com/office/drawing/2014/chart" uri="{C3380CC4-5D6E-409C-BE32-E72D297353CC}">
              <c16:uniqueId val="{00000004-3772-43A5-8E3E-92C8F5E1DC78}"/>
            </c:ext>
          </c:extLst>
        </c:ser>
        <c:dLbls>
          <c:showLegendKey val="0"/>
          <c:showVal val="1"/>
          <c:showCatName val="0"/>
          <c:showSerName val="0"/>
          <c:showPercent val="0"/>
          <c:showBubbleSize val="0"/>
          <c:showLeaderLines val="0"/>
        </c:dLbls>
        <c:firstSliceAng val="0"/>
        <c:holeSize val="80"/>
      </c:doughnutChart>
      <c:spPr>
        <a:effectLst/>
      </c:spPr>
    </c:plotArea>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8104793114057799"/>
          <c:y val="0.168698309385856"/>
          <c:w val="0.69616294641467502"/>
          <c:h val="0.72234061288587603"/>
        </c:manualLayout>
      </c:layout>
      <c:doughnutChart>
        <c:varyColors val="1"/>
        <c:ser>
          <c:idx val="0"/>
          <c:order val="0"/>
          <c:tx>
            <c:strRef>
              <c:f>Sheet1!$B$1</c:f>
              <c:strCache>
                <c:ptCount val="1"/>
                <c:pt idx="0">
                  <c:v>AI replacement</c:v>
                </c:pt>
              </c:strCache>
            </c:strRef>
          </c:tx>
          <c:spPr>
            <a:solidFill>
              <a:schemeClr val="accent1"/>
            </a:solidFill>
            <a:ln>
              <a:solidFill>
                <a:schemeClr val="accent2"/>
              </a:solidFill>
            </a:ln>
            <a:effectLst/>
          </c:spPr>
          <c:dPt>
            <c:idx val="0"/>
            <c:bubble3D val="0"/>
            <c:spPr>
              <a:solidFill>
                <a:schemeClr val="tx2"/>
              </a:solidFill>
              <a:ln>
                <a:solidFill>
                  <a:schemeClr val="tx2"/>
                </a:solidFill>
              </a:ln>
              <a:effectLst/>
            </c:spPr>
            <c:extLst>
              <c:ext xmlns:c16="http://schemas.microsoft.com/office/drawing/2014/chart" uri="{C3380CC4-5D6E-409C-BE32-E72D297353CC}">
                <c16:uniqueId val="{00000001-5A85-4E91-9000-A99E719654C4}"/>
              </c:ext>
            </c:extLst>
          </c:dPt>
          <c:dPt>
            <c:idx val="1"/>
            <c:bubble3D val="0"/>
            <c:spPr>
              <a:noFill/>
              <a:ln>
                <a:solidFill>
                  <a:schemeClr val="tx2"/>
                </a:solidFill>
              </a:ln>
              <a:effectLst/>
            </c:spPr>
            <c:extLst>
              <c:ext xmlns:c16="http://schemas.microsoft.com/office/drawing/2014/chart" uri="{C3380CC4-5D6E-409C-BE32-E72D297353CC}">
                <c16:uniqueId val="{00000003-5A85-4E91-9000-A99E719654C4}"/>
              </c:ext>
            </c:extLst>
          </c:dPt>
          <c:dLbls>
            <c:dLbl>
              <c:idx val="0"/>
              <c:layout>
                <c:manualLayout>
                  <c:x val="-0.20524403199600053"/>
                  <c:y val="-0.11558945756780406"/>
                </c:manualLayout>
              </c:layout>
              <c:tx>
                <c:rich>
                  <a:bodyPr/>
                  <a:lstStyle/>
                  <a:p>
                    <a:pPr>
                      <a:defRPr sz="2000" b="1" i="0">
                        <a:solidFill>
                          <a:schemeClr val="tx2"/>
                        </a:solidFill>
                        <a:latin typeface="Arial" panose="020B0604020202020204" pitchFamily="34" charset="0"/>
                        <a:cs typeface="Arial" panose="020B0604020202020204" pitchFamily="34" charset="0"/>
                      </a:defRPr>
                    </a:pPr>
                    <a:r>
                      <a:rPr lang="en-US" sz="3200" b="1" i="0">
                        <a:solidFill>
                          <a:schemeClr val="tx2"/>
                        </a:solidFill>
                        <a:latin typeface="+mj-lt"/>
                        <a:ea typeface="Vectipede" charset="0"/>
                        <a:cs typeface="Arial" panose="020B0604020202020204" pitchFamily="34" charset="0"/>
                      </a:rPr>
                      <a:t>60%</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0.49560898637670292"/>
                      <c:h val="0.40265060617422815"/>
                    </c:manualLayout>
                  </c15:layout>
                  <c15:showDataLabelsRange val="0"/>
                </c:ext>
                <c:ext xmlns:c16="http://schemas.microsoft.com/office/drawing/2014/chart" uri="{C3380CC4-5D6E-409C-BE32-E72D297353CC}">
                  <c16:uniqueId val="{00000001-5A85-4E91-9000-A99E719654C4}"/>
                </c:ext>
              </c:extLst>
            </c:dLbl>
            <c:dLbl>
              <c:idx val="1"/>
              <c:delete val="1"/>
              <c:extLst>
                <c:ext xmlns:c15="http://schemas.microsoft.com/office/drawing/2012/chart" uri="{CE6537A1-D6FC-4f65-9D91-7224C49458BB}"/>
                <c:ext xmlns:c16="http://schemas.microsoft.com/office/drawing/2014/chart" uri="{C3380CC4-5D6E-409C-BE32-E72D297353CC}">
                  <c16:uniqueId val="{00000003-5A85-4E91-9000-A99E719654C4}"/>
                </c:ext>
              </c:extLst>
            </c:dLbl>
            <c:spPr>
              <a:noFill/>
              <a:ln>
                <a:noFill/>
              </a:ln>
              <a:effectLst/>
            </c:spPr>
            <c:txPr>
              <a:bodyPr/>
              <a:lstStyle/>
              <a:p>
                <a:pPr>
                  <a:defRPr sz="2000" b="1" i="0">
                    <a:solidFill>
                      <a:schemeClr val="accent2"/>
                    </a:solidFill>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Sheet1!$A$2:$A$3</c:f>
              <c:strCache>
                <c:ptCount val="2"/>
                <c:pt idx="0">
                  <c:v>Impacted</c:v>
                </c:pt>
                <c:pt idx="1">
                  <c:v>Not impacted</c:v>
                </c:pt>
              </c:strCache>
            </c:strRef>
          </c:cat>
          <c:val>
            <c:numRef>
              <c:f>Sheet1!$B$2:$B$3</c:f>
              <c:numCache>
                <c:formatCode>0%</c:formatCode>
                <c:ptCount val="2"/>
                <c:pt idx="0">
                  <c:v>0.6</c:v>
                </c:pt>
                <c:pt idx="1">
                  <c:v>0.4</c:v>
                </c:pt>
              </c:numCache>
            </c:numRef>
          </c:val>
          <c:extLst>
            <c:ext xmlns:c16="http://schemas.microsoft.com/office/drawing/2014/chart" uri="{C3380CC4-5D6E-409C-BE32-E72D297353CC}">
              <c16:uniqueId val="{00000004-5A85-4E91-9000-A99E719654C4}"/>
            </c:ext>
          </c:extLst>
        </c:ser>
        <c:dLbls>
          <c:showLegendKey val="0"/>
          <c:showVal val="1"/>
          <c:showCatName val="0"/>
          <c:showSerName val="0"/>
          <c:showPercent val="0"/>
          <c:showBubbleSize val="0"/>
          <c:showLeaderLines val="0"/>
        </c:dLbls>
        <c:firstSliceAng val="0"/>
        <c:holeSize val="80"/>
      </c:doughnutChart>
      <c:spPr>
        <a:effectLst/>
      </c:spPr>
    </c:plotArea>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0CA402-49F7-4577-B42A-22F99910096F}" type="datetimeFigureOut">
              <a:rPr lang="en-US" smtClean="0"/>
              <a:t>6/13/2024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ABBCC0-5755-4323-A388-D81192C4D390}" type="slidenum">
              <a:rPr lang="en-US" smtClean="0"/>
              <a:t>‹#›</a:t>
            </a:fld>
            <a:endParaRPr lang="en-US"/>
          </a:p>
        </p:txBody>
      </p:sp>
    </p:spTree>
    <p:extLst>
      <p:ext uri="{BB962C8B-B14F-4D97-AF65-F5344CB8AC3E}">
        <p14:creationId xmlns:p14="http://schemas.microsoft.com/office/powerpoint/2010/main" val="577727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gizmodo.com/11-times-tech-really-did-take-our-jobs-1850575895"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resumelab.com/career-advice/financial-transparency"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rewardgateway.com/uk/blog/building-an-inclusive-workplace-environment-and-culture"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F63E8-C3B3-411D-A4EF-9D6C9019D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2607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Income Inequality and Polarization:</a:t>
            </a:r>
          </a:p>
          <a:p>
            <a:pPr marL="171450" indent="-171450">
              <a:buFont typeface="Arial" panose="020B0604020202020204" pitchFamily="34" charset="0"/>
              <a:buChar char="•"/>
            </a:pPr>
            <a:r>
              <a:rPr lang="en-US"/>
              <a:t>AI adoption is expected to widen the economic gap between developed and developing countries, with </a:t>
            </a:r>
            <a:r>
              <a:rPr lang="en-US" b="1"/>
              <a:t>advanced economies </a:t>
            </a:r>
            <a:r>
              <a:rPr lang="en-US"/>
              <a:t>facing a 60% job exposure compared to 40% in emerging markets.</a:t>
            </a:r>
          </a:p>
          <a:p>
            <a:pPr marL="171450" indent="-171450">
              <a:buFont typeface="Arial" panose="020B0604020202020204" pitchFamily="34" charset="0"/>
              <a:buChar char="•"/>
            </a:pPr>
            <a:r>
              <a:rPr lang="en-US"/>
              <a:t>Within countries, AI could </a:t>
            </a:r>
            <a:r>
              <a:rPr lang="en-US" b="1"/>
              <a:t>exacerbate income polarization</a:t>
            </a:r>
            <a:r>
              <a:rPr lang="en-US"/>
              <a:t>, with workers who can adapt to AI-driven roles seeing wage increases, while those unable to transition may face stagnant or declining incomes.</a:t>
            </a:r>
          </a:p>
          <a:p>
            <a:pPr marL="171450" indent="-171450">
              <a:buFont typeface="Arial" panose="020B0604020202020204" pitchFamily="34" charset="0"/>
              <a:buChar char="•"/>
            </a:pPr>
            <a:r>
              <a:rPr lang="en-US" b="1"/>
              <a:t>Polarization </a:t>
            </a:r>
            <a:r>
              <a:rPr lang="en-US"/>
              <a:t>could deepen existing socioeconomic divides and contribute to social unrest.</a:t>
            </a:r>
          </a:p>
          <a:p>
            <a:endParaRPr lang="en-US"/>
          </a:p>
          <a:p>
            <a:endParaRPr lang="en-US"/>
          </a:p>
          <a:p>
            <a:r>
              <a:rPr lang="en-US" b="1"/>
              <a:t>Economic Instability and Disruption:</a:t>
            </a:r>
          </a:p>
          <a:p>
            <a:pPr marL="171450" indent="-171450">
              <a:buFont typeface="Arial" panose="020B0604020202020204" pitchFamily="34" charset="0"/>
              <a:buChar char="•"/>
            </a:pPr>
            <a:r>
              <a:rPr lang="en-US"/>
              <a:t>If not managed properly, </a:t>
            </a:r>
            <a:r>
              <a:rPr lang="en-US" b="1"/>
              <a:t>the widespread displacement of workers </a:t>
            </a:r>
            <a:r>
              <a:rPr lang="en-US"/>
              <a:t>leading to severe economic instability, with a significant portion of the population facing job losses and reduced purchasing power.</a:t>
            </a:r>
          </a:p>
          <a:p>
            <a:pPr marL="171450" indent="-171450">
              <a:buFont typeface="Arial" panose="020B0604020202020204" pitchFamily="34" charset="0"/>
              <a:buChar char="•"/>
            </a:pPr>
            <a:r>
              <a:rPr lang="en-US" b="1"/>
              <a:t>China</a:t>
            </a:r>
            <a:r>
              <a:rPr lang="en-US"/>
              <a:t>, a major global economic powerhouse, is predicted to bear the brunt of job displacement, with 42% of global AI-related job losses expected to occur within its borders, potentially causing significant economic disruption.</a:t>
            </a:r>
          </a:p>
          <a:p>
            <a:pPr marL="171450" indent="-171450">
              <a:buFont typeface="Arial" panose="020B0604020202020204" pitchFamily="34" charset="0"/>
              <a:buChar char="•"/>
            </a:pPr>
            <a:r>
              <a:rPr lang="en-US"/>
              <a:t>The rapid pace of technological change and job displacement could outpace the ability of economies to adapt, leading to </a:t>
            </a:r>
            <a:r>
              <a:rPr lang="en-US" b="1"/>
              <a:t>potential recessions or economic downturn</a:t>
            </a:r>
          </a:p>
          <a:p>
            <a:endParaRPr lang="en-US"/>
          </a:p>
        </p:txBody>
      </p:sp>
      <p:sp>
        <p:nvSpPr>
          <p:cNvPr id="4" name="Slide Number Placeholder 3"/>
          <p:cNvSpPr>
            <a:spLocks noGrp="1"/>
          </p:cNvSpPr>
          <p:nvPr>
            <p:ph type="sldNum" sz="quarter" idx="5"/>
          </p:nvPr>
        </p:nvSpPr>
        <p:spPr/>
        <p:txBody>
          <a:bodyPr/>
          <a:lstStyle/>
          <a:p>
            <a:fld id="{79ABBCC0-5755-4323-A388-D81192C4D390}" type="slidenum">
              <a:rPr lang="en-US" smtClean="0"/>
              <a:t>11</a:t>
            </a:fld>
            <a:endParaRPr lang="en-US"/>
          </a:p>
        </p:txBody>
      </p:sp>
    </p:spTree>
    <p:extLst>
      <p:ext uri="{BB962C8B-B14F-4D97-AF65-F5344CB8AC3E}">
        <p14:creationId xmlns:p14="http://schemas.microsoft.com/office/powerpoint/2010/main" val="4087742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DA0FE2-4626-7D4A-A2F7-7389760DDF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709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Viewpoint 2 economic growth, productivity, economic and employment growth</a:t>
            </a:r>
          </a:p>
          <a:p>
            <a:pPr marL="0" marR="0">
              <a:lnSpc>
                <a:spcPct val="115000"/>
              </a:lnSpc>
              <a:spcBef>
                <a:spcPts val="800"/>
              </a:spcBef>
              <a:spcAft>
                <a:spcPts val="400"/>
              </a:spcAft>
            </a:pPr>
            <a:r>
              <a:rPr lang="en-US" sz="1600" b="1" kern="10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rPr>
              <a:t>Technology’s voice of Doom</a:t>
            </a:r>
          </a:p>
          <a:p>
            <a:pPr marL="171450" marR="0" lvl="0" indent="-171450">
              <a:lnSpc>
                <a:spcPct val="115000"/>
              </a:lnSpc>
              <a:spcBef>
                <a:spcPts val="0"/>
              </a:spcBef>
              <a:spcAft>
                <a:spcPts val="0"/>
              </a:spcAft>
              <a:buFont typeface="Arial" panose="020B0604020202020204" pitchFamily="34" charset="0"/>
              <a:buChar char="•"/>
            </a:pPr>
            <a:r>
              <a:rPr lang="en-US" sz="1200" kern="100">
                <a:effectLst/>
                <a:latin typeface="Aptos" panose="020B0004020202020204" pitchFamily="34" charset="0"/>
                <a:ea typeface="Aptos" panose="020B0004020202020204" pitchFamily="34" charset="0"/>
                <a:cs typeface="Times New Roman" panose="02020603050405020304" pitchFamily="18" charset="0"/>
              </a:rPr>
              <a:t>1930s computers/Automation/Robots </a:t>
            </a:r>
          </a:p>
          <a:p>
            <a:pPr marL="171450" marR="0" lvl="0" indent="-171450">
              <a:lnSpc>
                <a:spcPct val="115000"/>
              </a:lnSpc>
              <a:spcBef>
                <a:spcPts val="0"/>
              </a:spcBef>
              <a:spcAft>
                <a:spcPts val="0"/>
              </a:spcAft>
              <a:buFont typeface="Arial" panose="020B0604020202020204" pitchFamily="34" charset="0"/>
              <a:buChar char="•"/>
            </a:pPr>
            <a:r>
              <a:rPr lang="en-US" sz="1200" kern="100">
                <a:effectLst/>
                <a:latin typeface="Aptos" panose="020B0004020202020204" pitchFamily="34" charset="0"/>
                <a:ea typeface="Aptos" panose="020B0004020202020204" pitchFamily="34" charset="0"/>
                <a:cs typeface="Times New Roman" panose="02020603050405020304" pitchFamily="18" charset="0"/>
              </a:rPr>
              <a:t>1940s - Transistors – </a:t>
            </a:r>
            <a:r>
              <a:rPr lang="en-US" sz="12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rPr>
              <a:t>1947 </a:t>
            </a:r>
            <a:r>
              <a:rPr lang="en-US" sz="1200" u="sng" kern="100">
                <a:solidFill>
                  <a:srgbClr val="467886"/>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hlinkClick r:id="rId3"/>
              </a:rPr>
              <a:t>2</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171450" marR="0" lvl="0" indent="-171450">
              <a:lnSpc>
                <a:spcPct val="115000"/>
              </a:lnSpc>
              <a:spcBef>
                <a:spcPts val="0"/>
              </a:spcBef>
              <a:spcAft>
                <a:spcPts val="0"/>
              </a:spcAft>
              <a:buFont typeface="Arial" panose="020B0604020202020204" pitchFamily="34" charset="0"/>
              <a:buChar char="•"/>
            </a:pPr>
            <a:r>
              <a:rPr lang="en-US" sz="1200" kern="100">
                <a:effectLst/>
                <a:latin typeface="Aptos" panose="020B0004020202020204" pitchFamily="34" charset="0"/>
                <a:ea typeface="Aptos" panose="020B0004020202020204" pitchFamily="34" charset="0"/>
                <a:cs typeface="Times New Roman" panose="02020603050405020304" pitchFamily="18" charset="0"/>
              </a:rPr>
              <a:t>1970s Personal  computers - </a:t>
            </a:r>
            <a:r>
              <a:rPr lang="en-US" sz="12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rPr>
              <a:t>- 1974 </a:t>
            </a:r>
            <a:r>
              <a:rPr lang="en-US" sz="1200" u="sng" kern="100">
                <a:solidFill>
                  <a:srgbClr val="467886"/>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hlinkClick r:id="rId3"/>
              </a:rPr>
              <a:t>2</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171450" marR="0" lvl="0" indent="-171450">
              <a:lnSpc>
                <a:spcPct val="115000"/>
              </a:lnSpc>
              <a:spcBef>
                <a:spcPts val="0"/>
              </a:spcBef>
              <a:spcAft>
                <a:spcPts val="0"/>
              </a:spcAft>
              <a:buFont typeface="Arial" panose="020B0604020202020204" pitchFamily="34" charset="0"/>
              <a:buChar char="•"/>
            </a:pPr>
            <a:r>
              <a:rPr lang="en-US" sz="1200" kern="100">
                <a:effectLst/>
                <a:latin typeface="Aptos" panose="020B0004020202020204" pitchFamily="34" charset="0"/>
                <a:ea typeface="Aptos" panose="020B0004020202020204" pitchFamily="34" charset="0"/>
                <a:cs typeface="Times New Roman" panose="02020603050405020304" pitchFamily="18" charset="0"/>
              </a:rPr>
              <a:t>2010s - Driverless cars - Artificial intelligence (AI)</a:t>
            </a:r>
          </a:p>
          <a:p>
            <a:pPr marL="0" marR="0">
              <a:lnSpc>
                <a:spcPct val="115000"/>
              </a:lnSpc>
              <a:spcBef>
                <a:spcPts val="0"/>
              </a:spcBef>
              <a:spcAft>
                <a:spcPts val="800"/>
              </a:spcAft>
            </a:pPr>
            <a:r>
              <a:rPr lang="en-US" sz="1200" b="1" kern="100">
                <a:effectLst/>
                <a:latin typeface="Aptos" panose="020B0004020202020204" pitchFamily="34" charset="0"/>
                <a:ea typeface="Aptos" panose="020B0004020202020204" pitchFamily="34" charset="0"/>
                <a:cs typeface="Times New Roman" panose="02020603050405020304" pitchFamily="18" charset="0"/>
              </a:rPr>
              <a:t>All of these technologies were slated to cost jobs, yet the upward trend of Jobs is unabated!</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15000"/>
              </a:lnSpc>
              <a:spcBef>
                <a:spcPts val="0"/>
              </a:spcBef>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Now in</a:t>
            </a:r>
            <a:r>
              <a:rPr lang="en-US" sz="12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rPr>
              <a:t>2020s –GenAI</a:t>
            </a:r>
          </a:p>
          <a:p>
            <a:pPr marL="0" marR="0">
              <a:lnSpc>
                <a:spcPct val="115000"/>
              </a:lnSpc>
              <a:spcBef>
                <a:spcPts val="0"/>
              </a:spcBef>
              <a:spcAft>
                <a:spcPts val="800"/>
              </a:spcAft>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Post pandemic Job growth has been at near historic levels.</a:t>
            </a:r>
          </a:p>
          <a:p>
            <a:pPr marL="0" marR="0">
              <a:lnSpc>
                <a:spcPct val="115000"/>
              </a:lnSpc>
              <a:spcBef>
                <a:spcPts val="0"/>
              </a:spcBef>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Labor Short is the bigger threat to employment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DA0FE2-4626-7D4A-A2F7-7389760DDF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671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300M Globally(Goldman)</a:t>
            </a:r>
          </a:p>
          <a:p>
            <a:pPr marL="285750" marR="0" lvl="0" indent="-285750">
              <a:lnSpc>
                <a:spcPct val="115000"/>
              </a:lnSpc>
              <a:spcBef>
                <a:spcPts val="0"/>
              </a:spcBef>
              <a:spcAft>
                <a:spcPts val="0"/>
              </a:spcAft>
              <a:buFont typeface="Arial" panose="020B0604020202020204" pitchFamily="34" charset="0"/>
              <a:buChar char="•"/>
            </a:pPr>
            <a:r>
              <a:rPr lang="en-US" sz="1800" b="1" kern="100">
                <a:effectLst/>
                <a:latin typeface="Aptos" panose="020B0004020202020204" pitchFamily="34" charset="0"/>
                <a:ea typeface="Aptos" panose="020B0004020202020204" pitchFamily="34" charset="0"/>
                <a:cs typeface="Times New Roman" panose="02020603050405020304" pitchFamily="18" charset="0"/>
              </a:rPr>
              <a:t>Think Tasks not jobs -</a:t>
            </a:r>
            <a:r>
              <a:rPr lang="en-US" sz="1800" b="0" kern="100">
                <a:effectLst/>
                <a:latin typeface="Aptos" panose="020B0004020202020204" pitchFamily="34" charset="0"/>
                <a:ea typeface="Aptos" panose="020B0004020202020204" pitchFamily="34" charset="0"/>
                <a:cs typeface="Times New Roman" panose="02020603050405020304" pitchFamily="18" charset="0"/>
              </a:rPr>
              <a:t>As </a:t>
            </a:r>
            <a:r>
              <a:rPr lang="en-US" sz="1800" kern="100">
                <a:effectLst/>
                <a:latin typeface="Aptos" panose="020B0004020202020204" pitchFamily="34" charset="0"/>
                <a:ea typeface="Aptos" panose="020B0004020202020204" pitchFamily="34" charset="0"/>
                <a:cs typeface="Times New Roman" panose="02020603050405020304" pitchFamily="18" charset="0"/>
              </a:rPr>
              <a:t>AI improves the tasks it can do will change and Employees will pivot away from those tasks to others </a:t>
            </a:r>
          </a:p>
          <a:p>
            <a:pPr marL="285750" marR="0" lvl="0" indent="-285750">
              <a:lnSpc>
                <a:spcPct val="115000"/>
              </a:lnSpc>
              <a:spcBef>
                <a:spcPts val="0"/>
              </a:spcBef>
              <a:spcAft>
                <a:spcPts val="800"/>
              </a:spcAft>
              <a:buFont typeface="Arial" panose="020B0604020202020204" pitchFamily="34" charset="0"/>
              <a:buChar char="•"/>
            </a:pPr>
            <a:r>
              <a:rPr lang="en-US" sz="1800" kern="100">
                <a:effectLst/>
                <a:latin typeface="Aptos" panose="020B0004020202020204" pitchFamily="34" charset="0"/>
                <a:ea typeface="Aptos" panose="020B0004020202020204" pitchFamily="34" charset="0"/>
                <a:cs typeface="Times New Roman" panose="02020603050405020304" pitchFamily="18" charset="0"/>
              </a:rPr>
              <a:t>Job Descriptions will be more important in the future.</a:t>
            </a:r>
          </a:p>
          <a:p>
            <a:pPr marL="285750" marR="0" lvl="0" indent="-285750">
              <a:lnSpc>
                <a:spcPct val="115000"/>
              </a:lnSpc>
              <a:spcBef>
                <a:spcPts val="0"/>
              </a:spcBef>
              <a:spcAft>
                <a:spcPts val="0"/>
              </a:spcAft>
              <a:buFont typeface="Arial" panose="020B0604020202020204" pitchFamily="34" charset="0"/>
              <a:buChar char="•"/>
            </a:pPr>
            <a:r>
              <a:rPr lang="en-US" sz="1800" kern="100">
                <a:effectLst/>
                <a:latin typeface="Aptos" panose="020B0004020202020204" pitchFamily="34" charset="0"/>
                <a:ea typeface="Aptos" panose="020B0004020202020204" pitchFamily="34" charset="0"/>
                <a:cs typeface="Times New Roman" panose="02020603050405020304" pitchFamily="18" charset="0"/>
              </a:rPr>
              <a:t>Still </a:t>
            </a:r>
            <a:r>
              <a:rPr lang="en-US" sz="1800" b="1" kern="100">
                <a:effectLst/>
                <a:latin typeface="Aptos" panose="020B0004020202020204" pitchFamily="34" charset="0"/>
                <a:ea typeface="Aptos" panose="020B0004020202020204" pitchFamily="34" charset="0"/>
                <a:cs typeface="Times New Roman" panose="02020603050405020304" pitchFamily="18" charset="0"/>
              </a:rPr>
              <a:t>85M (World Economic Forum) could be displaced Globally </a:t>
            </a:r>
            <a:r>
              <a:rPr lang="en-US" sz="1800" kern="100">
                <a:effectLst/>
                <a:latin typeface="Aptos" panose="020B0004020202020204" pitchFamily="34" charset="0"/>
                <a:ea typeface="Aptos" panose="020B0004020202020204" pitchFamily="34" charset="0"/>
                <a:cs typeface="Times New Roman" panose="02020603050405020304" pitchFamily="18" charset="0"/>
              </a:rPr>
              <a:t>By AI over the next 10 year</a:t>
            </a:r>
          </a:p>
          <a:p>
            <a:pPr marL="285750" marR="0" lvl="0" indent="-285750">
              <a:lnSpc>
                <a:spcPct val="115000"/>
              </a:lnSpc>
              <a:spcBef>
                <a:spcPts val="0"/>
              </a:spcBef>
              <a:spcAft>
                <a:spcPts val="800"/>
              </a:spcAft>
              <a:buFont typeface="Arial" panose="020B0604020202020204" pitchFamily="34" charset="0"/>
              <a:buChar char="•"/>
            </a:pPr>
            <a:r>
              <a:rPr lang="en-US" sz="1800" kern="100">
                <a:effectLst/>
                <a:latin typeface="Aptos" panose="020B0004020202020204" pitchFamily="34" charset="0"/>
                <a:ea typeface="Aptos" panose="020B0004020202020204" pitchFamily="34" charset="0"/>
                <a:cs typeface="Times New Roman" panose="02020603050405020304" pitchFamily="18" charset="0"/>
              </a:rPr>
              <a:t>However, </a:t>
            </a:r>
            <a:r>
              <a:rPr lang="en-US" sz="1800" b="1" kern="100">
                <a:effectLst/>
                <a:latin typeface="Aptos" panose="020B0004020202020204" pitchFamily="34" charset="0"/>
                <a:ea typeface="Aptos" panose="020B0004020202020204" pitchFamily="34" charset="0"/>
                <a:cs typeface="Times New Roman" panose="02020603050405020304" pitchFamily="18" charset="0"/>
              </a:rPr>
              <a:t>97 M Jobs could be created</a:t>
            </a:r>
          </a:p>
          <a:p>
            <a:pPr marL="0" marR="0" lvl="0" indent="0">
              <a:lnSpc>
                <a:spcPct val="115000"/>
              </a:lnSpc>
              <a:spcBef>
                <a:spcPts val="0"/>
              </a:spcBef>
              <a:spcAft>
                <a:spcPts val="800"/>
              </a:spcAft>
              <a:buFont typeface="Arial" panose="020B0604020202020204" pitchFamily="34" charset="0"/>
              <a:buNone/>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79ABBCC0-5755-4323-A388-D81192C4D390}" type="slidenum">
              <a:rPr lang="en-US" smtClean="0"/>
              <a:t>14</a:t>
            </a:fld>
            <a:endParaRPr lang="en-US"/>
          </a:p>
        </p:txBody>
      </p:sp>
    </p:spTree>
    <p:extLst>
      <p:ext uri="{BB962C8B-B14F-4D97-AF65-F5344CB8AC3E}">
        <p14:creationId xmlns:p14="http://schemas.microsoft.com/office/powerpoint/2010/main" val="2163179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Symbol" panose="05050102010706020507" pitchFamily="18" charset="2"/>
              <a:buChar char=""/>
            </a:pPr>
            <a:r>
              <a:rPr lang="en-US" sz="1200" b="1" kern="100">
                <a:effectLst/>
                <a:latin typeface="Aptos" panose="020B0004020202020204" pitchFamily="34" charset="0"/>
                <a:ea typeface="Aptos" panose="020B0004020202020204" pitchFamily="34" charset="0"/>
                <a:cs typeface="Times New Roman" panose="02020603050405020304" pitchFamily="18" charset="0"/>
              </a:rPr>
              <a:t>Remember 60% of us are now doing jobs that didn’t exist in 1940</a:t>
            </a:r>
          </a:p>
          <a:p>
            <a:pPr marL="342900" marR="0" lvl="0" indent="-342900">
              <a:lnSpc>
                <a:spcPct val="115000"/>
              </a:lnSpc>
              <a:spcBef>
                <a:spcPts val="0"/>
              </a:spcBef>
              <a:spcAft>
                <a:spcPts val="0"/>
              </a:spcAft>
              <a:buFont typeface="Symbol" panose="05050102010706020507" pitchFamily="18" charset="2"/>
              <a:buChar char=""/>
            </a:pPr>
            <a:r>
              <a:rPr lang="en-US" sz="1200" kern="100">
                <a:effectLst/>
                <a:latin typeface="Aptos" panose="020B0004020202020204" pitchFamily="34" charset="0"/>
                <a:ea typeface="Aptos" panose="020B0004020202020204" pitchFamily="34" charset="0"/>
                <a:cs typeface="Times New Roman" panose="02020603050405020304" pitchFamily="18" charset="0"/>
              </a:rPr>
              <a:t>The World Economic Forum’s 2023 jobs report predicts by 2027</a:t>
            </a:r>
            <a:r>
              <a:rPr lang="en-US" sz="1200" b="1" kern="100">
                <a:effectLst/>
                <a:latin typeface="Aptos" panose="020B0004020202020204" pitchFamily="34" charset="0"/>
                <a:ea typeface="Aptos" panose="020B0004020202020204" pitchFamily="34" charset="0"/>
                <a:cs typeface="Times New Roman" panose="02020603050405020304" pitchFamily="18" charset="0"/>
              </a:rPr>
              <a:t>:  2.6 million jobs in AI Tech will be added.</a:t>
            </a:r>
          </a:p>
          <a:p>
            <a:pPr marL="342900" marR="0" lvl="0" indent="-342900">
              <a:lnSpc>
                <a:spcPct val="115000"/>
              </a:lnSpc>
              <a:spcBef>
                <a:spcPts val="0"/>
              </a:spcBef>
              <a:spcAft>
                <a:spcPts val="0"/>
              </a:spcAft>
              <a:buFont typeface="Symbol" panose="05050102010706020507" pitchFamily="18" charset="2"/>
              <a:buChar char=""/>
            </a:pPr>
            <a:r>
              <a:rPr lang="en-US" sz="1200" kern="100">
                <a:effectLst/>
                <a:latin typeface="Aptos" panose="020B0004020202020204" pitchFamily="34" charset="0"/>
                <a:ea typeface="Aptos" panose="020B0004020202020204" pitchFamily="34" charset="0"/>
                <a:cs typeface="Times New Roman" panose="02020603050405020304" pitchFamily="18" charset="0"/>
              </a:rPr>
              <a:t> </a:t>
            </a:r>
            <a:r>
              <a:rPr lang="en-US" sz="1200">
                <a:effectLst/>
                <a:latin typeface="Times New Roman" panose="02020603050405020304" pitchFamily="18" charset="0"/>
                <a:ea typeface="Times New Roman" panose="02020603050405020304" pitchFamily="18" charset="0"/>
              </a:rPr>
              <a:t>Automation has been ab ongoing trend – </a:t>
            </a:r>
          </a:p>
          <a:p>
            <a:pPr marL="742950" marR="0" lvl="1" indent="-285750">
              <a:spcBef>
                <a:spcPts val="0"/>
              </a:spcBef>
              <a:spcAft>
                <a:spcPts val="0"/>
              </a:spcAft>
              <a:buFont typeface="Courier New" panose="02070309020205020404" pitchFamily="49" charset="0"/>
              <a:buChar char="o"/>
            </a:pPr>
            <a:r>
              <a:rPr lang="en-US" sz="1200" b="1" kern="12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21% of tasks heading toward automation before GenAI.</a:t>
            </a:r>
            <a:endParaRPr lang="en-US" sz="1200" b="1">
              <a:effectLst/>
              <a:latin typeface="Times New Roman" panose="02020603050405020304" pitchFamily="18" charset="0"/>
              <a:ea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200" b="1" kern="12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29% After AI. </a:t>
            </a:r>
            <a:endParaRPr lang="en-US" sz="1200" b="1"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Font typeface="Courier New" panose="02070309020205020404" pitchFamily="49" charset="0"/>
              <a:buChar char="o"/>
            </a:pPr>
            <a:r>
              <a:rPr lang="en-US" sz="1200" kern="12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More impact from Robotics Kiosks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00">
                <a:effectLst/>
                <a:latin typeface="Aptos" panose="020B0004020202020204" pitchFamily="34" charset="0"/>
                <a:ea typeface="Aptos" panose="020B0004020202020204" pitchFamily="34" charset="0"/>
                <a:cs typeface="Times New Roman" panose="02020603050405020304" pitchFamily="18" charset="0"/>
              </a:rPr>
              <a:t>AI could represent a 7% ($7 Trillion) increase in GDP over 10 Years </a:t>
            </a:r>
          </a:p>
          <a:p>
            <a:endParaRPr lang="en-US"/>
          </a:p>
        </p:txBody>
      </p:sp>
      <p:sp>
        <p:nvSpPr>
          <p:cNvPr id="4" name="Slide Number Placeholder 3"/>
          <p:cNvSpPr>
            <a:spLocks noGrp="1"/>
          </p:cNvSpPr>
          <p:nvPr>
            <p:ph type="sldNum" sz="quarter" idx="5"/>
          </p:nvPr>
        </p:nvSpPr>
        <p:spPr/>
        <p:txBody>
          <a:bodyPr/>
          <a:lstStyle/>
          <a:p>
            <a:fld id="{79ABBCC0-5755-4323-A388-D81192C4D390}" type="slidenum">
              <a:rPr lang="en-US" smtClean="0"/>
              <a:t>15</a:t>
            </a:fld>
            <a:endParaRPr lang="en-US"/>
          </a:p>
        </p:txBody>
      </p:sp>
    </p:spTree>
    <p:extLst>
      <p:ext uri="{BB962C8B-B14F-4D97-AF65-F5344CB8AC3E}">
        <p14:creationId xmlns:p14="http://schemas.microsoft.com/office/powerpoint/2010/main" val="375516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DA0FE2-4626-7D4A-A2F7-7389760DDF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258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DA0FE2-4626-7D4A-A2F7-7389760DDF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3811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Again, with this question we’ll paint two scenarios and let you decide.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DA0FE2-4626-7D4A-A2F7-7389760DDF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8858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Font typeface="Symbol" panose="05050102010706020507" pitchFamily="18" charset="2"/>
              <a:buNone/>
            </a:pPr>
            <a:r>
              <a:rPr lang="en-US" sz="1200" kern="100">
                <a:solidFill>
                  <a:srgbClr val="13343B"/>
                </a:solidFill>
                <a:effectLst/>
                <a:latin typeface="Aptos Display" panose="020B0004020202020204" pitchFamily="34" charset="0"/>
                <a:ea typeface="Times New Roman" panose="02020603050405020304" pitchFamily="18" charset="0"/>
                <a:cs typeface="Times New Roman" panose="02020603050405020304" pitchFamily="18" charset="0"/>
              </a:rPr>
              <a:t>Ethical Roadblocks: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200" kern="100">
                <a:solidFill>
                  <a:srgbClr val="13343B"/>
                </a:solidFill>
                <a:effectLst/>
                <a:latin typeface="Aptos Display" panose="020B0004020202020204" pitchFamily="34" charset="0"/>
                <a:ea typeface="Times New Roman" panose="02020603050405020304" pitchFamily="18" charset="0"/>
                <a:cs typeface="Times New Roman" panose="02020603050405020304" pitchFamily="18" charset="0"/>
              </a:rPr>
              <a:t>Bias - Establishing Transparent processes to address bias and fairness in hiring and managing talent</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200" kern="100">
                <a:solidFill>
                  <a:srgbClr val="13343B"/>
                </a:solidFill>
                <a:effectLst/>
                <a:latin typeface="Aptos Display" panose="020B0004020202020204" pitchFamily="34" charset="0"/>
                <a:ea typeface="Times New Roman" panose="02020603050405020304" pitchFamily="18" charset="0"/>
                <a:cs typeface="Times New Roman" panose="02020603050405020304" pitchFamily="18" charset="0"/>
              </a:rPr>
              <a:t>Government regulation – This is still evolving, and companies will have to respond to a shifting set of regulations or better yet stay ahead of the curve</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200" kern="100">
                <a:solidFill>
                  <a:srgbClr val="13343B"/>
                </a:solidFill>
                <a:effectLst/>
                <a:latin typeface="Aptos Display" panose="020B0004020202020204" pitchFamily="34" charset="0"/>
                <a:ea typeface="Times New Roman" panose="02020603050405020304" pitchFamily="18" charset="0"/>
                <a:cs typeface="Times New Roman" panose="02020603050405020304" pitchFamily="18" charset="0"/>
              </a:rPr>
              <a:t>Privacy -Organizations will need to stringently protect personal data.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spcBef>
                <a:spcPts val="0"/>
              </a:spcBef>
              <a:spcAft>
                <a:spcPts val="0"/>
              </a:spcAft>
              <a:buFont typeface="Wingdings" panose="05000000000000000000" pitchFamily="2" charset="2"/>
              <a:buChar char=""/>
            </a:pPr>
            <a:r>
              <a:rPr lang="en-US" sz="1200" kern="100">
                <a:solidFill>
                  <a:srgbClr val="13343B"/>
                </a:solidFill>
                <a:effectLst/>
                <a:latin typeface="Aptos Display" panose="020B0004020202020204" pitchFamily="34" charset="0"/>
                <a:ea typeface="Times New Roman" panose="02020603050405020304" pitchFamily="18" charset="0"/>
                <a:cs typeface="Times New Roman" panose="02020603050405020304" pitchFamily="18" charset="0"/>
              </a:rPr>
              <a:t>Regulations around this are also evolving</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Font typeface="Courier New" panose="02070309020205020404" pitchFamily="49" charset="0"/>
              <a:buChar char="o"/>
            </a:pPr>
            <a:r>
              <a:rPr lang="en-US" sz="1200" kern="100">
                <a:solidFill>
                  <a:srgbClr val="13343B"/>
                </a:solidFill>
                <a:effectLst/>
                <a:latin typeface="Aptos Display" panose="020B0004020202020204" pitchFamily="34" charset="0"/>
                <a:ea typeface="Times New Roman" panose="02020603050405020304" pitchFamily="18" charset="0"/>
                <a:cs typeface="Times New Roman" panose="02020603050405020304" pitchFamily="18" charset="0"/>
              </a:rPr>
              <a:t>Displacement of Workers</a:t>
            </a:r>
            <a:r>
              <a:rPr lang="en-US" sz="1200" kern="1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 will cause ethical dilemmas for some organizations</a:t>
            </a:r>
          </a:p>
          <a:p>
            <a:pPr marL="457200" marR="0" lvl="1" indent="0">
              <a:lnSpc>
                <a:spcPct val="115000"/>
              </a:lnSpc>
              <a:spcBef>
                <a:spcPts val="0"/>
              </a:spcBef>
              <a:spcAft>
                <a:spcPts val="800"/>
              </a:spcAft>
              <a:buFont typeface="Courier New" panose="02070309020205020404" pitchFamily="49" charset="0"/>
              <a:buNone/>
            </a:pPr>
            <a:r>
              <a:rPr lang="en-US" sz="1200" kern="1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 </a:t>
            </a:r>
          </a:p>
          <a:p>
            <a:pPr marL="0" marR="0" lvl="0" indent="0">
              <a:lnSpc>
                <a:spcPct val="115000"/>
              </a:lnSpc>
              <a:spcBef>
                <a:spcPts val="0"/>
              </a:spcBef>
              <a:spcAft>
                <a:spcPts val="800"/>
              </a:spcAft>
              <a:buFont typeface="Courier New" panose="02070309020205020404" pitchFamily="49" charset="0"/>
              <a:buNone/>
            </a:pPr>
            <a:endParaRPr lang="en-US" sz="1200" kern="100">
              <a:solidFill>
                <a:schemeClr val="tx1"/>
              </a:solidFill>
              <a:effectLst/>
              <a:highlight>
                <a:srgbClr val="FCFCF9"/>
              </a:highlight>
              <a:latin typeface="Aptos" panose="020B0004020202020204" pitchFamily="34" charset="0"/>
              <a:ea typeface="Times New Roman" panose="02020603050405020304" pitchFamily="18" charset="0"/>
              <a:cs typeface="Times New Roman" panose="02020603050405020304" pitchFamily="18" charset="0"/>
            </a:endParaRPr>
          </a:p>
          <a:p>
            <a:pPr marL="0" marR="0" lvl="0" indent="0">
              <a:lnSpc>
                <a:spcPct val="115000"/>
              </a:lnSpc>
              <a:spcBef>
                <a:spcPts val="0"/>
              </a:spcBef>
              <a:spcAft>
                <a:spcPts val="0"/>
              </a:spcAft>
              <a:buFont typeface="Courier New" panose="02070309020205020404" pitchFamily="49" charset="0"/>
              <a:buNone/>
            </a:pPr>
            <a:endParaRPr lang="en-US" sz="1200" kern="100">
              <a:effectLst/>
              <a:highlight>
                <a:srgbClr val="FCFCF9"/>
              </a:highligh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79ABBCC0-5755-4323-A388-D81192C4D390}" type="slidenum">
              <a:rPr lang="en-US" smtClean="0"/>
              <a:t>19</a:t>
            </a:fld>
            <a:endParaRPr lang="en-US"/>
          </a:p>
        </p:txBody>
      </p:sp>
    </p:spTree>
    <p:extLst>
      <p:ext uri="{BB962C8B-B14F-4D97-AF65-F5344CB8AC3E}">
        <p14:creationId xmlns:p14="http://schemas.microsoft.com/office/powerpoint/2010/main" val="3357301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800"/>
              </a:spcAft>
              <a:buFont typeface="Courier New" panose="02070309020205020404" pitchFamily="49" charset="0"/>
              <a:buNone/>
            </a:pPr>
            <a:r>
              <a:rPr lang="en-US" sz="1200" kern="100">
                <a:solidFill>
                  <a:srgbClr val="13343B"/>
                </a:solidFill>
                <a:effectLst/>
                <a:highlight>
                  <a:srgbClr val="FCFCF9"/>
                </a:highlight>
                <a:latin typeface="Aptos Display" panose="020B0004020202020204" pitchFamily="34" charset="0"/>
                <a:ea typeface="Times New Roman" panose="02020603050405020304" pitchFamily="18" charset="0"/>
                <a:cs typeface="Times New Roman" panose="02020603050405020304" pitchFamily="18" charset="0"/>
              </a:rPr>
              <a:t>Skill Gaps as a Barrier to Adoption: </a:t>
            </a:r>
            <a:endParaRPr lang="en-US" sz="1200" kern="100">
              <a:effectLst/>
              <a:highlight>
                <a:srgbClr val="FCFCF9"/>
              </a:highligh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200" kern="100">
                <a:solidFill>
                  <a:srgbClr val="13343B"/>
                </a:solidFill>
                <a:effectLst/>
                <a:highlight>
                  <a:srgbClr val="FCFCF9"/>
                </a:highlight>
                <a:latin typeface="Aptos Display" panose="020B0004020202020204" pitchFamily="34" charset="0"/>
                <a:ea typeface="Times New Roman" panose="02020603050405020304" pitchFamily="18" charset="0"/>
                <a:cs typeface="Times New Roman" panose="02020603050405020304" pitchFamily="18" charset="0"/>
              </a:rPr>
              <a:t>HR Professionals will require upskilling</a:t>
            </a:r>
            <a:endParaRPr lang="en-US" sz="1200" kern="100">
              <a:effectLst/>
              <a:highlight>
                <a:srgbClr val="FCFCF9"/>
              </a:highligh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200" kern="100">
                <a:solidFill>
                  <a:srgbClr val="13343B"/>
                </a:solidFill>
                <a:effectLst/>
                <a:highlight>
                  <a:srgbClr val="FCFCF9"/>
                </a:highlight>
                <a:latin typeface="Aptos Display" panose="020B0004020202020204" pitchFamily="34" charset="0"/>
                <a:ea typeface="Times New Roman" panose="02020603050405020304" pitchFamily="18" charset="0"/>
                <a:cs typeface="Times New Roman" panose="02020603050405020304" pitchFamily="18" charset="0"/>
              </a:rPr>
              <a:t>At least 60…</a:t>
            </a:r>
          </a:p>
          <a:p>
            <a:pPr marL="742950" marR="0" lvl="1" indent="-285750">
              <a:lnSpc>
                <a:spcPct val="115000"/>
              </a:lnSpc>
              <a:spcBef>
                <a:spcPts val="0"/>
              </a:spcBef>
              <a:spcAft>
                <a:spcPts val="0"/>
              </a:spcAft>
              <a:buFont typeface="Courier New" panose="02070309020205020404" pitchFamily="49" charset="0"/>
              <a:buChar char="o"/>
            </a:pPr>
            <a:r>
              <a:rPr lang="en-US" sz="1200" kern="100">
                <a:solidFill>
                  <a:srgbClr val="13343B"/>
                </a:solidFill>
                <a:effectLst/>
                <a:highlight>
                  <a:srgbClr val="FCFCF9"/>
                </a:highlight>
                <a:latin typeface="Aptos Display" panose="020B0004020202020204" pitchFamily="34" charset="0"/>
                <a:ea typeface="Aptos" panose="020B0004020202020204" pitchFamily="34" charset="0"/>
                <a:cs typeface="Times New Roman" panose="02020603050405020304" pitchFamily="18" charset="0"/>
              </a:rPr>
              <a:t>Continuous Learning Mindset.</a:t>
            </a:r>
            <a:endParaRPr lang="en-US" sz="1200" kern="100">
              <a:effectLst/>
              <a:highlight>
                <a:srgbClr val="FCFCF9"/>
              </a:highligh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200" kern="100">
                <a:solidFill>
                  <a:srgbClr val="13343B"/>
                </a:solidFill>
                <a:effectLst/>
                <a:highlight>
                  <a:srgbClr val="FCFCF9"/>
                </a:highlight>
                <a:latin typeface="Aptos Display" panose="020B0004020202020204" pitchFamily="34" charset="0"/>
                <a:ea typeface="Times New Roman" panose="02020603050405020304" pitchFamily="18" charset="0"/>
                <a:cs typeface="Times New Roman" panose="02020603050405020304" pitchFamily="18" charset="0"/>
              </a:rPr>
              <a:t>Adapting </a:t>
            </a:r>
            <a:r>
              <a:rPr lang="en-US" sz="1200" b="1" kern="100">
                <a:solidFill>
                  <a:srgbClr val="13343B"/>
                </a:solidFill>
                <a:effectLst/>
                <a:highlight>
                  <a:srgbClr val="FCFCF9"/>
                </a:highlight>
                <a:latin typeface="Aptos Display" panose="020B0004020202020204" pitchFamily="34" charset="0"/>
                <a:ea typeface="Times New Roman" panose="02020603050405020304" pitchFamily="18" charset="0"/>
                <a:cs typeface="Times New Roman" panose="02020603050405020304" pitchFamily="18" charset="0"/>
              </a:rPr>
              <a:t>continuous learning mindset</a:t>
            </a:r>
            <a:r>
              <a:rPr lang="en-US" sz="1200" kern="100">
                <a:solidFill>
                  <a:srgbClr val="13343B"/>
                </a:solidFill>
                <a:effectLst/>
                <a:highlight>
                  <a:srgbClr val="FCFCF9"/>
                </a:highlight>
                <a:latin typeface="Aptos Display" panose="020B0004020202020204" pitchFamily="34" charset="0"/>
                <a:ea typeface="Times New Roman" panose="02020603050405020304" pitchFamily="18" charset="0"/>
                <a:cs typeface="Times New Roman" panose="02020603050405020304" pitchFamily="18" charset="0"/>
              </a:rPr>
              <a:t> will take time.</a:t>
            </a:r>
            <a:endParaRPr lang="en-US" sz="1200" kern="100">
              <a:effectLst/>
              <a:highlight>
                <a:srgbClr val="FCFCF9"/>
              </a:highligh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200" kern="100">
                <a:solidFill>
                  <a:srgbClr val="13343B"/>
                </a:solidFill>
                <a:effectLst/>
                <a:highlight>
                  <a:srgbClr val="FCFCF9"/>
                </a:highlight>
                <a:latin typeface="Aptos Display" panose="020B0004020202020204" pitchFamily="34" charset="0"/>
                <a:ea typeface="Times New Roman" panose="02020603050405020304" pitchFamily="18" charset="0"/>
                <a:cs typeface="Times New Roman" panose="02020603050405020304" pitchFamily="18" charset="0"/>
              </a:rPr>
              <a:t>As AI progresses the skills needed will be constantly changing and it will be </a:t>
            </a:r>
            <a:r>
              <a:rPr lang="en-US" sz="1200" b="1" kern="100">
                <a:solidFill>
                  <a:srgbClr val="13343B"/>
                </a:solidFill>
                <a:effectLst/>
                <a:highlight>
                  <a:srgbClr val="FCFCF9"/>
                </a:highlight>
                <a:latin typeface="Aptos Display" panose="020B0004020202020204" pitchFamily="34" charset="0"/>
                <a:ea typeface="Times New Roman" panose="02020603050405020304" pitchFamily="18" charset="0"/>
                <a:cs typeface="Times New Roman" panose="02020603050405020304" pitchFamily="18" charset="0"/>
              </a:rPr>
              <a:t>difficult to know what skills to include in upskilling</a:t>
            </a:r>
            <a:r>
              <a:rPr lang="en-US" sz="1200" kern="100">
                <a:solidFill>
                  <a:srgbClr val="13343B"/>
                </a:solidFill>
                <a:effectLst/>
                <a:highlight>
                  <a:srgbClr val="FCFCF9"/>
                </a:highlight>
                <a:latin typeface="Aptos Display" panose="020B0004020202020204" pitchFamily="34" charset="0"/>
                <a:ea typeface="Times New Roman" panose="02020603050405020304" pitchFamily="18" charset="0"/>
                <a:cs typeface="Times New Roman" panose="02020603050405020304" pitchFamily="18" charset="0"/>
              </a:rPr>
              <a:t> and reskilling programs</a:t>
            </a:r>
          </a:p>
          <a:p>
            <a:endParaRPr lang="en-US"/>
          </a:p>
        </p:txBody>
      </p:sp>
      <p:sp>
        <p:nvSpPr>
          <p:cNvPr id="4" name="Slide Number Placeholder 3"/>
          <p:cNvSpPr>
            <a:spLocks noGrp="1"/>
          </p:cNvSpPr>
          <p:nvPr>
            <p:ph type="sldNum" sz="quarter" idx="5"/>
          </p:nvPr>
        </p:nvSpPr>
        <p:spPr/>
        <p:txBody>
          <a:bodyPr/>
          <a:lstStyle/>
          <a:p>
            <a:fld id="{79ABBCC0-5755-4323-A388-D81192C4D390}" type="slidenum">
              <a:rPr lang="en-US" smtClean="0"/>
              <a:t>20</a:t>
            </a:fld>
            <a:endParaRPr lang="en-US"/>
          </a:p>
        </p:txBody>
      </p:sp>
    </p:spTree>
    <p:extLst>
      <p:ext uri="{BB962C8B-B14F-4D97-AF65-F5344CB8AC3E}">
        <p14:creationId xmlns:p14="http://schemas.microsoft.com/office/powerpoint/2010/main" val="3482080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Google Shape;26;g162086d5a5f_0_2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HI all,</a:t>
            </a:r>
          </a:p>
          <a:p>
            <a:pPr marL="0" lvl="0" indent="0" algn="l" rtl="0">
              <a:spcBef>
                <a:spcPts val="0"/>
              </a:spcBef>
              <a:spcAft>
                <a:spcPts val="0"/>
              </a:spcAft>
              <a:buNone/>
            </a:pPr>
            <a:endParaRPr lang="en-US"/>
          </a:p>
          <a:p>
            <a:pPr marL="0" lvl="0" indent="0" algn="l" rtl="0">
              <a:spcBef>
                <a:spcPts val="0"/>
              </a:spcBef>
              <a:spcAft>
                <a:spcPts val="0"/>
              </a:spcAft>
              <a:buNone/>
            </a:pPr>
            <a:r>
              <a:rPr lang="en-US"/>
              <a:t>Our goals:</a:t>
            </a:r>
          </a:p>
          <a:p>
            <a:pPr marL="171450" lvl="0" indent="-171450" algn="l" rtl="0">
              <a:spcBef>
                <a:spcPts val="0"/>
              </a:spcBef>
              <a:spcAft>
                <a:spcPts val="0"/>
              </a:spcAft>
              <a:buFont typeface="Arial" panose="020B0604020202020204" pitchFamily="34" charset="0"/>
              <a:buChar char="•"/>
            </a:pPr>
            <a:r>
              <a:rPr lang="en-US"/>
              <a:t>Share some interesting perspectives</a:t>
            </a:r>
          </a:p>
          <a:p>
            <a:pPr marL="171450" lvl="0" indent="-171450" algn="l" rtl="0">
              <a:spcBef>
                <a:spcPts val="0"/>
              </a:spcBef>
              <a:spcAft>
                <a:spcPts val="0"/>
              </a:spcAft>
              <a:buFont typeface="Arial" panose="020B0604020202020204" pitchFamily="34" charset="0"/>
              <a:buChar char="•"/>
            </a:pPr>
            <a:r>
              <a:rPr lang="en-US"/>
              <a:t>Find out what you think</a:t>
            </a:r>
          </a:p>
          <a:p>
            <a:pPr marL="171450" lvl="0" indent="-171450" algn="l" rtl="0">
              <a:spcBef>
                <a:spcPts val="0"/>
              </a:spcBef>
              <a:spcAft>
                <a:spcPts val="0"/>
              </a:spcAft>
              <a:buFont typeface="Arial" panose="020B0604020202020204" pitchFamily="34" charset="0"/>
              <a:buChar char="•"/>
            </a:pPr>
            <a:r>
              <a:rPr lang="en-US"/>
              <a:t>And expose you to what your peers are doing/thinking</a:t>
            </a:r>
          </a:p>
          <a:p>
            <a:pPr marL="0" lvl="0" indent="0" algn="l" rtl="0">
              <a:spcBef>
                <a:spcPts val="0"/>
              </a:spcBef>
              <a:spcAft>
                <a:spcPts val="0"/>
              </a:spcAft>
              <a:buFont typeface="Arial" panose="020B0604020202020204" pitchFamily="34" charset="0"/>
              <a:buNone/>
            </a:pPr>
            <a:endParaRPr lang="en-US"/>
          </a:p>
          <a:p>
            <a:pPr marL="0" lvl="0" indent="0" algn="l" rtl="0">
              <a:spcBef>
                <a:spcPts val="0"/>
              </a:spcBef>
              <a:spcAft>
                <a:spcPts val="0"/>
              </a:spcAft>
              <a:buFont typeface="Arial" panose="020B0604020202020204" pitchFamily="34" charset="0"/>
              <a:buNone/>
            </a:pPr>
            <a:r>
              <a:rPr lang="en-US"/>
              <a:t>We’re gong to do this via a series of Poll Questions about specific Scenarios you may be confronted by. </a:t>
            </a:r>
          </a:p>
        </p:txBody>
      </p:sp>
      <p:sp>
        <p:nvSpPr>
          <p:cNvPr id="27" name="Google Shape;27;g162086d5a5f_0_2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Font typeface="Symbol" panose="05050102010706020507" pitchFamily="18" charset="2"/>
              <a:buNone/>
            </a:pPr>
            <a:r>
              <a:rPr lang="en-US" sz="1200" kern="100">
                <a:solidFill>
                  <a:srgbClr val="13343B"/>
                </a:solidFill>
                <a:effectLst/>
                <a:highlight>
                  <a:srgbClr val="FCFCF9"/>
                </a:highlight>
                <a:latin typeface="Aptos Display" panose="020B0004020202020204" pitchFamily="34" charset="0"/>
                <a:ea typeface="Times New Roman" panose="02020603050405020304" pitchFamily="18" charset="0"/>
                <a:cs typeface="Times New Roman" panose="02020603050405020304" pitchFamily="18" charset="0"/>
              </a:rPr>
              <a:t>Resistance to Change: </a:t>
            </a:r>
            <a:endParaRPr lang="en-US" sz="1200" kern="100">
              <a:effectLst/>
              <a:highlight>
                <a:srgbClr val="FCFCF9"/>
              </a:highligh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200" kern="100">
                <a:solidFill>
                  <a:srgbClr val="13343B"/>
                </a:solidFill>
                <a:effectLst/>
                <a:highlight>
                  <a:srgbClr val="FCFCF9"/>
                </a:highlight>
                <a:latin typeface="Aptos Display" panose="020B0004020202020204" pitchFamily="34" charset="0"/>
                <a:ea typeface="Times New Roman" panose="02020603050405020304" pitchFamily="18" charset="0"/>
                <a:cs typeface="Times New Roman" panose="02020603050405020304" pitchFamily="18" charset="0"/>
              </a:rPr>
              <a:t>By stakeholders who are accustomed to traditional talent management practices.</a:t>
            </a:r>
            <a:endParaRPr lang="en-US" sz="1200" kern="100">
              <a:effectLst/>
              <a:highlight>
                <a:srgbClr val="FCFCF9"/>
              </a:highligh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200" b="1" kern="100">
                <a:effectLst/>
                <a:latin typeface="Aptos" panose="020B0004020202020204" pitchFamily="34" charset="0"/>
                <a:ea typeface="Aptos" panose="020B0004020202020204" pitchFamily="34" charset="0"/>
                <a:cs typeface="Times New Roman" panose="02020603050405020304" pitchFamily="18" charset="0"/>
              </a:rPr>
              <a:t>Employees may be overwhelmed</a:t>
            </a:r>
            <a:r>
              <a:rPr lang="en-US" sz="1200" kern="100">
                <a:effectLst/>
                <a:latin typeface="Aptos" panose="020B0004020202020204" pitchFamily="34" charset="0"/>
                <a:ea typeface="Aptos" panose="020B0004020202020204" pitchFamily="34" charset="0"/>
                <a:cs typeface="Times New Roman" panose="02020603050405020304" pitchFamily="18" charset="0"/>
              </a:rPr>
              <a:t> by the constant changes and feel a lack of control leading to increased resistance and </a:t>
            </a:r>
            <a:r>
              <a:rPr lang="en-US" sz="1200" b="1" kern="100">
                <a:effectLst/>
                <a:latin typeface="Aptos" panose="020B0004020202020204" pitchFamily="34" charset="0"/>
                <a:ea typeface="Aptos" panose="020B0004020202020204" pitchFamily="34" charset="0"/>
                <a:cs typeface="Times New Roman" panose="02020603050405020304" pitchFamily="18" charset="0"/>
              </a:rPr>
              <a:t>anxiety,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200" kern="100">
                <a:solidFill>
                  <a:srgbClr val="13343B"/>
                </a:solidFill>
                <a:effectLst/>
                <a:highlight>
                  <a:srgbClr val="FCFCF9"/>
                </a:highlight>
                <a:latin typeface="Aptos Display" panose="020B0004020202020204" pitchFamily="34" charset="0"/>
                <a:ea typeface="Times New Roman" panose="02020603050405020304" pitchFamily="18" charset="0"/>
                <a:cs typeface="Times New Roman" panose="02020603050405020304" pitchFamily="18" charset="0"/>
              </a:rPr>
              <a:t> Overcoming this resistance will be challenging </a:t>
            </a:r>
            <a:endParaRPr lang="en-US" sz="1200" kern="100">
              <a:effectLst/>
              <a:highlight>
                <a:srgbClr val="FCFCF9"/>
              </a:highlight>
              <a:latin typeface="Aptos" panose="020B0004020202020204" pitchFamily="34" charset="0"/>
              <a:ea typeface="Aptos" panose="020B0004020202020204" pitchFamily="34" charset="0"/>
              <a:cs typeface="Times New Roman" panose="02020603050405020304" pitchFamily="18" charset="0"/>
            </a:endParaRPr>
          </a:p>
          <a:p>
            <a:pPr marL="800100" marR="0" lvl="1" indent="-342900">
              <a:lnSpc>
                <a:spcPct val="115000"/>
              </a:lnSpc>
              <a:spcBef>
                <a:spcPts val="0"/>
              </a:spcBef>
              <a:spcAft>
                <a:spcPts val="0"/>
              </a:spcAft>
              <a:buFont typeface="Symbol" panose="05050102010706020507" pitchFamily="18" charset="2"/>
              <a:buChar char=""/>
            </a:pPr>
            <a:r>
              <a:rPr lang="en-US" sz="1200" kern="100">
                <a:effectLst/>
                <a:latin typeface="Aptos" panose="020B0004020202020204" pitchFamily="34" charset="0"/>
                <a:ea typeface="Aptos" panose="020B0004020202020204" pitchFamily="34" charset="0"/>
                <a:cs typeface="Times New Roman" panose="02020603050405020304" pitchFamily="18" charset="0"/>
              </a:rPr>
              <a:t>Negative impact on culture</a:t>
            </a:r>
          </a:p>
          <a:p>
            <a:pPr marL="1200150" marR="0" lvl="2" indent="-285750">
              <a:lnSpc>
                <a:spcPct val="115000"/>
              </a:lnSpc>
              <a:spcBef>
                <a:spcPts val="0"/>
              </a:spcBef>
              <a:spcAft>
                <a:spcPts val="0"/>
              </a:spcAft>
              <a:buFont typeface="Courier New" panose="02070309020205020404" pitchFamily="49" charset="0"/>
              <a:buChar char="o"/>
            </a:pPr>
            <a:r>
              <a:rPr lang="en-US" sz="1200" kern="100">
                <a:effectLst/>
                <a:latin typeface="Aptos" panose="020B0004020202020204" pitchFamily="34" charset="0"/>
                <a:ea typeface="Aptos" panose="020B0004020202020204" pitchFamily="34" charset="0"/>
                <a:cs typeface="Times New Roman" panose="02020603050405020304" pitchFamily="18" charset="0"/>
              </a:rPr>
              <a:t>The relentless pace of change can </a:t>
            </a:r>
            <a:r>
              <a:rPr lang="en-US" sz="1200" b="1" kern="100">
                <a:effectLst/>
                <a:latin typeface="Aptos" panose="020B0004020202020204" pitchFamily="34" charset="0"/>
                <a:ea typeface="Aptos" panose="020B0004020202020204" pitchFamily="34" charset="0"/>
                <a:cs typeface="Times New Roman" panose="02020603050405020304" pitchFamily="18" charset="0"/>
              </a:rPr>
              <a:t>erode employee trust, engagement</a:t>
            </a:r>
            <a:r>
              <a:rPr lang="en-US" sz="1200" kern="100">
                <a:effectLst/>
                <a:latin typeface="Aptos" panose="020B0004020202020204" pitchFamily="34" charset="0"/>
                <a:ea typeface="Aptos" panose="020B0004020202020204" pitchFamily="34" charset="0"/>
                <a:cs typeface="Times New Roman" panose="02020603050405020304" pitchFamily="18" charset="0"/>
              </a:rPr>
              <a:t>, and loyalty, </a:t>
            </a:r>
          </a:p>
          <a:p>
            <a:pPr marL="1200150" marR="0" lvl="2" indent="-285750">
              <a:lnSpc>
                <a:spcPct val="115000"/>
              </a:lnSpc>
              <a:spcBef>
                <a:spcPts val="0"/>
              </a:spcBef>
              <a:spcAft>
                <a:spcPts val="800"/>
              </a:spcAft>
              <a:buFont typeface="Courier New" panose="02070309020205020404" pitchFamily="49" charset="0"/>
              <a:buChar char="o"/>
            </a:pPr>
            <a:r>
              <a:rPr lang="en-US" sz="1200" b="1" kern="100">
                <a:effectLst/>
                <a:latin typeface="Aptos" panose="020B0004020202020204" pitchFamily="34" charset="0"/>
                <a:ea typeface="Aptos" panose="020B0004020202020204" pitchFamily="34" charset="0"/>
                <a:cs typeface="Times New Roman" panose="02020603050405020304" pitchFamily="18" charset="0"/>
              </a:rPr>
              <a:t>Undermining the organization's culture</a:t>
            </a:r>
            <a:r>
              <a:rPr lang="en-US" sz="1200" kern="100">
                <a:effectLst/>
                <a:latin typeface="Aptos" panose="020B0004020202020204" pitchFamily="34" charset="0"/>
                <a:ea typeface="Aptos" panose="020B0004020202020204" pitchFamily="34" charset="0"/>
                <a:cs typeface="Times New Roman" panose="02020603050405020304" pitchFamily="18" charset="0"/>
              </a:rPr>
              <a:t> and making it challenging to foster a collaborative, innovative environment</a:t>
            </a:r>
          </a:p>
          <a:p>
            <a:pPr marL="742950" marR="0" lvl="1" indent="-285750">
              <a:lnSpc>
                <a:spcPct val="115000"/>
              </a:lnSpc>
              <a:spcBef>
                <a:spcPts val="0"/>
              </a:spcBef>
              <a:spcAft>
                <a:spcPts val="800"/>
              </a:spcAft>
              <a:buFont typeface="Courier New" panose="02070309020205020404" pitchFamily="49" charset="0"/>
              <a:buChar char="o"/>
            </a:pPr>
            <a:r>
              <a:rPr lang="en-US" sz="1200" kern="100">
                <a:effectLst/>
                <a:latin typeface="Aptos" panose="020B0004020202020204" pitchFamily="34" charset="0"/>
                <a:ea typeface="Aptos" panose="020B0004020202020204" pitchFamily="34" charset="0"/>
                <a:cs typeface="Times New Roman" panose="02020603050405020304" pitchFamily="18" charset="0"/>
              </a:rPr>
              <a:t>High Turnover rates</a:t>
            </a:r>
          </a:p>
          <a:p>
            <a:endParaRPr lang="en-US"/>
          </a:p>
        </p:txBody>
      </p:sp>
      <p:sp>
        <p:nvSpPr>
          <p:cNvPr id="4" name="Slide Number Placeholder 3"/>
          <p:cNvSpPr>
            <a:spLocks noGrp="1"/>
          </p:cNvSpPr>
          <p:nvPr>
            <p:ph type="sldNum" sz="quarter" idx="5"/>
          </p:nvPr>
        </p:nvSpPr>
        <p:spPr/>
        <p:txBody>
          <a:bodyPr/>
          <a:lstStyle/>
          <a:p>
            <a:fld id="{79ABBCC0-5755-4323-A388-D81192C4D390}" type="slidenum">
              <a:rPr lang="en-US" smtClean="0"/>
              <a:t>21</a:t>
            </a:fld>
            <a:endParaRPr lang="en-US"/>
          </a:p>
        </p:txBody>
      </p:sp>
    </p:spTree>
    <p:extLst>
      <p:ext uri="{BB962C8B-B14F-4D97-AF65-F5344CB8AC3E}">
        <p14:creationId xmlns:p14="http://schemas.microsoft.com/office/powerpoint/2010/main" val="2220219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Symbol" panose="05050102010706020507" pitchFamily="18" charset="2"/>
              <a:buChar char=""/>
            </a:pPr>
            <a:r>
              <a:rPr lang="en-US" sz="1200" kern="100">
                <a:effectLst/>
                <a:latin typeface="Aptos" panose="020B0004020202020204" pitchFamily="34" charset="0"/>
                <a:ea typeface="Aptos" panose="020B0004020202020204" pitchFamily="34" charset="0"/>
                <a:cs typeface="Times New Roman" panose="02020603050405020304" pitchFamily="18" charset="0"/>
              </a:rPr>
              <a:t>Flexible IT Infrastructure/Technology Adoption – Even with a flexible infrastructure implementing </a:t>
            </a:r>
            <a:r>
              <a:rPr lang="en-US" sz="1200" b="1" kern="100">
                <a:effectLst/>
                <a:latin typeface="Aptos" panose="020B0004020202020204" pitchFamily="34" charset="0"/>
                <a:ea typeface="Aptos" panose="020B0004020202020204" pitchFamily="34" charset="0"/>
                <a:cs typeface="Times New Roman" panose="02020603050405020304" pitchFamily="18" charset="0"/>
              </a:rPr>
              <a:t>new technology takes a lot of time and energy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200" kern="100">
                <a:effectLst/>
                <a:latin typeface="Aptos" panose="020B0004020202020204" pitchFamily="34" charset="0"/>
                <a:ea typeface="Aptos" panose="020B0004020202020204" pitchFamily="34" charset="0"/>
                <a:cs typeface="Times New Roman" panose="02020603050405020304" pitchFamily="18" charset="0"/>
              </a:rPr>
              <a:t>Time</a:t>
            </a:r>
          </a:p>
          <a:p>
            <a:pPr marL="742950" marR="0" lvl="1" indent="-285750">
              <a:lnSpc>
                <a:spcPct val="115000"/>
              </a:lnSpc>
              <a:spcBef>
                <a:spcPts val="0"/>
              </a:spcBef>
              <a:spcAft>
                <a:spcPts val="0"/>
              </a:spcAft>
              <a:buFont typeface="Courier New" panose="02070309020205020404" pitchFamily="49" charset="0"/>
              <a:buChar char="o"/>
            </a:pPr>
            <a:r>
              <a:rPr lang="en-US" sz="1200" b="1" kern="100">
                <a:effectLst/>
                <a:latin typeface="Aptos" panose="020B0004020202020204" pitchFamily="34" charset="0"/>
                <a:ea typeface="Aptos" panose="020B0004020202020204" pitchFamily="34" charset="0"/>
                <a:cs typeface="Times New Roman" panose="02020603050405020304" pitchFamily="18" charset="0"/>
              </a:rPr>
              <a:t>Will we have enough</a:t>
            </a:r>
            <a:r>
              <a:rPr lang="en-US" sz="1200" kern="100">
                <a:effectLst/>
                <a:latin typeface="Aptos" panose="020B0004020202020204" pitchFamily="34" charset="0"/>
                <a:ea typeface="Aptos" panose="020B0004020202020204" pitchFamily="34" charset="0"/>
                <a:cs typeface="Times New Roman" panose="02020603050405020304" pitchFamily="18" charset="0"/>
              </a:rPr>
              <a:t> in the face of an onslaught of AI Technology?</a:t>
            </a:r>
          </a:p>
          <a:p>
            <a:pPr marL="742950" marR="0" lvl="1" indent="-285750">
              <a:lnSpc>
                <a:spcPct val="115000"/>
              </a:lnSpc>
              <a:spcBef>
                <a:spcPts val="0"/>
              </a:spcBef>
              <a:spcAft>
                <a:spcPts val="800"/>
              </a:spcAft>
              <a:buFont typeface="Courier New" panose="02070309020205020404" pitchFamily="49" charset="0"/>
              <a:buChar char="o"/>
            </a:pPr>
            <a:r>
              <a:rPr lang="en-US" sz="1200" b="1" kern="100">
                <a:effectLst/>
                <a:latin typeface="Aptos" panose="020B0004020202020204" pitchFamily="34" charset="0"/>
                <a:ea typeface="Aptos" panose="020B0004020202020204" pitchFamily="34" charset="0"/>
                <a:cs typeface="Times New Roman" panose="02020603050405020304" pitchFamily="18" charset="0"/>
              </a:rPr>
              <a:t>We all know the time it takes to implement technology</a:t>
            </a:r>
            <a:r>
              <a:rPr lang="en-US" sz="1200" kern="100">
                <a:effectLst/>
                <a:latin typeface="Aptos" panose="020B0004020202020204" pitchFamily="34" charset="0"/>
                <a:ea typeface="Aptos" panose="020B0004020202020204" pitchFamily="34" charset="0"/>
                <a:cs typeface="Times New Roman" panose="02020603050405020304" pitchFamily="18" charset="0"/>
              </a:rPr>
              <a:t>. It is not hard to imagine that many organizations will fail to keep up.</a:t>
            </a:r>
          </a:p>
          <a:p>
            <a:endParaRPr lang="en-US"/>
          </a:p>
        </p:txBody>
      </p:sp>
      <p:sp>
        <p:nvSpPr>
          <p:cNvPr id="4" name="Slide Number Placeholder 3"/>
          <p:cNvSpPr>
            <a:spLocks noGrp="1"/>
          </p:cNvSpPr>
          <p:nvPr>
            <p:ph type="sldNum" sz="quarter" idx="5"/>
          </p:nvPr>
        </p:nvSpPr>
        <p:spPr/>
        <p:txBody>
          <a:bodyPr/>
          <a:lstStyle/>
          <a:p>
            <a:fld id="{79ABBCC0-5755-4323-A388-D81192C4D390}" type="slidenum">
              <a:rPr lang="en-US" smtClean="0"/>
              <a:t>22</a:t>
            </a:fld>
            <a:endParaRPr lang="en-US"/>
          </a:p>
        </p:txBody>
      </p:sp>
    </p:spTree>
    <p:extLst>
      <p:ext uri="{BB962C8B-B14F-4D97-AF65-F5344CB8AC3E}">
        <p14:creationId xmlns:p14="http://schemas.microsoft.com/office/powerpoint/2010/main" val="21919291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DA0FE2-4626-7D4A-A2F7-7389760DDF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134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BBCC0-5755-4323-A388-D81192C4D390}" type="slidenum">
              <a:rPr lang="en-US" smtClean="0"/>
              <a:t>24</a:t>
            </a:fld>
            <a:endParaRPr lang="en-US"/>
          </a:p>
        </p:txBody>
      </p:sp>
    </p:spTree>
    <p:extLst>
      <p:ext uri="{BB962C8B-B14F-4D97-AF65-F5344CB8AC3E}">
        <p14:creationId xmlns:p14="http://schemas.microsoft.com/office/powerpoint/2010/main" val="11785496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DA0FE2-4626-7D4A-A2F7-7389760DDF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4978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 first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DA0FE2-4626-7D4A-A2F7-7389760DDF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0507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a:t>Less weight on education and experience because doing so:</a:t>
            </a:r>
          </a:p>
          <a:p>
            <a:pPr marL="971550" lvl="1" indent="-285750">
              <a:buFont typeface="Arial" panose="020B0604020202020204" pitchFamily="34" charset="0"/>
              <a:buChar char="•"/>
            </a:pPr>
            <a:r>
              <a:rPr lang="en-US" sz="1000" b="0"/>
              <a:t>Drastically expands the talent pool</a:t>
            </a:r>
          </a:p>
          <a:p>
            <a:pPr marL="971550" lvl="1" indent="-285750">
              <a:buFont typeface="Arial" panose="020B0604020202020204" pitchFamily="34" charset="0"/>
              <a:buChar char="•"/>
            </a:pPr>
            <a:r>
              <a:rPr lang="en-US" sz="1000" b="0"/>
              <a:t>By including those without degrees</a:t>
            </a:r>
          </a:p>
          <a:p>
            <a:pPr marL="971550" lvl="1" indent="-285750">
              <a:buFont typeface="Arial" panose="020B0604020202020204" pitchFamily="34" charset="0"/>
              <a:buChar char="•"/>
            </a:pPr>
            <a:r>
              <a:rPr lang="en-US" sz="1000" b="0"/>
              <a:t>By adding in those with experience gaps or frequent job changes</a:t>
            </a:r>
          </a:p>
          <a:p>
            <a:pPr marL="971550" lvl="1" indent="-285750">
              <a:buFont typeface="Arial" panose="020B0604020202020204" pitchFamily="34" charset="0"/>
              <a:buChar char="•"/>
            </a:pPr>
            <a:r>
              <a:rPr lang="en-US" sz="1000" b="0"/>
              <a:t>Education level does not guarantee skills</a:t>
            </a:r>
          </a:p>
          <a:p>
            <a:pPr marL="971550" lvl="1" indent="-285750">
              <a:buFont typeface="Arial" panose="020B0604020202020204" pitchFamily="34" charset="0"/>
              <a:buChar char="•"/>
            </a:pPr>
            <a:r>
              <a:rPr lang="en-US" sz="1000" b="0"/>
              <a:t>Understand there are many ways to learn needed skills (</a:t>
            </a:r>
            <a:r>
              <a:rPr lang="en-US" sz="1000" b="1"/>
              <a:t>internship/Externships/learn on your own)</a:t>
            </a:r>
          </a:p>
          <a:p>
            <a:pPr marL="457200" marR="0" lvl="0" indent="-457200" algn="l" defTabSz="9144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a:pPr>
            <a:endParaRPr kumimoji="0" lang="en-US" b="0" i="0" u="none" strike="noStrike" kern="1200" cap="none" spc="0" normalizeH="0" baseline="0" noProof="0">
              <a:ln>
                <a:noFill/>
              </a:ln>
              <a:effectLst/>
              <a:uLnTx/>
              <a:uFillTx/>
              <a:latin typeface="Century Gothic" panose="020B0502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77FCF-2A72-42CD-A807-373F562F1C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574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sz="1000"/>
              <a:t>Skills based recruiting -- taking a different approach to the Job Posting</a:t>
            </a:r>
          </a:p>
          <a:p>
            <a:r>
              <a:rPr lang="en-US" sz="1000"/>
              <a:t>-</a:t>
            </a:r>
          </a:p>
          <a:p>
            <a:r>
              <a:rPr lang="en-US" sz="1000"/>
              <a:t>-</a:t>
            </a:r>
          </a:p>
          <a:p>
            <a:r>
              <a:rPr lang="en-US" sz="1000"/>
              <a:t>-KSAs AKA Hard Skills – focus on candidates who have the actual skills needed to perform in the job</a:t>
            </a:r>
          </a:p>
          <a:p>
            <a:r>
              <a:rPr lang="en-US" sz="1000"/>
              <a:t>-Foundational Competencies – Soft Skills – Intrinsic capabilities that are transferable between Jobs and industries. </a:t>
            </a:r>
          </a:p>
          <a:p>
            <a:r>
              <a:rPr lang="en-US" sz="1000"/>
              <a:t>-</a:t>
            </a:r>
          </a:p>
          <a:p>
            <a:r>
              <a:rPr lang="en-US" sz="1000"/>
              <a:t>-</a:t>
            </a:r>
          </a:p>
          <a:p>
            <a:r>
              <a:rPr lang="en-US" sz="1000"/>
              <a:t>-</a:t>
            </a:r>
          </a:p>
          <a:p>
            <a:r>
              <a:rPr lang="en-US" sz="1000"/>
              <a:t>-</a:t>
            </a:r>
          </a:p>
          <a:p>
            <a:pPr marL="171450" indent="-171450">
              <a:buFontTx/>
              <a:buChar char="-"/>
            </a:pPr>
            <a:r>
              <a:rPr lang="en-US" sz="1000"/>
              <a:t>The same rules apply to Job Posting and Web page– you need to capture attention up top and keep it putting compelling items up front.</a:t>
            </a:r>
          </a:p>
          <a:p>
            <a:pPr marL="171450" indent="-171450">
              <a:buFontTx/>
              <a:buChar char="-"/>
            </a:pPr>
            <a:endParaRPr lang="en-US" sz="10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77FCF-2A72-42CD-A807-373F562F1C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145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get into the details, let’s see what you’re up to.</a:t>
            </a:r>
          </a:p>
        </p:txBody>
      </p:sp>
      <p:sp>
        <p:nvSpPr>
          <p:cNvPr id="4" name="Slide Number Placeholder 3"/>
          <p:cNvSpPr>
            <a:spLocks noGrp="1"/>
          </p:cNvSpPr>
          <p:nvPr>
            <p:ph type="sldNum" sz="quarter" idx="5"/>
          </p:nvPr>
        </p:nvSpPr>
        <p:spPr/>
        <p:txBody>
          <a:bodyPr/>
          <a:lstStyle/>
          <a:p>
            <a:fld id="{79ABBCC0-5755-4323-A388-D81192C4D390}" type="slidenum">
              <a:rPr lang="en-US" smtClean="0"/>
              <a:t>29</a:t>
            </a:fld>
            <a:endParaRPr lang="en-US"/>
          </a:p>
        </p:txBody>
      </p:sp>
    </p:spTree>
    <p:extLst>
      <p:ext uri="{BB962C8B-B14F-4D97-AF65-F5344CB8AC3E}">
        <p14:creationId xmlns:p14="http://schemas.microsoft.com/office/powerpoint/2010/main" val="10147151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r>
              <a:rPr lang="en-US" b="1"/>
              <a:t>AFTER:</a:t>
            </a:r>
          </a:p>
          <a:p>
            <a:pPr marL="457200" lvl="1" indent="0">
              <a:buFont typeface="Arial" panose="020B0604020202020204" pitchFamily="34" charset="0"/>
              <a:buNone/>
            </a:pPr>
            <a:r>
              <a:rPr lang="en-US"/>
              <a:t>This data came from a survey of 3000 Employers/Employee and Employees by an assessment company. – Confirmation bias?</a:t>
            </a:r>
          </a:p>
          <a:p>
            <a:pPr marL="457200" lvl="1" indent="0">
              <a:buFont typeface="Arial" panose="020B0604020202020204" pitchFamily="34" charset="0"/>
              <a:buNone/>
            </a:pPr>
            <a:r>
              <a:rPr lang="en-US"/>
              <a:t>Consider audience of those being surveyed.</a:t>
            </a:r>
          </a:p>
        </p:txBody>
      </p:sp>
      <p:sp>
        <p:nvSpPr>
          <p:cNvPr id="4" name="Slide Number Placeholder 3"/>
          <p:cNvSpPr>
            <a:spLocks noGrp="1"/>
          </p:cNvSpPr>
          <p:nvPr>
            <p:ph type="sldNum" sz="quarter" idx="5"/>
          </p:nvPr>
        </p:nvSpPr>
        <p:spPr/>
        <p:txBody>
          <a:bodyPr/>
          <a:lstStyle/>
          <a:p>
            <a:fld id="{79ABBCC0-5755-4323-A388-D81192C4D390}" type="slidenum">
              <a:rPr lang="en-US" smtClean="0"/>
              <a:t>30</a:t>
            </a:fld>
            <a:endParaRPr lang="en-US"/>
          </a:p>
        </p:txBody>
      </p:sp>
    </p:spTree>
    <p:extLst>
      <p:ext uri="{BB962C8B-B14F-4D97-AF65-F5344CB8AC3E}">
        <p14:creationId xmlns:p14="http://schemas.microsoft.com/office/powerpoint/2010/main" val="4290482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first let’s find out a little about you.</a:t>
            </a:r>
          </a:p>
        </p:txBody>
      </p:sp>
      <p:sp>
        <p:nvSpPr>
          <p:cNvPr id="4" name="Slide Number Placeholder 3"/>
          <p:cNvSpPr>
            <a:spLocks noGrp="1"/>
          </p:cNvSpPr>
          <p:nvPr>
            <p:ph type="sldNum" sz="quarter" idx="5"/>
          </p:nvPr>
        </p:nvSpPr>
        <p:spPr/>
        <p:txBody>
          <a:bodyPr/>
          <a:lstStyle/>
          <a:p>
            <a:fld id="{79ABBCC0-5755-4323-A388-D81192C4D390}" type="slidenum">
              <a:rPr lang="en-US" smtClean="0"/>
              <a:t>3</a:t>
            </a:fld>
            <a:endParaRPr lang="en-US"/>
          </a:p>
        </p:txBody>
      </p:sp>
    </p:spTree>
    <p:extLst>
      <p:ext uri="{BB962C8B-B14F-4D97-AF65-F5344CB8AC3E}">
        <p14:creationId xmlns:p14="http://schemas.microsoft.com/office/powerpoint/2010/main" val="36269980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Explore the link to view the stories</a:t>
            </a:r>
          </a:p>
        </p:txBody>
      </p:sp>
      <p:sp>
        <p:nvSpPr>
          <p:cNvPr id="4" name="Slide Number Placeholder 3"/>
          <p:cNvSpPr>
            <a:spLocks noGrp="1"/>
          </p:cNvSpPr>
          <p:nvPr>
            <p:ph type="sldNum" sz="quarter" idx="5"/>
          </p:nvPr>
        </p:nvSpPr>
        <p:spPr/>
        <p:txBody>
          <a:bodyPr/>
          <a:lstStyle/>
          <a:p>
            <a:fld id="{79ABBCC0-5755-4323-A388-D81192C4D390}" type="slidenum">
              <a:rPr lang="en-US" smtClean="0"/>
              <a:t>31</a:t>
            </a:fld>
            <a:endParaRPr lang="en-US"/>
          </a:p>
        </p:txBody>
      </p:sp>
    </p:spTree>
    <p:extLst>
      <p:ext uri="{BB962C8B-B14F-4D97-AF65-F5344CB8AC3E}">
        <p14:creationId xmlns:p14="http://schemas.microsoft.com/office/powerpoint/2010/main" val="31502097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Burning Glass is Skills-Based Recruiting Advocate</a:t>
            </a:r>
          </a:p>
          <a:p>
            <a:r>
              <a:rPr lang="en-US"/>
              <a:t>According the Burningglass/Harvard Business School report on Skills based recruiting</a:t>
            </a:r>
          </a:p>
          <a:p>
            <a:endParaRPr lang="en-US"/>
          </a:p>
          <a:p>
            <a:r>
              <a:rPr lang="en-US" b="1"/>
              <a:t>Positions that were newly classified as not needing a degree saw a low 3.5% increase in hiring for those without one</a:t>
            </a:r>
            <a:r>
              <a:rPr lang="en-US"/>
              <a:t>. </a:t>
            </a:r>
          </a:p>
          <a:p>
            <a:r>
              <a:rPr lang="en-US"/>
              <a:t>Net effect is a change of </a:t>
            </a:r>
            <a:r>
              <a:rPr lang="en-US" b="1"/>
              <a:t>only 0.14 percentage points in incremental hiring of candidates without degrees,” the report found</a:t>
            </a:r>
            <a:r>
              <a:rPr lang="en-US"/>
              <a:t>.</a:t>
            </a:r>
          </a:p>
          <a:p>
            <a:endParaRPr lang="en-US"/>
          </a:p>
          <a:p>
            <a:r>
              <a:rPr lang="en-US"/>
              <a:t>In other words, even without a degree requirement, college graduates got the jobs anyway.</a:t>
            </a:r>
          </a:p>
        </p:txBody>
      </p:sp>
      <p:sp>
        <p:nvSpPr>
          <p:cNvPr id="4" name="Slide Number Placeholder 3"/>
          <p:cNvSpPr>
            <a:spLocks noGrp="1"/>
          </p:cNvSpPr>
          <p:nvPr>
            <p:ph type="sldNum" sz="quarter" idx="5"/>
          </p:nvPr>
        </p:nvSpPr>
        <p:spPr/>
        <p:txBody>
          <a:bodyPr/>
          <a:lstStyle/>
          <a:p>
            <a:fld id="{79ABBCC0-5755-4323-A388-D81192C4D390}" type="slidenum">
              <a:rPr lang="en-US" smtClean="0"/>
              <a:t>32</a:t>
            </a:fld>
            <a:endParaRPr lang="en-US"/>
          </a:p>
        </p:txBody>
      </p:sp>
    </p:spTree>
    <p:extLst>
      <p:ext uri="{BB962C8B-B14F-4D97-AF65-F5344CB8AC3E}">
        <p14:creationId xmlns:p14="http://schemas.microsoft.com/office/powerpoint/2010/main" val="9488092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i="0">
                <a:solidFill>
                  <a:srgbClr val="333333"/>
                </a:solidFill>
                <a:effectLst/>
                <a:highlight>
                  <a:srgbClr val="FCFCFC"/>
                </a:highlight>
                <a:latin typeface="Georgia" panose="02040502050405020303" pitchFamily="18" charset="0"/>
              </a:rPr>
              <a:t>So What is behind this radical difference in statistics vs expectation in the Burningglass/HBS study</a:t>
            </a:r>
          </a:p>
          <a:p>
            <a:pPr marL="171450" indent="-171450">
              <a:buFont typeface="Arial" panose="020B0604020202020204" pitchFamily="34" charset="0"/>
              <a:buChar char="•"/>
            </a:pPr>
            <a:r>
              <a:rPr lang="en-US" b="0" i="0">
                <a:solidFill>
                  <a:srgbClr val="333333"/>
                </a:solidFill>
                <a:effectLst/>
                <a:highlight>
                  <a:srgbClr val="FCFCFC"/>
                </a:highlight>
                <a:latin typeface="Georgia" panose="02040502050405020303" pitchFamily="18" charset="0"/>
              </a:rPr>
              <a:t>“skills-based hiring” – is deceptive. It presumes that people with </a:t>
            </a:r>
            <a:r>
              <a:rPr lang="en-US" b="1" i="0">
                <a:solidFill>
                  <a:srgbClr val="333333"/>
                </a:solidFill>
                <a:effectLst/>
                <a:highlight>
                  <a:srgbClr val="FCFCFC"/>
                </a:highlight>
                <a:latin typeface="Georgia" panose="02040502050405020303" pitchFamily="18" charset="0"/>
              </a:rPr>
              <a:t>college degrees don’t have skills </a:t>
            </a:r>
            <a:r>
              <a:rPr lang="en-US" b="0" i="0">
                <a:solidFill>
                  <a:srgbClr val="333333"/>
                </a:solidFill>
                <a:effectLst/>
                <a:highlight>
                  <a:srgbClr val="FCFCFC"/>
                </a:highlight>
                <a:latin typeface="Georgia" panose="02040502050405020303" pitchFamily="18" charset="0"/>
              </a:rPr>
              <a:t>– </a:t>
            </a:r>
          </a:p>
          <a:p>
            <a:pPr marL="171450" indent="-171450">
              <a:buFont typeface="Arial" panose="020B0604020202020204" pitchFamily="34" charset="0"/>
              <a:buChar char="•"/>
            </a:pPr>
            <a:r>
              <a:rPr lang="en-US" b="0" i="0">
                <a:solidFill>
                  <a:srgbClr val="333333"/>
                </a:solidFill>
                <a:effectLst/>
                <a:highlight>
                  <a:srgbClr val="FCFCFC"/>
                </a:highlight>
                <a:latin typeface="Georgia" panose="02040502050405020303" pitchFamily="18" charset="0"/>
              </a:rPr>
              <a:t>“In name only” </a:t>
            </a:r>
            <a:r>
              <a:rPr lang="en-US" b="1" i="0">
                <a:solidFill>
                  <a:srgbClr val="333333"/>
                </a:solidFill>
                <a:effectLst/>
                <a:highlight>
                  <a:srgbClr val="FCFCFC"/>
                </a:highlight>
                <a:latin typeface="Georgia" panose="02040502050405020303" pitchFamily="18" charset="0"/>
              </a:rPr>
              <a:t>45% </a:t>
            </a:r>
            <a:r>
              <a:rPr lang="en-US" b="0" i="0">
                <a:solidFill>
                  <a:srgbClr val="333333"/>
                </a:solidFill>
                <a:effectLst/>
                <a:highlight>
                  <a:srgbClr val="FCFCFC"/>
                </a:highlight>
                <a:latin typeface="Georgia" panose="02040502050405020303" pitchFamily="18" charset="0"/>
              </a:rPr>
              <a:t>companies were ones that announced a change but did not appear to make any changes to either their job postings or their hiring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333333"/>
                </a:solidFill>
                <a:effectLst/>
                <a:highlight>
                  <a:srgbClr val="FCFCFC"/>
                </a:highlight>
                <a:latin typeface="Georgia" panose="02040502050405020303" pitchFamily="18" charset="0"/>
              </a:rPr>
              <a:t>Backsliders” </a:t>
            </a:r>
            <a:r>
              <a:rPr lang="en-US" b="1" i="0">
                <a:solidFill>
                  <a:srgbClr val="333333"/>
                </a:solidFill>
                <a:effectLst/>
                <a:highlight>
                  <a:srgbClr val="FCFCFC"/>
                </a:highlight>
                <a:latin typeface="Georgia" panose="02040502050405020303" pitchFamily="18" charset="0"/>
              </a:rPr>
              <a:t>20% </a:t>
            </a:r>
            <a:r>
              <a:rPr lang="en-US" b="0" i="0">
                <a:solidFill>
                  <a:srgbClr val="333333"/>
                </a:solidFill>
                <a:effectLst/>
                <a:highlight>
                  <a:srgbClr val="FCFCFC"/>
                </a:highlight>
                <a:latin typeface="Georgia" panose="02040502050405020303" pitchFamily="18" charset="0"/>
              </a:rPr>
              <a:t>were firms that, after they announced policy changes, made “gains” in hiring applicants but reverted to pre-change levels, or worse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333333"/>
                </a:solidFill>
                <a:effectLst/>
                <a:highlight>
                  <a:srgbClr val="FCFCFC"/>
                </a:highlight>
                <a:latin typeface="Georgia" panose="02040502050405020303" pitchFamily="18" charset="0"/>
              </a:rPr>
              <a:t>Even with lackluster stats, Hires without degrees are more likely to stay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333333"/>
                </a:solidFill>
                <a:effectLst/>
                <a:highlight>
                  <a:srgbClr val="FCFCFC"/>
                </a:highlight>
                <a:latin typeface="Georgia" panose="02040502050405020303" pitchFamily="18" charset="0"/>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a:solidFill>
                <a:srgbClr val="333333"/>
              </a:solidFill>
              <a:effectLst/>
              <a:highlight>
                <a:srgbClr val="FCFCFC"/>
              </a:highligh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solidFill>
                  <a:srgbClr val="333333"/>
                </a:solidFill>
                <a:effectLst/>
                <a:highlight>
                  <a:srgbClr val="FCFCFC"/>
                </a:highlight>
                <a:latin typeface="Georgia" panose="02040502050405020303" pitchFamily="18" charset="0"/>
              </a:rPr>
              <a:t>the socializing and broad-based learning that goes on in college are valuable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endParaRPr lang="en-US"/>
          </a:p>
        </p:txBody>
      </p:sp>
      <p:sp>
        <p:nvSpPr>
          <p:cNvPr id="4" name="Slide Number Placeholder 3"/>
          <p:cNvSpPr>
            <a:spLocks noGrp="1"/>
          </p:cNvSpPr>
          <p:nvPr>
            <p:ph type="sldNum" sz="quarter" idx="5"/>
          </p:nvPr>
        </p:nvSpPr>
        <p:spPr/>
        <p:txBody>
          <a:bodyPr/>
          <a:lstStyle/>
          <a:p>
            <a:fld id="{79ABBCC0-5755-4323-A388-D81192C4D390}" type="slidenum">
              <a:rPr lang="en-US" smtClean="0"/>
              <a:t>33</a:t>
            </a:fld>
            <a:endParaRPr lang="en-US"/>
          </a:p>
        </p:txBody>
      </p:sp>
    </p:spTree>
    <p:extLst>
      <p:ext uri="{BB962C8B-B14F-4D97-AF65-F5344CB8AC3E}">
        <p14:creationId xmlns:p14="http://schemas.microsoft.com/office/powerpoint/2010/main" val="21825429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Ok, so without reading the Study/Article give us your gut feel on this one.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ABBCC0-5755-4323-A388-D81192C4D3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7627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13343B"/>
                </a:solidFill>
                <a:effectLst/>
                <a:highlight>
                  <a:srgbClr val="FCFCF9"/>
                </a:highlight>
                <a:latin typeface="var(--font-fk-grotesk)"/>
              </a:rPr>
              <a:t>Skills Taxonomy and Market Data.</a:t>
            </a:r>
          </a:p>
          <a:p>
            <a:pPr marL="171450" indent="-171450" algn="l">
              <a:buFont typeface="Arial" panose="020B0604020202020204" pitchFamily="34" charset="0"/>
              <a:buChar char="•"/>
            </a:pPr>
            <a:r>
              <a:rPr lang="en-US" b="0" i="0" dirty="0">
                <a:solidFill>
                  <a:srgbClr val="13343B"/>
                </a:solidFill>
                <a:effectLst/>
                <a:highlight>
                  <a:srgbClr val="FCFCF9"/>
                </a:highlight>
                <a:latin typeface="var(--font-fk-grotesk)"/>
              </a:rPr>
              <a:t>Understanding which skill are important for which jobs and  their value in the market.</a:t>
            </a:r>
          </a:p>
          <a:p>
            <a:pPr algn="l"/>
            <a:r>
              <a:rPr lang="en-US" b="1" i="0" dirty="0">
                <a:solidFill>
                  <a:srgbClr val="13343B"/>
                </a:solidFill>
                <a:effectLst/>
                <a:highlight>
                  <a:srgbClr val="FCFCF9"/>
                </a:highlight>
                <a:latin typeface="var(--font-fk-grotesk)"/>
              </a:rPr>
              <a:t>Job Information Management</a:t>
            </a:r>
          </a:p>
          <a:p>
            <a:pPr marL="171450" indent="-171450" algn="l">
              <a:buFont typeface="Arial" panose="020B0604020202020204" pitchFamily="34" charset="0"/>
              <a:buChar char="•"/>
            </a:pPr>
            <a:r>
              <a:rPr lang="en-US" b="0" i="0" dirty="0">
                <a:solidFill>
                  <a:srgbClr val="13343B"/>
                </a:solidFill>
                <a:effectLst/>
                <a:highlight>
                  <a:srgbClr val="FCFCF9"/>
                </a:highlight>
                <a:latin typeface="var(--font-fk-grotesk)"/>
              </a:rPr>
              <a:t>A granular understanding of Skills, Qualifications and Task is critical</a:t>
            </a:r>
          </a:p>
          <a:p>
            <a:pPr algn="l"/>
            <a:r>
              <a:rPr lang="en-US" b="1" i="0" dirty="0">
                <a:solidFill>
                  <a:srgbClr val="13343B"/>
                </a:solidFill>
                <a:effectLst/>
                <a:highlight>
                  <a:srgbClr val="FCFCF9"/>
                </a:highlight>
                <a:latin typeface="var(--font-fk-grotesk)"/>
              </a:rPr>
              <a:t>AI and Machine Learning</a:t>
            </a:r>
          </a:p>
          <a:p>
            <a:pPr marL="171450" indent="-171450" algn="l">
              <a:buFont typeface="Arial" panose="020B0604020202020204" pitchFamily="34" charset="0"/>
              <a:buChar char="•"/>
            </a:pPr>
            <a:r>
              <a:rPr lang="en-US" b="0" i="0" dirty="0">
                <a:solidFill>
                  <a:srgbClr val="13343B"/>
                </a:solidFill>
                <a:effectLst/>
                <a:highlight>
                  <a:srgbClr val="FCFCF9"/>
                </a:highlight>
                <a:latin typeface="__fkGroteskNeue_598ab8"/>
              </a:rPr>
              <a:t>AI and Machine Learning can improve recruitment results by automating arduous tasks, predicting outcomes, and analyzing data. These technologies can make it easier to find the right candidates for hard-to-fill positions. </a:t>
            </a:r>
          </a:p>
          <a:p>
            <a:pPr marL="0" indent="0" algn="l">
              <a:buFont typeface="Arial" panose="020B0604020202020204" pitchFamily="34" charset="0"/>
              <a:buNone/>
            </a:pPr>
            <a:r>
              <a:rPr lang="en-US" b="1" i="0" dirty="0">
                <a:solidFill>
                  <a:srgbClr val="13343B"/>
                </a:solidFill>
                <a:effectLst/>
                <a:highlight>
                  <a:srgbClr val="FCFCF9"/>
                </a:highlight>
                <a:latin typeface="__fkGroteskNeue_598ab8"/>
              </a:rPr>
              <a:t>Skills assessment platforms</a:t>
            </a:r>
          </a:p>
          <a:p>
            <a:pPr marL="171450" indent="-171450" algn="l">
              <a:buFont typeface="Arial" panose="020B0604020202020204" pitchFamily="34" charset="0"/>
              <a:buChar char="•"/>
            </a:pPr>
            <a:r>
              <a:rPr lang="en-US" b="0" i="0" dirty="0">
                <a:solidFill>
                  <a:srgbClr val="13343B"/>
                </a:solidFill>
                <a:effectLst/>
                <a:highlight>
                  <a:srgbClr val="FCFCF9"/>
                </a:highlight>
                <a:latin typeface="__fkGroteskNeue_598ab8"/>
              </a:rPr>
              <a:t>Offer standardized skills assessments that can objectively measure a candidate's abilities</a:t>
            </a:r>
          </a:p>
          <a:p>
            <a:pPr marL="0" indent="0" algn="l">
              <a:buFont typeface="Arial" panose="020B0604020202020204" pitchFamily="34" charset="0"/>
              <a:buNone/>
            </a:pPr>
            <a:r>
              <a:rPr lang="en-US" b="1" i="0" dirty="0">
                <a:solidFill>
                  <a:srgbClr val="13343B"/>
                </a:solidFill>
                <a:effectLst/>
                <a:highlight>
                  <a:srgbClr val="FCFCF9"/>
                </a:highlight>
                <a:latin typeface="__fkGroteskNeue_598ab8"/>
              </a:rPr>
              <a:t>Virtual Reality (VR) recruitment</a:t>
            </a:r>
          </a:p>
          <a:p>
            <a:pPr marL="171450" indent="-171450">
              <a:buFont typeface="Arial" panose="020B0604020202020204" pitchFamily="34" charset="0"/>
              <a:buChar char="•"/>
            </a:pPr>
            <a:r>
              <a:rPr lang="en-US" b="0" i="0" dirty="0">
                <a:solidFill>
                  <a:srgbClr val="13343B"/>
                </a:solidFill>
                <a:effectLst/>
                <a:highlight>
                  <a:srgbClr val="FCFCF9"/>
                </a:highlight>
                <a:latin typeface="__fkGroteskNeue_598ab8"/>
              </a:rPr>
              <a:t>Offers an immersive experience that allows candidates to engage with an organization directly. VR can be used to give candidates an in-depth experience of what it would be like to work for or join an organization, which is particularly useful for remote and hybrid hiring. </a:t>
            </a:r>
            <a:endParaRPr lang="en-US" dirty="0"/>
          </a:p>
        </p:txBody>
      </p:sp>
      <p:sp>
        <p:nvSpPr>
          <p:cNvPr id="4" name="Slide Number Placeholder 3"/>
          <p:cNvSpPr>
            <a:spLocks noGrp="1"/>
          </p:cNvSpPr>
          <p:nvPr>
            <p:ph type="sldNum" sz="quarter" idx="5"/>
          </p:nvPr>
        </p:nvSpPr>
        <p:spPr/>
        <p:txBody>
          <a:bodyPr/>
          <a:lstStyle/>
          <a:p>
            <a:fld id="{79ABBCC0-5755-4323-A388-D81192C4D390}" type="slidenum">
              <a:rPr lang="en-US" smtClean="0"/>
              <a:t>35</a:t>
            </a:fld>
            <a:endParaRPr lang="en-US"/>
          </a:p>
        </p:txBody>
      </p:sp>
    </p:spTree>
    <p:extLst>
      <p:ext uri="{BB962C8B-B14F-4D97-AF65-F5344CB8AC3E}">
        <p14:creationId xmlns:p14="http://schemas.microsoft.com/office/powerpoint/2010/main" val="1447573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 first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DA0FE2-4626-7D4A-A2F7-7389760DDF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00542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
                <a:schemeClr val="tx2"/>
              </a:buClr>
              <a:buSzTx/>
              <a:buFont typeface="Arial" panose="020B0604020202020204" pitchFamily="34" charset="0"/>
              <a:buNone/>
              <a:tabLst/>
              <a:defRPr/>
            </a:pPr>
            <a:r>
              <a:rPr kumimoji="0" lang="en-US" b="0" i="0" u="none" strike="noStrike" kern="1200" cap="none" spc="0" normalizeH="0" baseline="0" noProof="0">
                <a:ln>
                  <a:noFill/>
                </a:ln>
                <a:effectLst/>
                <a:uLnTx/>
                <a:uFillTx/>
                <a:latin typeface="Calibri "/>
                <a:cs typeface="Arial" panose="020B0604020202020204" pitchFamily="34" charset="0"/>
              </a:rPr>
              <a:t>The relationship between employer and Employee has changed due to the labor market.</a:t>
            </a:r>
          </a:p>
          <a:p>
            <a:pPr marL="0" marR="0" lvl="0" indent="0" algn="l" defTabSz="914400" rtl="0" eaLnBrk="1" fontAlgn="auto" latinLnBrk="0" hangingPunct="1">
              <a:lnSpc>
                <a:spcPct val="100000"/>
              </a:lnSpc>
              <a:spcBef>
                <a:spcPts val="600"/>
              </a:spcBef>
              <a:spcAft>
                <a:spcPts val="0"/>
              </a:spcAft>
              <a:buClr>
                <a:schemeClr val="tx2"/>
              </a:buClr>
              <a:buSzTx/>
              <a:buFont typeface="Arial" panose="020B0604020202020204" pitchFamily="34" charset="0"/>
              <a:buNone/>
              <a:tabLst/>
              <a:defRPr/>
            </a:pPr>
            <a:r>
              <a:rPr kumimoji="0" lang="en-US" b="0" i="0" u="none" strike="noStrike" kern="1200" cap="none" spc="0" normalizeH="0" baseline="0" noProof="0">
                <a:ln>
                  <a:noFill/>
                </a:ln>
                <a:effectLst/>
                <a:uLnTx/>
                <a:uFillTx/>
                <a:latin typeface="Calibri "/>
                <a:cs typeface="Arial" panose="020B0604020202020204" pitchFamily="34" charset="0"/>
              </a:rPr>
              <a:t>What are applicants looking for.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77FCF-2A72-42CD-A807-373F562F1C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82203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a:solidFill>
                  <a:srgbClr val="0A0A0A"/>
                </a:solidFill>
                <a:effectLst/>
                <a:highlight>
                  <a:srgbClr val="FFFFFF"/>
                </a:highlight>
                <a:latin typeface="Georgia" panose="02040502050405020303" pitchFamily="18" charset="0"/>
              </a:rPr>
              <a:t>According to </a:t>
            </a:r>
            <a:r>
              <a:rPr lang="en-US" b="0" i="0">
                <a:solidFill>
                  <a:srgbClr val="0A0A0A"/>
                </a:solidFill>
                <a:effectLst/>
                <a:highlight>
                  <a:srgbClr val="FFFFFF"/>
                </a:highlight>
                <a:latin typeface="Georgia" panose="02040502050405020303" pitchFamily="18" charset="0"/>
                <a:hlinkClick r:id="rId3"/>
              </a:rPr>
              <a:t>a recent survey from ResumeLab</a:t>
            </a:r>
            <a:r>
              <a:rPr lang="en-US" b="0" i="0">
                <a:solidFill>
                  <a:srgbClr val="0A0A0A"/>
                </a:solidFill>
                <a:effectLst/>
                <a:highlight>
                  <a:srgbClr val="FFFFFF"/>
                </a:highlight>
                <a:latin typeface="Georgia" panose="02040502050405020303" pitchFamily="18" charset="0"/>
              </a:rPr>
              <a:t>, 80% of respondents said they likely wouldn’t apply for a job if salary range information was lacking, </a:t>
            </a:r>
          </a:p>
          <a:p>
            <a:pPr algn="l">
              <a:buFont typeface="Arial" panose="020B0604020202020204" pitchFamily="34" charset="0"/>
              <a:buChar char="•"/>
            </a:pPr>
            <a:r>
              <a:rPr lang="en-US" b="0" i="0">
                <a:solidFill>
                  <a:srgbClr val="0A0A0A"/>
                </a:solidFill>
                <a:effectLst/>
                <a:highlight>
                  <a:srgbClr val="FFFFFF"/>
                </a:highlight>
                <a:latin typeface="Georgia" panose="02040502050405020303" pitchFamily="18" charset="0"/>
              </a:rPr>
              <a:t>And according to Payscale, 19 states currently have some sort of pay transparency law</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F63E8-C3B3-411D-A4EF-9D6C9019D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66429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Potential for Employee Tensions and Jealousy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indent="-285750">
              <a:lnSpc>
                <a:spcPct val="115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Openly sharing compensation details could lead to tensions, jealousy, and resentment among employees, especially if there are pay disparities. </a:t>
            </a:r>
          </a:p>
          <a:p>
            <a:pPr marL="742950" marR="0" indent="-285750">
              <a:lnSpc>
                <a:spcPct val="115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According to a survey by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Beqom</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62% of employees said they would feel demotivated if they discovered a colleague in a similar role was paid more.</a:t>
            </a: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Difficulty Retaining and Attracting Top Talent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indent="-285750">
              <a:lnSpc>
                <a:spcPct val="115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Some companies fear that pay transparency could make it easier for competitors to poach their top performers by offering higher salaries. </a:t>
            </a:r>
          </a:p>
          <a:p>
            <a:pPr marL="742950" marR="0" indent="-285750">
              <a:lnSpc>
                <a:spcPct val="115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 study by PayScale found that 60% of employees would leave their current job for a 10% raise.</a:t>
            </a: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Revealing Gender and Racial Pay Gaps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indent="-285750">
              <a:lnSpc>
                <a:spcPct val="115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While pay transparency aims to address pay inequities, it can also expose existing gender and racial pay gaps within organizations. </a:t>
            </a:r>
          </a:p>
          <a:p>
            <a:pPr marL="742950" marR="0" indent="-285750">
              <a:lnSpc>
                <a:spcPct val="115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For example, Uber faced backlash in 2019 after revealing that women at the company earned around 8.4% less than men in similar roles.</a:t>
            </a: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Lack of Readiness and Resistance to Change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indent="-285750">
              <a:lnSpc>
                <a:spcPct val="115000"/>
              </a:lnSpc>
              <a:spcBef>
                <a:spcPts val="0"/>
              </a:spcBef>
              <a:spcAft>
                <a:spcPts val="800"/>
              </a:spcAft>
              <a:buFont typeface="Arial" panose="020B0604020202020204" pitchFamily="34" charset="0"/>
              <a:buChar char="•"/>
            </a:pPr>
            <a:r>
              <a:rPr lang="en-US" sz="1800" b="0" kern="100" dirty="0">
                <a:effectLst/>
                <a:latin typeface="Aptos" panose="020B0004020202020204" pitchFamily="34" charset="0"/>
                <a:ea typeface="Aptos" panose="020B0004020202020204" pitchFamily="34" charset="0"/>
                <a:cs typeface="Times New Roman" panose="02020603050405020304" pitchFamily="18" charset="0"/>
              </a:rPr>
              <a:t>According to a survey by Willis Towers Watson, 31% of employers stated they are not ready for pay transparency, and 46% are delaying disclosing pay information.</a:t>
            </a: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Complexities in Implementation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indent="-285750">
              <a:lnSpc>
                <a:spcPct val="115000"/>
              </a:lnSpc>
              <a:spcBef>
                <a:spcPts val="0"/>
              </a:spcBef>
              <a:spcAft>
                <a:spcPts val="800"/>
              </a:spcAft>
              <a:buFont typeface="Arial" panose="020B0604020202020204" pitchFamily="34" charset="0"/>
              <a:buChar char="•"/>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Implementing pay transparency effectively requires careful planning, clear communication strategies, and addressing employee concerns proactively. </a:t>
            </a:r>
          </a:p>
          <a:p>
            <a:pPr marL="742950" marR="0" indent="-285750">
              <a:lnSpc>
                <a:spcPct val="115000"/>
              </a:lnSpc>
              <a:spcBef>
                <a:spcPts val="0"/>
              </a:spcBef>
              <a:spcAft>
                <a:spcPts val="800"/>
              </a:spcAft>
              <a:buFont typeface="Arial" panose="020B0604020202020204" pitchFamily="34" charset="0"/>
              <a:buChar char="•"/>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A study by Payscale found that only 16% of organizations have a formal process for sharing pay data with employees.</a:t>
            </a:r>
          </a:p>
          <a:p>
            <a:pPr marL="457200" marR="0">
              <a:lnSpc>
                <a:spcPct val="115000"/>
              </a:lnSpc>
              <a:spcBef>
                <a:spcPts val="0"/>
              </a:spcBef>
              <a:spcAft>
                <a:spcPts val="800"/>
              </a:spcAft>
            </a:pPr>
            <a:endParaRPr lang="en-US"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Bef>
                <a:spcPts val="0"/>
              </a:spcBef>
              <a:spcAft>
                <a:spcPts val="800"/>
              </a:spcAft>
            </a:pPr>
            <a:endParaRPr lang="en-US"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9ABBCC0-5755-4323-A388-D81192C4D390}" type="slidenum">
              <a:rPr lang="en-US" smtClean="0"/>
              <a:t>39</a:t>
            </a:fld>
            <a:endParaRPr lang="en-US"/>
          </a:p>
        </p:txBody>
      </p:sp>
    </p:spTree>
    <p:extLst>
      <p:ext uri="{BB962C8B-B14F-4D97-AF65-F5344CB8AC3E}">
        <p14:creationId xmlns:p14="http://schemas.microsoft.com/office/powerpoint/2010/main" val="11946177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Ok, so without reading the Study/Article give us your gut feel on this one.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ABBCC0-5755-4323-A388-D81192C4D3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9902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would include Tools that you use that say they have AI embedded in them.</a:t>
            </a:r>
          </a:p>
        </p:txBody>
      </p:sp>
      <p:sp>
        <p:nvSpPr>
          <p:cNvPr id="4" name="Slide Number Placeholder 3"/>
          <p:cNvSpPr>
            <a:spLocks noGrp="1"/>
          </p:cNvSpPr>
          <p:nvPr>
            <p:ph type="sldNum" sz="quarter" idx="5"/>
          </p:nvPr>
        </p:nvSpPr>
        <p:spPr/>
        <p:txBody>
          <a:bodyPr/>
          <a:lstStyle/>
          <a:p>
            <a:fld id="{79ABBCC0-5755-4323-A388-D81192C4D390}" type="slidenum">
              <a:rPr lang="en-US" smtClean="0"/>
              <a:t>4</a:t>
            </a:fld>
            <a:endParaRPr lang="en-US"/>
          </a:p>
        </p:txBody>
      </p:sp>
    </p:spTree>
    <p:extLst>
      <p:ext uri="{BB962C8B-B14F-4D97-AF65-F5344CB8AC3E}">
        <p14:creationId xmlns:p14="http://schemas.microsoft.com/office/powerpoint/2010/main" val="24836906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600"/>
              </a:spcAft>
              <a:buFont typeface="Arial" panose="020B0604020202020204" pitchFamily="34" charset="0"/>
              <a:buNone/>
              <a:tabLst>
                <a:tab pos="457200" algn="l"/>
              </a:tabLst>
            </a:pPr>
            <a:r>
              <a:rPr lang="en-US" sz="1200" b="1" kern="0" dirty="0">
                <a:solidFill>
                  <a:srgbClr val="000000"/>
                </a:solidFill>
                <a:effectLst/>
                <a:latin typeface="system-ui"/>
                <a:ea typeface="Times New Roman" panose="02020603050405020304" pitchFamily="18" charset="0"/>
                <a:cs typeface="Times New Roman" panose="02020603050405020304" pitchFamily="18" charset="0"/>
              </a:rPr>
              <a:t>Compensation Management Software</a:t>
            </a:r>
            <a:endParaRPr lang="en-US" sz="1200" kern="0" dirty="0">
              <a:solidFill>
                <a:srgbClr val="000000"/>
              </a:solidFill>
              <a:effectLst/>
              <a:latin typeface="system-ui"/>
              <a:ea typeface="Times New Roman" panose="02020603050405020304" pitchFamily="18" charset="0"/>
              <a:cs typeface="Times New Roman" panose="02020603050405020304" pitchFamily="18" charset="0"/>
            </a:endParaRPr>
          </a:p>
          <a:p>
            <a:pPr marL="628650" marR="0" lvl="1" indent="-171450">
              <a:lnSpc>
                <a:spcPct val="115000"/>
              </a:lnSpc>
              <a:spcBef>
                <a:spcPts val="600"/>
              </a:spcBef>
              <a:spcAft>
                <a:spcPts val="600"/>
              </a:spcAft>
              <a:buSzPts val="1000"/>
              <a:buFont typeface="Arial" panose="020B0604020202020204" pitchFamily="34" charset="0"/>
              <a:buChar char="•"/>
              <a:tabLst>
                <a:tab pos="914400" algn="l"/>
              </a:tabLst>
            </a:pPr>
            <a:r>
              <a:rPr lang="en-US" sz="1200" kern="0" dirty="0">
                <a:solidFill>
                  <a:srgbClr val="000000"/>
                </a:solidFill>
                <a:effectLst/>
                <a:latin typeface="system-ui"/>
                <a:ea typeface="Times New Roman" panose="02020603050405020304" pitchFamily="18" charset="0"/>
                <a:cs typeface="Times New Roman" panose="02020603050405020304" pitchFamily="18" charset="0"/>
              </a:rPr>
              <a:t>Pay Equity tools to Analyze current pay data, identify disparities, and model different compensation scenarios.</a:t>
            </a:r>
            <a:endParaRPr lang="en-US" sz="12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0" marR="0" lvl="0" indent="0">
              <a:lnSpc>
                <a:spcPct val="115000"/>
              </a:lnSpc>
              <a:spcBef>
                <a:spcPts val="0"/>
              </a:spcBef>
              <a:spcAft>
                <a:spcPts val="600"/>
              </a:spcAft>
              <a:buFont typeface="Arial" panose="020B0604020202020204" pitchFamily="34" charset="0"/>
              <a:buNone/>
              <a:tabLst>
                <a:tab pos="457200" algn="l"/>
              </a:tabLst>
            </a:pPr>
            <a:r>
              <a:rPr lang="en-US" sz="1200" b="1" kern="0" dirty="0">
                <a:solidFill>
                  <a:srgbClr val="000000"/>
                </a:solidFill>
                <a:effectLst/>
                <a:latin typeface="system-ui"/>
                <a:ea typeface="Times New Roman" panose="02020603050405020304" pitchFamily="18" charset="0"/>
                <a:cs typeface="Times New Roman" panose="02020603050405020304" pitchFamily="18" charset="0"/>
              </a:rPr>
              <a:t>People Analytics and Dashboards</a:t>
            </a:r>
            <a:endParaRPr lang="en-US" sz="12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628650" marR="0" lvl="1" indent="-171450">
              <a:lnSpc>
                <a:spcPct val="115000"/>
              </a:lnSpc>
              <a:spcBef>
                <a:spcPts val="600"/>
              </a:spcBef>
              <a:spcAft>
                <a:spcPts val="600"/>
              </a:spcAft>
              <a:buSzPts val="1000"/>
              <a:buFont typeface="Arial" panose="020B0604020202020204" pitchFamily="34" charset="0"/>
              <a:buChar char="•"/>
              <a:tabLst>
                <a:tab pos="914400" algn="l"/>
              </a:tabLst>
            </a:pPr>
            <a:r>
              <a:rPr lang="en-US" sz="1200" kern="0" dirty="0">
                <a:solidFill>
                  <a:srgbClr val="000000"/>
                </a:solidFill>
                <a:effectLst/>
                <a:latin typeface="system-ui"/>
                <a:ea typeface="Times New Roman" panose="02020603050405020304" pitchFamily="18" charset="0"/>
                <a:cs typeface="Times New Roman" panose="02020603050405020304" pitchFamily="18" charset="0"/>
              </a:rPr>
              <a:t>Develop interactive dashboards and visualizations that provide real-time insights into pay equity, pay gaps, and compensation trends.</a:t>
            </a:r>
            <a:endParaRPr lang="en-US" sz="12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0" marR="0" lvl="0" indent="0">
              <a:lnSpc>
                <a:spcPct val="115000"/>
              </a:lnSpc>
              <a:spcBef>
                <a:spcPts val="0"/>
              </a:spcBef>
              <a:spcAft>
                <a:spcPts val="600"/>
              </a:spcAft>
              <a:buFont typeface="Arial" panose="020B0604020202020204" pitchFamily="34" charset="0"/>
              <a:buNone/>
              <a:tabLst>
                <a:tab pos="457200" algn="l"/>
              </a:tabLst>
            </a:pPr>
            <a:r>
              <a:rPr lang="en-US" sz="1200" b="1" kern="0" dirty="0">
                <a:solidFill>
                  <a:srgbClr val="000000"/>
                </a:solidFill>
                <a:effectLst/>
                <a:latin typeface="system-ui"/>
                <a:ea typeface="Times New Roman" panose="02020603050405020304" pitchFamily="18" charset="0"/>
                <a:cs typeface="Times New Roman" panose="02020603050405020304" pitchFamily="18" charset="0"/>
              </a:rPr>
              <a:t>Job Information Management Software</a:t>
            </a:r>
            <a:endParaRPr lang="en-US" sz="12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628650" marR="0" lvl="1" indent="-171450">
              <a:lnSpc>
                <a:spcPct val="115000"/>
              </a:lnSpc>
              <a:spcBef>
                <a:spcPts val="600"/>
              </a:spcBef>
              <a:spcAft>
                <a:spcPts val="600"/>
              </a:spcAft>
              <a:buSzPts val="1000"/>
              <a:buFont typeface="Arial" panose="020B0604020202020204" pitchFamily="34" charset="0"/>
              <a:buChar char="•"/>
              <a:tabLst>
                <a:tab pos="914400" algn="l"/>
              </a:tabLst>
            </a:pPr>
            <a:r>
              <a:rPr lang="en-US" sz="1200" kern="0" dirty="0">
                <a:solidFill>
                  <a:srgbClr val="000000"/>
                </a:solidFill>
                <a:effectLst/>
                <a:latin typeface="system-ui"/>
                <a:ea typeface="Times New Roman" panose="02020603050405020304" pitchFamily="18" charset="0"/>
                <a:cs typeface="Times New Roman" panose="02020603050405020304" pitchFamily="18" charset="0"/>
              </a:rPr>
              <a:t>It all starts with understanding the work people do</a:t>
            </a:r>
          </a:p>
          <a:p>
            <a:pPr marL="628650" marR="0" lvl="1" indent="-171450">
              <a:lnSpc>
                <a:spcPct val="115000"/>
              </a:lnSpc>
              <a:spcBef>
                <a:spcPts val="600"/>
              </a:spcBef>
              <a:spcAft>
                <a:spcPts val="600"/>
              </a:spcAft>
              <a:buSzPts val="1000"/>
              <a:buFont typeface="Arial" panose="020B0604020202020204" pitchFamily="34" charset="0"/>
              <a:buChar char="•"/>
              <a:tabLst>
                <a:tab pos="914400" algn="l"/>
              </a:tabLst>
            </a:pPr>
            <a:r>
              <a:rPr lang="en-US" sz="1200" kern="0" dirty="0">
                <a:solidFill>
                  <a:srgbClr val="000000"/>
                </a:solidFill>
                <a:effectLst/>
                <a:latin typeface="system-ui"/>
                <a:ea typeface="Times New Roman" panose="02020603050405020304" pitchFamily="18" charset="0"/>
                <a:cs typeface="Times New Roman" panose="02020603050405020304" pitchFamily="18" charset="0"/>
              </a:rPr>
              <a:t>Classifying jobs or applying Job Architecture/Leveling are the key to Pay Equity </a:t>
            </a:r>
          </a:p>
          <a:p>
            <a:pPr marL="628650" marR="0" lvl="1" indent="-171450">
              <a:lnSpc>
                <a:spcPct val="115000"/>
              </a:lnSpc>
              <a:spcBef>
                <a:spcPts val="600"/>
              </a:spcBef>
              <a:spcAft>
                <a:spcPts val="600"/>
              </a:spcAft>
              <a:buSzPts val="1000"/>
              <a:buFont typeface="Arial" panose="020B0604020202020204" pitchFamily="34" charset="0"/>
              <a:buChar char="•"/>
              <a:tabLst>
                <a:tab pos="914400" algn="l"/>
              </a:tabLst>
            </a:pPr>
            <a:r>
              <a:rPr lang="en-US" sz="1200" kern="0" dirty="0">
                <a:solidFill>
                  <a:srgbClr val="000000"/>
                </a:solidFill>
                <a:effectLst/>
                <a:latin typeface="system-ui"/>
                <a:ea typeface="Times New Roman" panose="02020603050405020304" pitchFamily="18" charset="0"/>
                <a:cs typeface="Times New Roman" panose="02020603050405020304" pitchFamily="18" charset="0"/>
              </a:rPr>
              <a:t>You can’t divide jobs into cohorts for Pay equity analysis unless you understand what the role actually does</a:t>
            </a:r>
          </a:p>
          <a:p>
            <a:pPr marL="628650" marR="0" lvl="1" indent="-171450">
              <a:lnSpc>
                <a:spcPct val="115000"/>
              </a:lnSpc>
              <a:spcBef>
                <a:spcPts val="600"/>
              </a:spcBef>
              <a:spcAft>
                <a:spcPts val="600"/>
              </a:spcAft>
              <a:buSzPts val="1000"/>
              <a:buFont typeface="Arial" panose="020B0604020202020204" pitchFamily="34" charset="0"/>
              <a:buChar char="•"/>
              <a:tabLst>
                <a:tab pos="914400" algn="l"/>
              </a:tabLst>
            </a:pPr>
            <a:r>
              <a:rPr lang="en-US" sz="1200" kern="0" dirty="0">
                <a:solidFill>
                  <a:srgbClr val="000000"/>
                </a:solidFill>
                <a:effectLst/>
                <a:latin typeface="system-ui"/>
                <a:ea typeface="Aptos" panose="020B0004020202020204" pitchFamily="34" charset="0"/>
                <a:cs typeface="Times New Roman" panose="02020603050405020304" pitchFamily="18" charset="0"/>
              </a:rPr>
              <a:t>Paying employees equitably Makes pay transparency a lot less painful</a:t>
            </a:r>
            <a:endParaRPr lang="en-US" sz="12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b="1" kern="0" dirty="0">
                <a:effectLst/>
                <a:latin typeface="var(--font-fk-grotesk)"/>
                <a:ea typeface="Times New Roman" panose="02020603050405020304" pitchFamily="18" charset="0"/>
                <a:cs typeface="Times New Roman" panose="02020603050405020304" pitchFamily="18" charset="0"/>
              </a:rPr>
              <a:t>Tactics</a:t>
            </a:r>
            <a:endParaRPr lang="en-US"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Arial" panose="020B0604020202020204" pitchFamily="34" charset="0"/>
              <a:buChar char="•"/>
            </a:pPr>
            <a:r>
              <a:rPr lang="en-US" sz="1800" b="1" kern="0" dirty="0">
                <a:effectLst/>
                <a:latin typeface="system-ui"/>
                <a:ea typeface="Times New Roman" panose="02020603050405020304" pitchFamily="18" charset="0"/>
                <a:cs typeface="Times New Roman" panose="02020603050405020304" pitchFamily="18" charset="0"/>
              </a:rPr>
              <a:t>Pay range disclosures </a:t>
            </a:r>
            <a:r>
              <a:rPr lang="en-US" sz="1800" kern="0" dirty="0">
                <a:effectLst/>
                <a:latin typeface="system-ui"/>
                <a:ea typeface="Times New Roman" panose="02020603050405020304" pitchFamily="18" charset="0"/>
                <a:cs typeface="Times New Roman" panose="02020603050405020304" pitchFamily="18" charset="0"/>
              </a:rPr>
              <a:t>involve providing salary ranges for roles in job postings and to current employees. This approach promotes transparency from the outset and throughout the employee lifecycle: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marR="0" lvl="1" indent="-342900">
              <a:lnSpc>
                <a:spcPct val="115000"/>
              </a:lnSpc>
              <a:spcBef>
                <a:spcPts val="0"/>
              </a:spcBef>
              <a:spcAft>
                <a:spcPts val="0"/>
              </a:spcAft>
              <a:buSzPts val="1000"/>
              <a:buFont typeface="Symbol" panose="05050102010706020507" pitchFamily="18" charset="2"/>
              <a:buChar char=""/>
              <a:tabLst>
                <a:tab pos="457200" algn="l"/>
              </a:tabLst>
            </a:pPr>
            <a:r>
              <a:rPr lang="en-US" sz="1800" b="1" kern="0" dirty="0">
                <a:effectLst/>
                <a:latin typeface="var(--font-fk-grotesk)"/>
                <a:ea typeface="Times New Roman" panose="02020603050405020304" pitchFamily="18" charset="0"/>
                <a:cs typeface="Times New Roman" panose="02020603050405020304" pitchFamily="18" charset="0"/>
              </a:rPr>
              <a:t>Real-Time Access to Pay Data  </a:t>
            </a:r>
            <a:r>
              <a:rPr lang="en-US" sz="1800" kern="0" dirty="0">
                <a:effectLst/>
                <a:latin typeface="system-ui"/>
                <a:ea typeface="Times New Roman" panose="02020603050405020304" pitchFamily="18" charset="0"/>
                <a:cs typeface="Times New Roman" panose="02020603050405020304" pitchFamily="18" charset="0"/>
              </a:rPr>
              <a:t>Providing employees with real-time access to view compensation data across the organization is another </a:t>
            </a:r>
            <a:endParaRPr lang="en-US" dirty="0"/>
          </a:p>
        </p:txBody>
      </p:sp>
      <p:sp>
        <p:nvSpPr>
          <p:cNvPr id="4" name="Slide Number Placeholder 3"/>
          <p:cNvSpPr>
            <a:spLocks noGrp="1"/>
          </p:cNvSpPr>
          <p:nvPr>
            <p:ph type="sldNum" sz="quarter" idx="5"/>
          </p:nvPr>
        </p:nvSpPr>
        <p:spPr/>
        <p:txBody>
          <a:bodyPr/>
          <a:lstStyle/>
          <a:p>
            <a:fld id="{79ABBCC0-5755-4323-A388-D81192C4D390}" type="slidenum">
              <a:rPr lang="en-US" smtClean="0"/>
              <a:t>41</a:t>
            </a:fld>
            <a:endParaRPr lang="en-US"/>
          </a:p>
        </p:txBody>
      </p:sp>
    </p:spTree>
    <p:extLst>
      <p:ext uri="{BB962C8B-B14F-4D97-AF65-F5344CB8AC3E}">
        <p14:creationId xmlns:p14="http://schemas.microsoft.com/office/powerpoint/2010/main" val="32252606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DA0FE2-4626-7D4A-A2F7-7389760DDF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05149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13343B"/>
                </a:solidFill>
                <a:effectLst/>
                <a:highlight>
                  <a:srgbClr val="FCFCF9"/>
                </a:highlight>
                <a:latin typeface="var(--font-fk-grotesk)"/>
              </a:rPr>
              <a:t>Retirees and Older Workers</a:t>
            </a:r>
          </a:p>
          <a:p>
            <a:pPr marL="628650" lvl="1" indent="-171450" algn="l">
              <a:buFont typeface="Arial" panose="020B0604020202020204" pitchFamily="34" charset="0"/>
              <a:buChar char="•"/>
            </a:pPr>
            <a:r>
              <a:rPr lang="en-US" b="0" i="0">
                <a:solidFill>
                  <a:srgbClr val="13343B"/>
                </a:solidFill>
                <a:effectLst/>
                <a:highlight>
                  <a:srgbClr val="FCFCF9"/>
                </a:highlight>
                <a:latin typeface="__fkGroteskNeue_598ab8"/>
              </a:rPr>
              <a:t>By 2030, workers aged 65 and older are projected to make up </a:t>
            </a:r>
            <a:r>
              <a:rPr lang="en-US" b="1" i="0">
                <a:solidFill>
                  <a:srgbClr val="13343B"/>
                </a:solidFill>
                <a:effectLst/>
                <a:highlight>
                  <a:srgbClr val="FCFCF9"/>
                </a:highlight>
                <a:latin typeface="__fkGroteskNeue_598ab8"/>
              </a:rPr>
              <a:t>8.9% of the total labor force, up from 6.4% in 2020.</a:t>
            </a:r>
          </a:p>
          <a:p>
            <a:pPr marL="628650" lvl="1" indent="-171450" algn="l">
              <a:buFont typeface="Arial" panose="020B0604020202020204" pitchFamily="34" charset="0"/>
              <a:buChar char="•"/>
            </a:pPr>
            <a:r>
              <a:rPr lang="en-US" b="0" i="0">
                <a:solidFill>
                  <a:srgbClr val="13343B"/>
                </a:solidFill>
                <a:effectLst/>
                <a:highlight>
                  <a:srgbClr val="FCFCF9"/>
                </a:highlight>
                <a:latin typeface="__fkGroteskNeue_598ab8"/>
              </a:rPr>
              <a:t>A survey by AARP found that 39% of workers aged 65 and older were employed part-time, indicating a preference for flexible or part-time roles.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a:solidFill>
                  <a:srgbClr val="13343B"/>
                </a:solidFill>
                <a:effectLst/>
                <a:highlight>
                  <a:srgbClr val="FCFCF9"/>
                </a:highlight>
                <a:latin typeface="__fkGroteskNeue_598ab8"/>
              </a:rPr>
              <a:t>Caregivers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13343B"/>
                </a:solidFill>
                <a:effectLst/>
                <a:highlight>
                  <a:srgbClr val="FCFCF9"/>
                </a:highlight>
                <a:latin typeface="__fkGroteskNeue_598ab8"/>
              </a:rPr>
              <a:t>Provide flexible schedules and access to caregiving resources</a:t>
            </a:r>
          </a:p>
          <a:p>
            <a:pPr algn="l">
              <a:buFont typeface="Arial" panose="020B0604020202020204" pitchFamily="34" charset="0"/>
              <a:buNone/>
            </a:pPr>
            <a:r>
              <a:rPr lang="en-US" b="1" i="0">
                <a:solidFill>
                  <a:srgbClr val="13343B"/>
                </a:solidFill>
                <a:effectLst/>
                <a:highlight>
                  <a:srgbClr val="FCFCF9"/>
                </a:highlight>
                <a:latin typeface="__fkGroteskNeue_598ab8"/>
              </a:rPr>
              <a:t>Neurodiverse Talent </a:t>
            </a:r>
            <a:r>
              <a:rPr lang="en-US" b="0" i="0">
                <a:solidFill>
                  <a:srgbClr val="13343B"/>
                </a:solidFill>
                <a:effectLst/>
                <a:highlight>
                  <a:srgbClr val="FCFCF9"/>
                </a:highlight>
                <a:latin typeface="__fkGroteskNeue_598ab8"/>
              </a:rPr>
              <a:t>(Autism, Dyslexia, ADHD, Tourette's and other neurological differences)</a:t>
            </a:r>
          </a:p>
          <a:p>
            <a:pPr marL="628650" lvl="1" indent="-171450" algn="l">
              <a:buFont typeface="Arial" panose="020B0604020202020204" pitchFamily="34" charset="0"/>
              <a:buChar char="•"/>
            </a:pPr>
            <a:r>
              <a:rPr lang="en-US" b="0" i="0">
                <a:solidFill>
                  <a:srgbClr val="13343B"/>
                </a:solidFill>
                <a:effectLst/>
                <a:highlight>
                  <a:srgbClr val="FCFCF9"/>
                </a:highlight>
                <a:latin typeface="__fkGroteskNeue_598ab8"/>
              </a:rPr>
              <a:t>Around 15-20% of the global population is neurodivergent, representing a significant talent pool.</a:t>
            </a:r>
          </a:p>
          <a:p>
            <a:pPr marL="628650" lvl="1" indent="-171450" algn="l">
              <a:buFont typeface="Arial" panose="020B0604020202020204" pitchFamily="34" charset="0"/>
              <a:buChar char="•"/>
            </a:pPr>
            <a:r>
              <a:rPr lang="en-US" b="0" i="0">
                <a:solidFill>
                  <a:srgbClr val="13343B"/>
                </a:solidFill>
                <a:effectLst/>
                <a:highlight>
                  <a:srgbClr val="FCFCF9"/>
                </a:highlight>
                <a:latin typeface="__fkGroteskNeue_598ab8"/>
              </a:rPr>
              <a:t>Companies like Microsoft, SAP, and JPMorgan Chase have implemented neurodiversity hiring programs and reported increased productivity and innovation.</a:t>
            </a:r>
          </a:p>
          <a:p>
            <a:pPr marL="0" indent="0" algn="l">
              <a:buFont typeface="+mj-lt"/>
              <a:buNone/>
            </a:pPr>
            <a:r>
              <a:rPr lang="en-US" b="1" i="0">
                <a:solidFill>
                  <a:srgbClr val="003865"/>
                </a:solidFill>
                <a:effectLst/>
                <a:highlight>
                  <a:srgbClr val="F6F8FA"/>
                </a:highlight>
                <a:latin typeface="GothamRnd_Bold"/>
              </a:rPr>
              <a:t>Boomerang employees</a:t>
            </a:r>
          </a:p>
          <a:p>
            <a:pPr marL="0" indent="0" algn="l">
              <a:buFont typeface="+mj-lt"/>
              <a:buNone/>
            </a:pPr>
            <a:r>
              <a:rPr lang="en-US" b="0" i="0">
                <a:solidFill>
                  <a:srgbClr val="003865"/>
                </a:solidFill>
                <a:effectLst/>
                <a:highlight>
                  <a:srgbClr val="F6F8FA"/>
                </a:highlight>
                <a:latin typeface="GothamRnd_Book"/>
              </a:rPr>
              <a:t>Boomerang employees are individuals who have previously worked for a company, left for a period of time, and then chosen to return.</a:t>
            </a:r>
          </a:p>
          <a:p>
            <a:pPr marL="628650" lvl="1" indent="-171450" algn="l">
              <a:buFont typeface="Arial" panose="020B0604020202020204" pitchFamily="34" charset="0"/>
              <a:buChar char="•"/>
            </a:pPr>
            <a:r>
              <a:rPr lang="en-US" b="0" i="0">
                <a:solidFill>
                  <a:srgbClr val="003865"/>
                </a:solidFill>
                <a:effectLst/>
                <a:highlight>
                  <a:srgbClr val="F6F8FA"/>
                </a:highlight>
                <a:latin typeface="GothamRnd_Bold"/>
              </a:rPr>
              <a:t>Familiarity with the company’s culture, values and internal processes</a:t>
            </a:r>
          </a:p>
          <a:p>
            <a:pPr marL="628650" lvl="1" indent="-171450" algn="l">
              <a:buFont typeface="Arial" panose="020B0604020202020204" pitchFamily="34" charset="0"/>
              <a:buChar char="•"/>
            </a:pPr>
            <a:r>
              <a:rPr lang="en-US" b="0" i="0">
                <a:solidFill>
                  <a:srgbClr val="003865"/>
                </a:solidFill>
                <a:effectLst/>
                <a:highlight>
                  <a:srgbClr val="F6F8FA"/>
                </a:highlight>
                <a:latin typeface="GothamRnd_Bold"/>
              </a:rPr>
              <a:t>Lets them quickly reintegrate.</a:t>
            </a:r>
          </a:p>
          <a:p>
            <a:pPr marL="628650" lvl="1" indent="-171450" algn="l">
              <a:buFont typeface="Arial" panose="020B0604020202020204" pitchFamily="34" charset="0"/>
              <a:buChar char="•"/>
            </a:pPr>
            <a:r>
              <a:rPr lang="en-US" b="0" i="0">
                <a:solidFill>
                  <a:srgbClr val="003865"/>
                </a:solidFill>
                <a:effectLst/>
                <a:highlight>
                  <a:srgbClr val="F6F8FA"/>
                </a:highlight>
                <a:latin typeface="GothamRnd_Bold"/>
              </a:rPr>
              <a:t>Often outperform their peers due to their prior knowledge and experience within the organization. </a:t>
            </a:r>
          </a:p>
          <a:p>
            <a:pPr marL="0" lvl="0" indent="0" algn="l">
              <a:buFont typeface="Arial" panose="020B0604020202020204" pitchFamily="34" charset="0"/>
              <a:buNone/>
            </a:pPr>
            <a:r>
              <a:rPr lang="en-US" b="1" i="0">
                <a:solidFill>
                  <a:srgbClr val="003865"/>
                </a:solidFill>
                <a:effectLst/>
                <a:highlight>
                  <a:srgbClr val="F6F8FA"/>
                </a:highlight>
                <a:latin typeface="GothamRnd_Book"/>
              </a:rPr>
              <a:t>Return-to-work programs</a:t>
            </a:r>
          </a:p>
          <a:p>
            <a:pPr marL="0" lvl="0" indent="0" algn="l">
              <a:buFont typeface="Arial" panose="020B0604020202020204" pitchFamily="34" charset="0"/>
              <a:buNone/>
            </a:pPr>
            <a:r>
              <a:rPr lang="en-US" b="0" i="0">
                <a:solidFill>
                  <a:srgbClr val="003865"/>
                </a:solidFill>
                <a:effectLst/>
                <a:highlight>
                  <a:srgbClr val="F6F8FA"/>
                </a:highlight>
                <a:latin typeface="GothamRnd_Book"/>
              </a:rPr>
              <a:t>Help individuals who have taken a career break, such as stay-at-home parents or those pursuing further education, to reenter the workforce.</a:t>
            </a:r>
          </a:p>
          <a:p>
            <a:pPr marL="628650" lvl="1" indent="-171450" algn="l">
              <a:buFont typeface="Arial" panose="020B0604020202020204" pitchFamily="34" charset="0"/>
              <a:buChar char="•"/>
            </a:pPr>
            <a:r>
              <a:rPr lang="en-US" b="0" i="0">
                <a:solidFill>
                  <a:srgbClr val="003865"/>
                </a:solidFill>
                <a:effectLst/>
                <a:highlight>
                  <a:srgbClr val="F6F8FA"/>
                </a:highlight>
                <a:latin typeface="GothamRnd_Book"/>
              </a:rPr>
              <a:t>Need Flexibility and Support</a:t>
            </a:r>
          </a:p>
          <a:p>
            <a:pPr marL="628650" lvl="1" indent="-171450" algn="l">
              <a:buFont typeface="Arial" panose="020B0604020202020204" pitchFamily="34" charset="0"/>
              <a:buChar char="•"/>
            </a:pPr>
            <a:r>
              <a:rPr lang="en-US" b="0" i="0">
                <a:solidFill>
                  <a:srgbClr val="003865"/>
                </a:solidFill>
                <a:effectLst/>
                <a:highlight>
                  <a:srgbClr val="F6F8FA"/>
                </a:highlight>
                <a:latin typeface="GothamRnd_Book"/>
              </a:rPr>
              <a:t>Strong work ethic</a:t>
            </a:r>
          </a:p>
          <a:p>
            <a:pPr marL="628650" lvl="1" indent="-171450" algn="l">
              <a:buFont typeface="Arial" panose="020B0604020202020204" pitchFamily="34" charset="0"/>
              <a:buChar char="•"/>
            </a:pPr>
            <a:r>
              <a:rPr lang="en-US" b="0" i="0">
                <a:solidFill>
                  <a:srgbClr val="003865"/>
                </a:solidFill>
                <a:effectLst/>
                <a:highlight>
                  <a:srgbClr val="F6F8FA"/>
                </a:highlight>
                <a:latin typeface="GothamRnd_Book"/>
              </a:rPr>
              <a:t>Willingness to Adapt</a:t>
            </a:r>
          </a:p>
          <a:p>
            <a:pPr marL="0" lvl="0" indent="0" algn="l">
              <a:buFont typeface="Arial" panose="020B0604020202020204" pitchFamily="34" charset="0"/>
              <a:buNone/>
            </a:pPr>
            <a:r>
              <a:rPr lang="en-US" b="1" i="0">
                <a:solidFill>
                  <a:srgbClr val="003865"/>
                </a:solidFill>
                <a:effectLst/>
                <a:highlight>
                  <a:srgbClr val="F6F8FA"/>
                </a:highlight>
                <a:latin typeface="GothamRnd_Book"/>
              </a:rPr>
              <a:t>Individuals with disabilities </a:t>
            </a:r>
          </a:p>
          <a:p>
            <a:pPr marL="628650" lvl="1" indent="-171450" algn="l">
              <a:buFont typeface="Arial" panose="020B0604020202020204" pitchFamily="34" charset="0"/>
              <a:buChar char="•"/>
            </a:pPr>
            <a:r>
              <a:rPr lang="en-US" b="0" i="0">
                <a:solidFill>
                  <a:srgbClr val="003865"/>
                </a:solidFill>
                <a:effectLst/>
                <a:highlight>
                  <a:srgbClr val="F6F8FA"/>
                </a:highlight>
                <a:latin typeface="GothamRnd_Book"/>
              </a:rPr>
              <a:t>Wait for an opportunity to show what they’re truly capable of. </a:t>
            </a:r>
          </a:p>
          <a:p>
            <a:pPr marL="628650" lvl="1" indent="-171450" algn="l">
              <a:buFont typeface="Arial" panose="020B0604020202020204" pitchFamily="34" charset="0"/>
              <a:buChar char="•"/>
            </a:pPr>
            <a:r>
              <a:rPr lang="en-US" b="0" i="0">
                <a:solidFill>
                  <a:srgbClr val="003865"/>
                </a:solidFill>
                <a:effectLst/>
                <a:highlight>
                  <a:srgbClr val="F6F8FA"/>
                </a:highlight>
                <a:latin typeface="GothamRnd_Book"/>
              </a:rPr>
              <a:t>They possess valuable skills, determination and a unique ability to problem-solve. </a:t>
            </a:r>
          </a:p>
          <a:p>
            <a:pPr marL="628650" lvl="1" indent="-171450" algn="l">
              <a:buFont typeface="Arial" panose="020B0604020202020204" pitchFamily="34" charset="0"/>
              <a:buChar char="•"/>
            </a:pPr>
            <a:r>
              <a:rPr lang="en-US" b="0" i="0">
                <a:solidFill>
                  <a:srgbClr val="003865"/>
                </a:solidFill>
                <a:effectLst/>
                <a:highlight>
                  <a:srgbClr val="F6F8FA"/>
                </a:highlight>
                <a:latin typeface="GothamRnd_Book"/>
              </a:rPr>
              <a:t>By creating an </a:t>
            </a:r>
            <a:r>
              <a:rPr lang="en-US" b="0" i="0" u="none" strike="noStrike">
                <a:solidFill>
                  <a:srgbClr val="00A3E0"/>
                </a:solidFill>
                <a:effectLst/>
                <a:highlight>
                  <a:srgbClr val="F6F8FA"/>
                </a:highlight>
                <a:latin typeface="GothamRnd_Bold"/>
                <a:hlinkClick r:id="rId3"/>
              </a:rPr>
              <a:t>inclusive work environment</a:t>
            </a:r>
            <a:r>
              <a:rPr lang="en-US" b="0" i="0">
                <a:solidFill>
                  <a:srgbClr val="003865"/>
                </a:solidFill>
                <a:effectLst/>
                <a:highlight>
                  <a:srgbClr val="F6F8FA"/>
                </a:highlight>
                <a:latin typeface="GothamRnd_Book"/>
              </a:rPr>
              <a:t>, companies can go to the next level of positive workplace culture. </a:t>
            </a:r>
          </a:p>
          <a:p>
            <a:pPr marL="0" lvl="0" indent="0" algn="l">
              <a:buFont typeface="Arial" panose="020B0604020202020204" pitchFamily="34" charset="0"/>
              <a:buNone/>
            </a:pPr>
            <a:endParaRPr lang="en-US" b="0" i="0">
              <a:solidFill>
                <a:srgbClr val="003865"/>
              </a:solidFill>
              <a:effectLst/>
              <a:highlight>
                <a:srgbClr val="F6F8FA"/>
              </a:highlight>
              <a:latin typeface="GothamRnd_Bold"/>
            </a:endParaRPr>
          </a:p>
        </p:txBody>
      </p:sp>
      <p:sp>
        <p:nvSpPr>
          <p:cNvPr id="4" name="Slide Number Placeholder 3"/>
          <p:cNvSpPr>
            <a:spLocks noGrp="1"/>
          </p:cNvSpPr>
          <p:nvPr>
            <p:ph type="sldNum" sz="quarter" idx="5"/>
          </p:nvPr>
        </p:nvSpPr>
        <p:spPr/>
        <p:txBody>
          <a:bodyPr/>
          <a:lstStyle/>
          <a:p>
            <a:fld id="{79ABBCC0-5755-4323-A388-D81192C4D390}" type="slidenum">
              <a:rPr lang="en-US" smtClean="0"/>
              <a:t>43</a:t>
            </a:fld>
            <a:endParaRPr lang="en-US"/>
          </a:p>
        </p:txBody>
      </p:sp>
    </p:spTree>
    <p:extLst>
      <p:ext uri="{BB962C8B-B14F-4D97-AF65-F5344CB8AC3E}">
        <p14:creationId xmlns:p14="http://schemas.microsoft.com/office/powerpoint/2010/main" val="29137091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Ok, so without reading the Study/Article give us your gut feel on this one.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ABBCC0-5755-4323-A388-D81192C4D3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503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last Topic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DA0FE2-4626-7D4A-A2F7-7389760DDF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802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DA0FE2-4626-7D4A-A2F7-7389760DDF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1613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034" eaLnBrk="1" fontAlgn="auto" hangingPunct="1">
              <a:spcBef>
                <a:spcPts val="0"/>
              </a:spcBef>
              <a:spcAft>
                <a:spcPts val="0"/>
              </a:spcAft>
              <a:defRPr/>
            </a:pPr>
            <a:r>
              <a:rPr lang="en-US" b="1">
                <a:solidFill>
                  <a:prstClr val="black"/>
                </a:solidFill>
              </a:rPr>
              <a:t>How does JDXpert help us gain control of our JDs?</a:t>
            </a:r>
          </a:p>
          <a:p>
            <a:pPr marL="228600" indent="-228600" defTabSz="914034" eaLnBrk="1" fontAlgn="auto" hangingPunct="1">
              <a:spcBef>
                <a:spcPts val="0"/>
              </a:spcBef>
              <a:spcAft>
                <a:spcPts val="0"/>
              </a:spcAft>
              <a:buAutoNum type="arabicPeriod"/>
              <a:defRPr/>
            </a:pPr>
            <a:r>
              <a:rPr lang="en-US" b="1">
                <a:solidFill>
                  <a:prstClr val="black"/>
                </a:solidFill>
              </a:rPr>
              <a:t>Structure and Efficiencies </a:t>
            </a:r>
            <a:r>
              <a:rPr lang="en-US" b="0">
                <a:solidFill>
                  <a:prstClr val="black"/>
                </a:solidFill>
              </a:rPr>
              <a:t>to the way you construct, manage and store job information</a:t>
            </a:r>
          </a:p>
          <a:p>
            <a:pPr marL="228600" indent="-228600" defTabSz="914034" eaLnBrk="1" fontAlgn="auto" hangingPunct="1">
              <a:spcBef>
                <a:spcPts val="0"/>
              </a:spcBef>
              <a:spcAft>
                <a:spcPts val="0"/>
              </a:spcAft>
              <a:buFont typeface="+mj-lt"/>
              <a:buAutoNum type="arabicPeriod" startAt="2"/>
              <a:defRPr/>
            </a:pPr>
            <a:r>
              <a:rPr lang="en-US" b="1">
                <a:solidFill>
                  <a:prstClr val="black"/>
                </a:solidFill>
              </a:rPr>
              <a:t>Content </a:t>
            </a:r>
            <a:r>
              <a:rPr lang="en-US" b="0">
                <a:solidFill>
                  <a:prstClr val="black"/>
                </a:solidFill>
              </a:rPr>
              <a:t>in addition to AI generated JDs JDX has</a:t>
            </a:r>
            <a:r>
              <a:rPr lang="en-US" b="0" u="none">
                <a:solidFill>
                  <a:prstClr val="black"/>
                </a:solidFill>
              </a:rPr>
              <a:t> over almost 30,000 curated JDs (Sample and crowd sourced) and  250,000 AI processed job postings from the web, </a:t>
            </a:r>
          </a:p>
          <a:p>
            <a:pPr marL="228600" indent="-228600" defTabSz="914034" eaLnBrk="1" fontAlgn="auto" hangingPunct="1">
              <a:spcBef>
                <a:spcPts val="0"/>
              </a:spcBef>
              <a:spcAft>
                <a:spcPts val="0"/>
              </a:spcAft>
              <a:buAutoNum type="arabicPeriod" startAt="2"/>
              <a:defRPr/>
            </a:pPr>
            <a:r>
              <a:rPr lang="en-US" b="1" u="none">
                <a:solidFill>
                  <a:prstClr val="black"/>
                </a:solidFill>
              </a:rPr>
              <a:t>Collaboration -</a:t>
            </a:r>
            <a:r>
              <a:rPr lang="en-US" b="0" u="none">
                <a:solidFill>
                  <a:prstClr val="black"/>
                </a:solidFill>
              </a:rPr>
              <a:t> online using flexible workflows that you can set up with multiple steps/participants, even add participants on the fly.  </a:t>
            </a:r>
          </a:p>
          <a:p>
            <a:pPr marL="0" marR="0" lvl="0" indent="0" algn="l" defTabSz="914034" rtl="0" eaLnBrk="1" fontAlgn="auto" latinLnBrk="0" hangingPunct="1">
              <a:lnSpc>
                <a:spcPct val="100000"/>
              </a:lnSpc>
              <a:spcBef>
                <a:spcPts val="0"/>
              </a:spcBef>
              <a:spcAft>
                <a:spcPts val="0"/>
              </a:spcAft>
              <a:buClrTx/>
              <a:buSzTx/>
              <a:buFontTx/>
              <a:buNone/>
              <a:tabLst/>
              <a:defRPr/>
            </a:pPr>
            <a:r>
              <a:rPr lang="en-US" b="1" u="none">
                <a:solidFill>
                  <a:prstClr val="black"/>
                </a:solidFill>
              </a:rPr>
              <a:t>4.Integration </a:t>
            </a:r>
            <a:r>
              <a:rPr lang="en-US" b="0" u="none"/>
              <a:t>JDXpert not only helps you get your job data in shape, but we can also feed this now accurate, vetted, approved job data to your other systems</a:t>
            </a:r>
            <a:endParaRPr lang="en-US"/>
          </a:p>
          <a:p>
            <a:pPr defTabSz="914034" eaLnBrk="1" fontAlgn="auto" hangingPunct="1">
              <a:spcBef>
                <a:spcPts val="0"/>
              </a:spcBef>
              <a:spcAft>
                <a:spcPts val="0"/>
              </a:spcAft>
              <a:defRPr/>
            </a:pPr>
            <a:endParaRPr lang="en-US"/>
          </a:p>
        </p:txBody>
      </p:sp>
      <p:sp>
        <p:nvSpPr>
          <p:cNvPr id="4" name="Slide Number Placeholder 3"/>
          <p:cNvSpPr>
            <a:spLocks noGrp="1"/>
          </p:cNvSpPr>
          <p:nvPr>
            <p:ph type="sldNum" sz="quarter" idx="5"/>
          </p:nvPr>
        </p:nvSpPr>
        <p:spPr/>
        <p:txBody>
          <a:bodyPr/>
          <a:lstStyle/>
          <a:p>
            <a:fld id="{63C7D9D4-EDDE-E44B-B2C4-3F8EF066D043}" type="slidenum">
              <a:rPr lang="en-US" smtClean="0"/>
              <a:t>47</a:t>
            </a:fld>
            <a:endParaRPr lang="en-US"/>
          </a:p>
        </p:txBody>
      </p:sp>
    </p:spTree>
    <p:extLst>
      <p:ext uri="{BB962C8B-B14F-4D97-AF65-F5344CB8AC3E}">
        <p14:creationId xmlns:p14="http://schemas.microsoft.com/office/powerpoint/2010/main" val="9577345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AI – Understanding Specific Tasks, Qualifications, Skills and Competencies</a:t>
            </a:r>
          </a:p>
          <a:p>
            <a:pPr marL="742950" lvl="1" indent="-285750">
              <a:buFont typeface="Arial" panose="020B0604020202020204" pitchFamily="34" charset="0"/>
              <a:buChar char="•"/>
            </a:pPr>
            <a:r>
              <a:rPr lang="en-US"/>
              <a:t>Will allow you to understand which aspects of a job can be automated/augmented by AI,</a:t>
            </a:r>
          </a:p>
          <a:p>
            <a:pPr marL="742950" lvl="1" indent="-285750">
              <a:buFont typeface="Arial" panose="020B0604020202020204" pitchFamily="34" charset="0"/>
              <a:buChar char="•"/>
            </a:pPr>
            <a:r>
              <a:rPr lang="en-US"/>
              <a:t>And which tasks still require the human touch</a:t>
            </a:r>
          </a:p>
          <a:p>
            <a:pPr marL="742950" lvl="1" indent="-285750">
              <a:buFont typeface="Arial" panose="020B0604020202020204" pitchFamily="34" charset="0"/>
              <a:buChar char="•"/>
            </a:pPr>
            <a:r>
              <a:rPr lang="en-US"/>
              <a:t>Allowing you to proactively manage employee pivot to other tasks to maintain coherent control as you integrate AI </a:t>
            </a:r>
          </a:p>
          <a:p>
            <a:r>
              <a:rPr lang="en-US"/>
              <a:t>Skills- no matter what your opinion is of Skills-based recruiting.</a:t>
            </a:r>
          </a:p>
          <a:p>
            <a:endParaRPr lang="en-US"/>
          </a:p>
        </p:txBody>
      </p:sp>
      <p:sp>
        <p:nvSpPr>
          <p:cNvPr id="4" name="Slide Number Placeholder 3"/>
          <p:cNvSpPr>
            <a:spLocks noGrp="1"/>
          </p:cNvSpPr>
          <p:nvPr>
            <p:ph type="sldNum" sz="quarter" idx="5"/>
          </p:nvPr>
        </p:nvSpPr>
        <p:spPr/>
        <p:txBody>
          <a:bodyPr/>
          <a:lstStyle/>
          <a:p>
            <a:fld id="{79ABBCC0-5755-4323-A388-D81192C4D390}" type="slidenum">
              <a:rPr lang="en-US" smtClean="0"/>
              <a:t>48</a:t>
            </a:fld>
            <a:endParaRPr lang="en-US"/>
          </a:p>
        </p:txBody>
      </p:sp>
    </p:spTree>
    <p:extLst>
      <p:ext uri="{BB962C8B-B14F-4D97-AF65-F5344CB8AC3E}">
        <p14:creationId xmlns:p14="http://schemas.microsoft.com/office/powerpoint/2010/main" val="1174482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BBCC0-5755-4323-A388-D81192C4D390}" type="slidenum">
              <a:rPr lang="en-US" smtClean="0"/>
              <a:t>49</a:t>
            </a:fld>
            <a:endParaRPr lang="en-US"/>
          </a:p>
        </p:txBody>
      </p:sp>
    </p:spTree>
    <p:extLst>
      <p:ext uri="{BB962C8B-B14F-4D97-AF65-F5344CB8AC3E}">
        <p14:creationId xmlns:p14="http://schemas.microsoft.com/office/powerpoint/2010/main" val="5749549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Ok, so without reading the Study/Article give us your gut feel on this one.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ABBCC0-5755-4323-A388-D81192C4D3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088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r>
          </a:p>
          <a:p>
            <a:r>
              <a:rPr lang="en-US"/>
              <a:t>-</a:t>
            </a:r>
          </a:p>
          <a:p>
            <a:r>
              <a:rPr lang="en-US"/>
              <a:t>- AI's journey from a theoretical concept to a key player in business strategies is remarkable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This session aims to unpack as much as we can about this topic and our other agenda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AFTER: Our</a:t>
            </a:r>
            <a:r>
              <a:rPr lang="en-US"/>
              <a:t> first 2 Questions are about AI</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DA0FE2-4626-7D4A-A2F7-7389760DDF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51728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ABBCC0-5755-4323-A388-D81192C4D390}" type="slidenum">
              <a:rPr lang="en-US" smtClean="0"/>
              <a:t>51</a:t>
            </a:fld>
            <a:endParaRPr lang="en-US"/>
          </a:p>
        </p:txBody>
      </p:sp>
    </p:spTree>
    <p:extLst>
      <p:ext uri="{BB962C8B-B14F-4D97-AF65-F5344CB8AC3E}">
        <p14:creationId xmlns:p14="http://schemas.microsoft.com/office/powerpoint/2010/main" val="40843015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0C977FCF-2A72-42CD-A807-373F562F1CC4}" type="slidenum">
              <a:rPr lang="en-US" smtClean="0"/>
              <a:t>52</a:t>
            </a:fld>
            <a:endParaRPr lang="en-US"/>
          </a:p>
        </p:txBody>
      </p:sp>
    </p:spTree>
    <p:extLst>
      <p:ext uri="{BB962C8B-B14F-4D97-AF65-F5344CB8AC3E}">
        <p14:creationId xmlns:p14="http://schemas.microsoft.com/office/powerpoint/2010/main" val="23834442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2F63E8-C3B3-411D-A4EF-9D6C9019DA10}" type="slidenum">
              <a:rPr lang="en-US" smtClean="0"/>
              <a:t>53</a:t>
            </a:fld>
            <a:endParaRPr lang="en-US"/>
          </a:p>
        </p:txBody>
      </p:sp>
    </p:spTree>
    <p:extLst>
      <p:ext uri="{BB962C8B-B14F-4D97-AF65-F5344CB8AC3E}">
        <p14:creationId xmlns:p14="http://schemas.microsoft.com/office/powerpoint/2010/main" val="181398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BEFORE</a:t>
            </a:r>
            <a:r>
              <a:rPr lang="en-US"/>
              <a:t>: Our first two Questions involve a nuanced interpretation on your part.</a:t>
            </a:r>
          </a:p>
          <a:p>
            <a:r>
              <a:rPr lang="en-US"/>
              <a:t>So we’ll describe 2 viewpoints and you determine which one resonates best with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DA0FE2-4626-7D4A-A2F7-7389760DDF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131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Aptos" panose="020B0004020202020204" pitchFamily="34" charset="0"/>
                <a:ea typeface="Aptos" panose="020B0004020202020204" pitchFamily="34" charset="0"/>
                <a:cs typeface="Times New Roman" panose="02020603050405020304" pitchFamily="18" charset="0"/>
              </a:rPr>
              <a:t>Some believe that many job functions, like the ones that are easily repeatable and can be automated, will be displaced widely. </a:t>
            </a:r>
          </a:p>
          <a:p>
            <a:r>
              <a:rPr lang="en-US" sz="1800">
                <a:effectLst/>
                <a:latin typeface="Aptos" panose="020B0004020202020204" pitchFamily="34" charset="0"/>
                <a:ea typeface="Aptos" panose="020B0004020202020204" pitchFamily="34" charset="0"/>
                <a:cs typeface="Times New Roman" panose="02020603050405020304" pitchFamily="18" charset="0"/>
              </a:rPr>
              <a:t>Outside of the obvious jobs like data entry, GenAI introduces significant risk to jobs that require some level of training that has traditionally only been accomplished by the human brain but now can be accomplished with complex machine learning.  Even Jobs like truck drivers, radiologists, graphic designers, accountants, and customer service reps are all at risk for massive disruption. We might see high unemployment and economic instability as the world evolves and embraces AI.</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DA0FE2-4626-7D4A-A2F7-7389760DDF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401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a:t>14% of workers have already experienced job displacement </a:t>
            </a:r>
            <a:r>
              <a:rPr lang="en-US"/>
              <a:t>due to automation or AI.</a:t>
            </a:r>
          </a:p>
          <a:p>
            <a:pPr marL="171450" indent="-171450">
              <a:buFont typeface="Arial" panose="020B0604020202020204" pitchFamily="34" charset="0"/>
              <a:buChar char="•"/>
            </a:pPr>
            <a:r>
              <a:rPr lang="en-US"/>
              <a:t>In May 2023, </a:t>
            </a:r>
            <a:r>
              <a:rPr lang="en-US" b="1"/>
              <a:t>3,900 job losses in the US were directly attributed to AI, accounting for 5% </a:t>
            </a:r>
            <a:r>
              <a:rPr lang="en-US"/>
              <a:t>of all job losses that month.</a:t>
            </a:r>
          </a:p>
          <a:p>
            <a:pPr marL="171450" indent="-171450">
              <a:buFont typeface="Arial" panose="020B0604020202020204" pitchFamily="34" charset="0"/>
              <a:buChar char="•"/>
            </a:pPr>
            <a:r>
              <a:rPr lang="en-US"/>
              <a:t>British Telecom plans to reduce its workforce by </a:t>
            </a:r>
            <a:r>
              <a:rPr lang="en-US" b="1"/>
              <a:t>10,000 employees over 7 </a:t>
            </a:r>
            <a:r>
              <a:rPr lang="en-US"/>
              <a:t>years, partly through AI and automation.</a:t>
            </a:r>
          </a:p>
          <a:p>
            <a:pPr marL="171450" indent="-171450">
              <a:buFont typeface="Arial" panose="020B0604020202020204" pitchFamily="34" charset="0"/>
              <a:buChar char="•"/>
            </a:pPr>
            <a:r>
              <a:rPr lang="en-US"/>
              <a:t>Evidence suggests </a:t>
            </a:r>
            <a:r>
              <a:rPr lang="en-US" b="1"/>
              <a:t>AI and automation have caused up to 70% </a:t>
            </a:r>
            <a:r>
              <a:rPr lang="en-US"/>
              <a:t>wage reductions for some workers since 1980.</a:t>
            </a:r>
          </a:p>
          <a:p>
            <a:endParaRPr lang="en-US"/>
          </a:p>
        </p:txBody>
      </p:sp>
      <p:sp>
        <p:nvSpPr>
          <p:cNvPr id="4" name="Slide Number Placeholder 3"/>
          <p:cNvSpPr>
            <a:spLocks noGrp="1"/>
          </p:cNvSpPr>
          <p:nvPr>
            <p:ph type="sldNum" sz="quarter" idx="5"/>
          </p:nvPr>
        </p:nvSpPr>
        <p:spPr/>
        <p:txBody>
          <a:bodyPr/>
          <a:lstStyle/>
          <a:p>
            <a:fld id="{79ABBCC0-5755-4323-A388-D81192C4D390}" type="slidenum">
              <a:rPr lang="en-US" smtClean="0"/>
              <a:t>9</a:t>
            </a:fld>
            <a:endParaRPr lang="en-US"/>
          </a:p>
        </p:txBody>
      </p:sp>
    </p:spTree>
    <p:extLst>
      <p:ext uri="{BB962C8B-B14F-4D97-AF65-F5344CB8AC3E}">
        <p14:creationId xmlns:p14="http://schemas.microsoft.com/office/powerpoint/2010/main" val="3741651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According to SEO.AI 30% of EEs are worried AI Will take their jobs</a:t>
            </a:r>
            <a:r>
              <a:rPr lang="en-US" b="1"/>
              <a:t>.</a:t>
            </a:r>
          </a:p>
          <a:p>
            <a:pPr marL="171450" indent="-171450">
              <a:buFont typeface="Arial" panose="020B0604020202020204" pitchFamily="34" charset="0"/>
              <a:buChar char="•"/>
            </a:pPr>
            <a:r>
              <a:rPr lang="en-US"/>
              <a:t>Approximately </a:t>
            </a:r>
            <a:r>
              <a:rPr lang="en-US" b="1"/>
              <a:t>45 million American jobs might be overtaken by AI by 2030.</a:t>
            </a:r>
          </a:p>
          <a:p>
            <a:pPr algn="l">
              <a:buFont typeface="Arial" panose="020B0604020202020204" pitchFamily="34" charset="0"/>
              <a:buChar char="•"/>
            </a:pPr>
            <a:r>
              <a:rPr lang="en-US" b="0" i="0">
                <a:solidFill>
                  <a:srgbClr val="13343B"/>
                </a:solidFill>
                <a:effectLst/>
                <a:highlight>
                  <a:srgbClr val="FCFCF9"/>
                </a:highlight>
                <a:latin typeface="__fkGroteskNeue_598ab8"/>
              </a:rPr>
              <a:t>   Certain occupations are more susceptible to automation, with around </a:t>
            </a:r>
            <a:r>
              <a:rPr lang="en-US" b="1" i="0">
                <a:solidFill>
                  <a:srgbClr val="13343B"/>
                </a:solidFill>
                <a:effectLst/>
                <a:highlight>
                  <a:srgbClr val="FCFCF9"/>
                </a:highlight>
                <a:latin typeface="__fkGroteskNeue_598ab8"/>
              </a:rPr>
              <a:t>14% of jobs across 32 countries highly automatable</a:t>
            </a:r>
          </a:p>
          <a:p>
            <a:pPr marL="171450" indent="-171450" algn="l">
              <a:buFont typeface="Arial" panose="020B0604020202020204" pitchFamily="34" charset="0"/>
              <a:buChar char="•"/>
            </a:pPr>
            <a:r>
              <a:rPr lang="en-US" b="1" i="0">
                <a:solidFill>
                  <a:srgbClr val="13343B"/>
                </a:solidFill>
                <a:effectLst/>
                <a:highlight>
                  <a:srgbClr val="FCFCF9"/>
                </a:highlight>
                <a:latin typeface="__fkGroteskNeue_598ab8"/>
              </a:rPr>
              <a:t>and 32% likely to change significantly.</a:t>
            </a:r>
          </a:p>
          <a:p>
            <a:pPr marL="628650" lvl="1" indent="-171450" algn="l">
              <a:buFont typeface="Arial" panose="020B0604020202020204" pitchFamily="34" charset="0"/>
              <a:buChar char="•"/>
            </a:pPr>
            <a:r>
              <a:rPr lang="en-US" b="0" i="0">
                <a:solidFill>
                  <a:srgbClr val="13343B"/>
                </a:solidFill>
                <a:effectLst/>
                <a:highlight>
                  <a:srgbClr val="FCFCF9"/>
                </a:highlight>
                <a:latin typeface="__fkGroteskNeue_598ab8"/>
              </a:rPr>
              <a:t>The impact will vary across industries, with manufacturing, retail, and transportation among the most affected.</a:t>
            </a:r>
          </a:p>
          <a:p>
            <a:pPr marL="171450" indent="-171450">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fld id="{79ABBCC0-5755-4323-A388-D81192C4D390}" type="slidenum">
              <a:rPr lang="en-US" smtClean="0"/>
              <a:t>10</a:t>
            </a:fld>
            <a:endParaRPr lang="en-US"/>
          </a:p>
        </p:txBody>
      </p:sp>
    </p:spTree>
    <p:extLst>
      <p:ext uri="{BB962C8B-B14F-4D97-AF65-F5344CB8AC3E}">
        <p14:creationId xmlns:p14="http://schemas.microsoft.com/office/powerpoint/2010/main" val="2732586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5.sv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Google Shape;78;g162086d5a5f_0_228">
            <a:extLst>
              <a:ext uri="{FF2B5EF4-FFF2-40B4-BE49-F238E27FC236}">
                <a16:creationId xmlns:a16="http://schemas.microsoft.com/office/drawing/2014/main" id="{73D5F248-D763-5B69-B116-F0F0B80CFBF2}"/>
              </a:ext>
            </a:extLst>
          </p:cNvPr>
          <p:cNvSpPr/>
          <p:nvPr userDrawn="1"/>
        </p:nvSpPr>
        <p:spPr>
          <a:xfrm rot="10800000" flipH="1">
            <a:off x="9028762" y="0"/>
            <a:ext cx="2905109" cy="6353278"/>
          </a:xfrm>
          <a:prstGeom prst="round2SameRect">
            <a:avLst>
              <a:gd name="adj1" fmla="val 50000"/>
              <a:gd name="adj2" fmla="val 0"/>
            </a:avLst>
          </a:prstGeom>
          <a:gradFill>
            <a:gsLst>
              <a:gs pos="0">
                <a:schemeClr val="accent2"/>
              </a:gs>
              <a:gs pos="49000">
                <a:schemeClr val="accent1"/>
              </a:gs>
              <a:gs pos="100000">
                <a:schemeClr val="accent3"/>
              </a:gs>
            </a:gsLst>
            <a:lin ang="18900044"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ubik"/>
              <a:ea typeface="Rubik"/>
              <a:cs typeface="Rubik"/>
              <a:sym typeface="Rubik"/>
            </a:endParaRPr>
          </a:p>
        </p:txBody>
      </p:sp>
      <p:sp>
        <p:nvSpPr>
          <p:cNvPr id="4" name="Google Shape;82;g162086d5a5f_0_228">
            <a:extLst>
              <a:ext uri="{FF2B5EF4-FFF2-40B4-BE49-F238E27FC236}">
                <a16:creationId xmlns:a16="http://schemas.microsoft.com/office/drawing/2014/main" id="{050C07E8-2C0A-1E29-3B72-48568C93C43F}"/>
              </a:ext>
            </a:extLst>
          </p:cNvPr>
          <p:cNvSpPr/>
          <p:nvPr userDrawn="1"/>
        </p:nvSpPr>
        <p:spPr>
          <a:xfrm flipH="1">
            <a:off x="6889036" y="3756186"/>
            <a:ext cx="1837049" cy="3101814"/>
          </a:xfrm>
          <a:prstGeom prst="round2SameRect">
            <a:avLst>
              <a:gd name="adj1" fmla="val 50000"/>
              <a:gd name="adj2" fmla="val 0"/>
            </a:avLst>
          </a:pr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ubik"/>
              <a:ea typeface="Rubik"/>
              <a:cs typeface="Rubik"/>
              <a:sym typeface="Rubik"/>
            </a:endParaRPr>
          </a:p>
        </p:txBody>
      </p:sp>
      <p:sp>
        <p:nvSpPr>
          <p:cNvPr id="5" name="Google Shape;82;g162086d5a5f_0_228">
            <a:extLst>
              <a:ext uri="{FF2B5EF4-FFF2-40B4-BE49-F238E27FC236}">
                <a16:creationId xmlns:a16="http://schemas.microsoft.com/office/drawing/2014/main" id="{85F34873-42F6-9BEF-2E58-86DA7809F2D4}"/>
              </a:ext>
            </a:extLst>
          </p:cNvPr>
          <p:cNvSpPr/>
          <p:nvPr userDrawn="1"/>
        </p:nvSpPr>
        <p:spPr>
          <a:xfrm flipH="1" flipV="1">
            <a:off x="6897906" y="0"/>
            <a:ext cx="1828181" cy="3129097"/>
          </a:xfrm>
          <a:prstGeom prst="round2SameRect">
            <a:avLst>
              <a:gd name="adj1" fmla="val 50000"/>
              <a:gd name="adj2" fmla="val 0"/>
            </a:avLst>
          </a:prstGeom>
          <a:gradFill>
            <a:gsLst>
              <a:gs pos="0">
                <a:schemeClr val="accent2"/>
              </a:gs>
              <a:gs pos="49000">
                <a:schemeClr val="accent1"/>
              </a:gs>
              <a:gs pos="100000">
                <a:schemeClr val="accent3"/>
              </a:gs>
            </a:gsLst>
            <a:lin ang="18900044"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ubik"/>
              <a:ea typeface="Rubik"/>
              <a:cs typeface="Rubik"/>
              <a:sym typeface="Rubik"/>
            </a:endParaRPr>
          </a:p>
        </p:txBody>
      </p:sp>
      <p:grpSp>
        <p:nvGrpSpPr>
          <p:cNvPr id="6" name="Group 5">
            <a:extLst>
              <a:ext uri="{FF2B5EF4-FFF2-40B4-BE49-F238E27FC236}">
                <a16:creationId xmlns:a16="http://schemas.microsoft.com/office/drawing/2014/main" id="{7C0F25CC-B2CC-72A0-30A2-D384A314F0F0}"/>
              </a:ext>
            </a:extLst>
          </p:cNvPr>
          <p:cNvGrpSpPr/>
          <p:nvPr userDrawn="1"/>
        </p:nvGrpSpPr>
        <p:grpSpPr>
          <a:xfrm>
            <a:off x="529532" y="1408983"/>
            <a:ext cx="2364581" cy="742687"/>
            <a:chOff x="835710" y="1408983"/>
            <a:chExt cx="2364581" cy="742687"/>
          </a:xfrm>
        </p:grpSpPr>
        <p:sp>
          <p:nvSpPr>
            <p:cNvPr id="7" name="Freeform: Shape 6">
              <a:extLst>
                <a:ext uri="{FF2B5EF4-FFF2-40B4-BE49-F238E27FC236}">
                  <a16:creationId xmlns:a16="http://schemas.microsoft.com/office/drawing/2014/main" id="{22800E2C-0ECE-B244-2CBB-C4F7EDE87B69}"/>
                </a:ext>
              </a:extLst>
            </p:cNvPr>
            <p:cNvSpPr/>
            <p:nvPr/>
          </p:nvSpPr>
          <p:spPr>
            <a:xfrm>
              <a:off x="835710" y="1627867"/>
              <a:ext cx="249840" cy="523803"/>
            </a:xfrm>
            <a:custGeom>
              <a:avLst/>
              <a:gdLst>
                <a:gd name="connsiteX0" fmla="*/ 249836 w 249840"/>
                <a:gd name="connsiteY0" fmla="*/ -5 h 523803"/>
                <a:gd name="connsiteX1" fmla="*/ 249836 w 249840"/>
                <a:gd name="connsiteY1" fmla="*/ 332703 h 523803"/>
                <a:gd name="connsiteX2" fmla="*/ 228976 w 249840"/>
                <a:gd name="connsiteY2" fmla="*/ 449765 h 523803"/>
                <a:gd name="connsiteX3" fmla="*/ 98293 w 249840"/>
                <a:gd name="connsiteY3" fmla="*/ 523775 h 523803"/>
                <a:gd name="connsiteX4" fmla="*/ -5 w 249840"/>
                <a:gd name="connsiteY4" fmla="*/ 497581 h 523803"/>
                <a:gd name="connsiteX5" fmla="*/ 41620 w 249840"/>
                <a:gd name="connsiteY5" fmla="*/ 430906 h 523803"/>
                <a:gd name="connsiteX6" fmla="*/ 99627 w 249840"/>
                <a:gd name="connsiteY6" fmla="*/ 449765 h 523803"/>
                <a:gd name="connsiteX7" fmla="*/ 155443 w 249840"/>
                <a:gd name="connsiteY7" fmla="*/ 415190 h 523803"/>
                <a:gd name="connsiteX8" fmla="*/ 164968 w 249840"/>
                <a:gd name="connsiteY8" fmla="*/ 332703 h 523803"/>
                <a:gd name="connsiteX9" fmla="*/ 164968 w 249840"/>
                <a:gd name="connsiteY9" fmla="*/ -5 h 52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40" h="523803">
                  <a:moveTo>
                    <a:pt x="249836" y="-5"/>
                  </a:moveTo>
                  <a:lnTo>
                    <a:pt x="249836" y="332703"/>
                  </a:lnTo>
                  <a:cubicBezTo>
                    <a:pt x="249836" y="373565"/>
                    <a:pt x="248122" y="414332"/>
                    <a:pt x="228976" y="449765"/>
                  </a:cubicBezTo>
                  <a:cubicBezTo>
                    <a:pt x="211546" y="482150"/>
                    <a:pt x="174017" y="523775"/>
                    <a:pt x="98293" y="523775"/>
                  </a:cubicBezTo>
                  <a:cubicBezTo>
                    <a:pt x="63733" y="524326"/>
                    <a:pt x="29699" y="515257"/>
                    <a:pt x="-5" y="497581"/>
                  </a:cubicBezTo>
                  <a:lnTo>
                    <a:pt x="41620" y="430906"/>
                  </a:lnTo>
                  <a:cubicBezTo>
                    <a:pt x="58152" y="443787"/>
                    <a:pt x="78680" y="450462"/>
                    <a:pt x="99627" y="449765"/>
                  </a:cubicBezTo>
                  <a:cubicBezTo>
                    <a:pt x="123753" y="451528"/>
                    <a:pt x="146277" y="437576"/>
                    <a:pt x="155443" y="415190"/>
                  </a:cubicBezTo>
                  <a:cubicBezTo>
                    <a:pt x="160396" y="403569"/>
                    <a:pt x="164968" y="385090"/>
                    <a:pt x="164968" y="332703"/>
                  </a:cubicBezTo>
                  <a:lnTo>
                    <a:pt x="164968" y="-5"/>
                  </a:lnTo>
                  <a:close/>
                </a:path>
              </a:pathLst>
            </a:custGeom>
            <a:solidFill>
              <a:srgbClr val="000000"/>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0C53EBEE-C826-DE12-D5F9-9E99D751A77E}"/>
                </a:ext>
              </a:extLst>
            </p:cNvPr>
            <p:cNvSpPr/>
            <p:nvPr/>
          </p:nvSpPr>
          <p:spPr>
            <a:xfrm>
              <a:off x="1145654" y="1408983"/>
              <a:ext cx="356235" cy="571528"/>
            </a:xfrm>
            <a:custGeom>
              <a:avLst/>
              <a:gdLst>
                <a:gd name="connsiteX0" fmla="*/ 274601 w 356235"/>
                <a:gd name="connsiteY0" fmla="*/ -5 h 571528"/>
                <a:gd name="connsiteX1" fmla="*/ 356230 w 356235"/>
                <a:gd name="connsiteY1" fmla="*/ -5 h 571528"/>
                <a:gd name="connsiteX2" fmla="*/ 356230 w 356235"/>
                <a:gd name="connsiteY2" fmla="*/ 561970 h 571528"/>
                <a:gd name="connsiteX3" fmla="*/ 274601 w 356235"/>
                <a:gd name="connsiteY3" fmla="*/ 561970 h 571528"/>
                <a:gd name="connsiteX4" fmla="*/ 274601 w 356235"/>
                <a:gd name="connsiteY4" fmla="*/ 527585 h 571528"/>
                <a:gd name="connsiteX5" fmla="*/ 169826 w 356235"/>
                <a:gd name="connsiteY5" fmla="*/ 571495 h 571528"/>
                <a:gd name="connsiteX6" fmla="*/ -5 w 356235"/>
                <a:gd name="connsiteY6" fmla="*/ 398997 h 571528"/>
                <a:gd name="connsiteX7" fmla="*/ 170683 w 356235"/>
                <a:gd name="connsiteY7" fmla="*/ 228785 h 571528"/>
                <a:gd name="connsiteX8" fmla="*/ 274792 w 356235"/>
                <a:gd name="connsiteY8" fmla="*/ 274982 h 571528"/>
                <a:gd name="connsiteX9" fmla="*/ 83053 w 356235"/>
                <a:gd name="connsiteY9" fmla="*/ 400521 h 571528"/>
                <a:gd name="connsiteX10" fmla="*/ 180494 w 356235"/>
                <a:gd name="connsiteY10" fmla="*/ 503677 h 571528"/>
                <a:gd name="connsiteX11" fmla="*/ 279554 w 356235"/>
                <a:gd name="connsiteY11" fmla="*/ 401283 h 571528"/>
                <a:gd name="connsiteX12" fmla="*/ 180494 w 356235"/>
                <a:gd name="connsiteY12" fmla="*/ 296508 h 571528"/>
                <a:gd name="connsiteX13" fmla="*/ 83053 w 356235"/>
                <a:gd name="connsiteY13" fmla="*/ 400521 h 571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6235" h="571528">
                  <a:moveTo>
                    <a:pt x="274601" y="-5"/>
                  </a:moveTo>
                  <a:lnTo>
                    <a:pt x="356230" y="-5"/>
                  </a:lnTo>
                  <a:lnTo>
                    <a:pt x="356230" y="561970"/>
                  </a:lnTo>
                  <a:lnTo>
                    <a:pt x="274601" y="561970"/>
                  </a:lnTo>
                  <a:lnTo>
                    <a:pt x="274601" y="527585"/>
                  </a:lnTo>
                  <a:cubicBezTo>
                    <a:pt x="247436" y="556348"/>
                    <a:pt x="209383" y="572297"/>
                    <a:pt x="169826" y="571495"/>
                  </a:cubicBezTo>
                  <a:cubicBezTo>
                    <a:pt x="61622" y="571495"/>
                    <a:pt x="-5" y="488341"/>
                    <a:pt x="-5" y="398997"/>
                  </a:cubicBezTo>
                  <a:cubicBezTo>
                    <a:pt x="-5" y="293460"/>
                    <a:pt x="78291" y="228785"/>
                    <a:pt x="170683" y="228785"/>
                  </a:cubicBezTo>
                  <a:cubicBezTo>
                    <a:pt x="210578" y="227694"/>
                    <a:pt x="248832" y="244669"/>
                    <a:pt x="274792" y="274982"/>
                  </a:cubicBezTo>
                  <a:close/>
                  <a:moveTo>
                    <a:pt x="83053" y="400521"/>
                  </a:moveTo>
                  <a:cubicBezTo>
                    <a:pt x="83053" y="456718"/>
                    <a:pt x="121153" y="503677"/>
                    <a:pt x="180494" y="503677"/>
                  </a:cubicBezTo>
                  <a:cubicBezTo>
                    <a:pt x="232120" y="503677"/>
                    <a:pt x="279554" y="469101"/>
                    <a:pt x="279554" y="401283"/>
                  </a:cubicBezTo>
                  <a:cubicBezTo>
                    <a:pt x="279554" y="330417"/>
                    <a:pt x="231929" y="296508"/>
                    <a:pt x="180494" y="296508"/>
                  </a:cubicBezTo>
                  <a:cubicBezTo>
                    <a:pt x="121344" y="296508"/>
                    <a:pt x="83053" y="342704"/>
                    <a:pt x="83053" y="400521"/>
                  </a:cubicBezTo>
                  <a:close/>
                </a:path>
              </a:pathLst>
            </a:custGeom>
            <a:solidFill>
              <a:srgbClr val="000000"/>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6AC135D-CDE5-4F08-6336-0CF38B24F278}"/>
                </a:ext>
              </a:extLst>
            </p:cNvPr>
            <p:cNvSpPr/>
            <p:nvPr/>
          </p:nvSpPr>
          <p:spPr>
            <a:xfrm>
              <a:off x="1961375" y="1637723"/>
              <a:ext cx="356471" cy="509065"/>
            </a:xfrm>
            <a:custGeom>
              <a:avLst/>
              <a:gdLst>
                <a:gd name="connsiteX0" fmla="*/ 81625 w 356471"/>
                <a:gd name="connsiteY0" fmla="*/ 509061 h 509065"/>
                <a:gd name="connsiteX1" fmla="*/ -5 w 356471"/>
                <a:gd name="connsiteY1" fmla="*/ 509061 h 509065"/>
                <a:gd name="connsiteX2" fmla="*/ -5 w 356471"/>
                <a:gd name="connsiteY2" fmla="*/ 8522 h 509065"/>
                <a:gd name="connsiteX3" fmla="*/ 81625 w 356471"/>
                <a:gd name="connsiteY3" fmla="*/ 8522 h 509065"/>
                <a:gd name="connsiteX4" fmla="*/ 81625 w 356471"/>
                <a:gd name="connsiteY4" fmla="*/ 43955 h 509065"/>
                <a:gd name="connsiteX5" fmla="*/ 185733 w 356471"/>
                <a:gd name="connsiteY5" fmla="*/ 45 h 509065"/>
                <a:gd name="connsiteX6" fmla="*/ 356421 w 356471"/>
                <a:gd name="connsiteY6" fmla="*/ 168732 h 509065"/>
                <a:gd name="connsiteX7" fmla="*/ 190257 w 356471"/>
                <a:gd name="connsiteY7" fmla="*/ 342709 h 509065"/>
                <a:gd name="connsiteX8" fmla="*/ 186495 w 356471"/>
                <a:gd name="connsiteY8" fmla="*/ 342754 h 509065"/>
                <a:gd name="connsiteX9" fmla="*/ 81720 w 356471"/>
                <a:gd name="connsiteY9" fmla="*/ 295129 h 509065"/>
                <a:gd name="connsiteX10" fmla="*/ 76576 w 356471"/>
                <a:gd name="connsiteY10" fmla="*/ 172542 h 509065"/>
                <a:gd name="connsiteX11" fmla="*/ 175732 w 356471"/>
                <a:gd name="connsiteY11" fmla="*/ 274936 h 509065"/>
                <a:gd name="connsiteX12" fmla="*/ 273077 w 356471"/>
                <a:gd name="connsiteY12" fmla="*/ 171780 h 509065"/>
                <a:gd name="connsiteX13" fmla="*/ 175732 w 356471"/>
                <a:gd name="connsiteY13" fmla="*/ 67767 h 509065"/>
                <a:gd name="connsiteX14" fmla="*/ 76576 w 356471"/>
                <a:gd name="connsiteY14" fmla="*/ 172542 h 50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6471" h="509065">
                  <a:moveTo>
                    <a:pt x="81625" y="509061"/>
                  </a:moveTo>
                  <a:lnTo>
                    <a:pt x="-5" y="509061"/>
                  </a:lnTo>
                  <a:lnTo>
                    <a:pt x="-5" y="8522"/>
                  </a:lnTo>
                  <a:lnTo>
                    <a:pt x="81625" y="8522"/>
                  </a:lnTo>
                  <a:lnTo>
                    <a:pt x="81625" y="43955"/>
                  </a:lnTo>
                  <a:cubicBezTo>
                    <a:pt x="108371" y="14988"/>
                    <a:pt x="146319" y="-1018"/>
                    <a:pt x="185733" y="45"/>
                  </a:cubicBezTo>
                  <a:cubicBezTo>
                    <a:pt x="278125" y="45"/>
                    <a:pt x="356421" y="65481"/>
                    <a:pt x="356421" y="168732"/>
                  </a:cubicBezTo>
                  <a:cubicBezTo>
                    <a:pt x="358574" y="262660"/>
                    <a:pt x="284183" y="340553"/>
                    <a:pt x="190257" y="342709"/>
                  </a:cubicBezTo>
                  <a:cubicBezTo>
                    <a:pt x="189000" y="342738"/>
                    <a:pt x="187752" y="342753"/>
                    <a:pt x="186495" y="342754"/>
                  </a:cubicBezTo>
                  <a:cubicBezTo>
                    <a:pt x="146480" y="342084"/>
                    <a:pt x="108533" y="324838"/>
                    <a:pt x="81720" y="295129"/>
                  </a:cubicBezTo>
                  <a:close/>
                  <a:moveTo>
                    <a:pt x="76576" y="172542"/>
                  </a:moveTo>
                  <a:cubicBezTo>
                    <a:pt x="76576" y="240360"/>
                    <a:pt x="124201" y="274936"/>
                    <a:pt x="175732" y="274936"/>
                  </a:cubicBezTo>
                  <a:cubicBezTo>
                    <a:pt x="234787" y="274936"/>
                    <a:pt x="273077" y="227978"/>
                    <a:pt x="273077" y="171780"/>
                  </a:cubicBezTo>
                  <a:cubicBezTo>
                    <a:pt x="273077" y="113964"/>
                    <a:pt x="234977" y="67767"/>
                    <a:pt x="175732" y="67767"/>
                  </a:cubicBezTo>
                  <a:cubicBezTo>
                    <a:pt x="124106" y="67767"/>
                    <a:pt x="76576" y="102153"/>
                    <a:pt x="76576" y="172542"/>
                  </a:cubicBezTo>
                  <a:close/>
                </a:path>
              </a:pathLst>
            </a:custGeom>
            <a:solidFill>
              <a:srgbClr val="000000"/>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94574951-60CB-FC49-5634-B0A4732B342D}"/>
                </a:ext>
              </a:extLst>
            </p:cNvPr>
            <p:cNvSpPr/>
            <p:nvPr/>
          </p:nvSpPr>
          <p:spPr>
            <a:xfrm>
              <a:off x="2367206" y="1637688"/>
              <a:ext cx="334737" cy="342872"/>
            </a:xfrm>
            <a:custGeom>
              <a:avLst/>
              <a:gdLst>
                <a:gd name="connsiteX0" fmla="*/ 331875 w 334737"/>
                <a:gd name="connsiteY0" fmla="*/ 258874 h 342872"/>
                <a:gd name="connsiteX1" fmla="*/ 273106 w 334737"/>
                <a:gd name="connsiteY1" fmla="*/ 318119 h 342872"/>
                <a:gd name="connsiteX2" fmla="*/ 169855 w 334737"/>
                <a:gd name="connsiteY2" fmla="*/ 342789 h 342872"/>
                <a:gd name="connsiteX3" fmla="*/ 51650 w 334737"/>
                <a:gd name="connsiteY3" fmla="*/ 301165 h 342872"/>
                <a:gd name="connsiteX4" fmla="*/ 24 w 334737"/>
                <a:gd name="connsiteY4" fmla="*/ 177340 h 342872"/>
                <a:gd name="connsiteX5" fmla="*/ 55841 w 334737"/>
                <a:gd name="connsiteY5" fmla="*/ 43990 h 342872"/>
                <a:gd name="connsiteX6" fmla="*/ 173189 w 334737"/>
                <a:gd name="connsiteY6" fmla="*/ 79 h 342872"/>
                <a:gd name="connsiteX7" fmla="*/ 285679 w 334737"/>
                <a:gd name="connsiteY7" fmla="*/ 42466 h 342872"/>
                <a:gd name="connsiteX8" fmla="*/ 334733 w 334737"/>
                <a:gd name="connsiteY8" fmla="*/ 179530 h 342872"/>
                <a:gd name="connsiteX9" fmla="*/ 334733 w 334737"/>
                <a:gd name="connsiteY9" fmla="*/ 189055 h 342872"/>
                <a:gd name="connsiteX10" fmla="*/ 82606 w 334737"/>
                <a:gd name="connsiteY10" fmla="*/ 189055 h 342872"/>
                <a:gd name="connsiteX11" fmla="*/ 112895 w 334737"/>
                <a:gd name="connsiteY11" fmla="*/ 254587 h 342872"/>
                <a:gd name="connsiteX12" fmla="*/ 175380 w 334737"/>
                <a:gd name="connsiteY12" fmla="*/ 275352 h 342872"/>
                <a:gd name="connsiteX13" fmla="*/ 231101 w 334737"/>
                <a:gd name="connsiteY13" fmla="*/ 259255 h 342872"/>
                <a:gd name="connsiteX14" fmla="*/ 263581 w 334737"/>
                <a:gd name="connsiteY14" fmla="*/ 223441 h 342872"/>
                <a:gd name="connsiteX15" fmla="*/ 251103 w 334737"/>
                <a:gd name="connsiteY15" fmla="*/ 127143 h 342872"/>
                <a:gd name="connsiteX16" fmla="*/ 226148 w 334737"/>
                <a:gd name="connsiteY16" fmla="*/ 83137 h 342872"/>
                <a:gd name="connsiteX17" fmla="*/ 106161 w 334737"/>
                <a:gd name="connsiteY17" fmla="*/ 93370 h 342872"/>
                <a:gd name="connsiteX18" fmla="*/ 88797 w 334737"/>
                <a:gd name="connsiteY18" fmla="*/ 127048 h 342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4737" h="342872">
                  <a:moveTo>
                    <a:pt x="331875" y="258874"/>
                  </a:moveTo>
                  <a:cubicBezTo>
                    <a:pt x="317350" y="283071"/>
                    <a:pt x="297185" y="303396"/>
                    <a:pt x="273106" y="318119"/>
                  </a:cubicBezTo>
                  <a:cubicBezTo>
                    <a:pt x="241454" y="335275"/>
                    <a:pt x="205841" y="343784"/>
                    <a:pt x="169855" y="342789"/>
                  </a:cubicBezTo>
                  <a:cubicBezTo>
                    <a:pt x="123278" y="342789"/>
                    <a:pt x="84987" y="332026"/>
                    <a:pt x="51650" y="301165"/>
                  </a:cubicBezTo>
                  <a:cubicBezTo>
                    <a:pt x="17874" y="268928"/>
                    <a:pt x="-843" y="224019"/>
                    <a:pt x="24" y="177340"/>
                  </a:cubicBezTo>
                  <a:cubicBezTo>
                    <a:pt x="-538" y="127097"/>
                    <a:pt x="19655" y="78848"/>
                    <a:pt x="55841" y="43990"/>
                  </a:cubicBezTo>
                  <a:cubicBezTo>
                    <a:pt x="87749" y="14632"/>
                    <a:pt x="129850" y="-1122"/>
                    <a:pt x="173189" y="79"/>
                  </a:cubicBezTo>
                  <a:cubicBezTo>
                    <a:pt x="214823" y="-1288"/>
                    <a:pt x="255294" y="13961"/>
                    <a:pt x="285679" y="42466"/>
                  </a:cubicBezTo>
                  <a:cubicBezTo>
                    <a:pt x="330637" y="85519"/>
                    <a:pt x="334733" y="145621"/>
                    <a:pt x="334733" y="179530"/>
                  </a:cubicBezTo>
                  <a:lnTo>
                    <a:pt x="334733" y="189055"/>
                  </a:lnTo>
                  <a:lnTo>
                    <a:pt x="82606" y="189055"/>
                  </a:lnTo>
                  <a:cubicBezTo>
                    <a:pt x="84502" y="213828"/>
                    <a:pt x="95255" y="237090"/>
                    <a:pt x="112895" y="254587"/>
                  </a:cubicBezTo>
                  <a:cubicBezTo>
                    <a:pt x="130231" y="269377"/>
                    <a:pt x="152643" y="276826"/>
                    <a:pt x="175380" y="275352"/>
                  </a:cubicBezTo>
                  <a:cubicBezTo>
                    <a:pt x="195220" y="276245"/>
                    <a:pt x="214794" y="270589"/>
                    <a:pt x="231101" y="259255"/>
                  </a:cubicBezTo>
                  <a:cubicBezTo>
                    <a:pt x="244245" y="249642"/>
                    <a:pt x="255294" y="237457"/>
                    <a:pt x="263581" y="223441"/>
                  </a:cubicBezTo>
                  <a:close/>
                  <a:moveTo>
                    <a:pt x="251103" y="127143"/>
                  </a:moveTo>
                  <a:cubicBezTo>
                    <a:pt x="247998" y="110076"/>
                    <a:pt x="239197" y="94565"/>
                    <a:pt x="226148" y="83137"/>
                  </a:cubicBezTo>
                  <a:cubicBezTo>
                    <a:pt x="190191" y="52829"/>
                    <a:pt x="136470" y="57410"/>
                    <a:pt x="106161" y="93370"/>
                  </a:cubicBezTo>
                  <a:cubicBezTo>
                    <a:pt x="97913" y="103149"/>
                    <a:pt x="91979" y="114660"/>
                    <a:pt x="88797" y="127048"/>
                  </a:cubicBezTo>
                  <a:close/>
                </a:path>
              </a:pathLst>
            </a:custGeom>
            <a:solidFill>
              <a:srgbClr val="000000"/>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47F82F8-29E5-867C-5D83-5F72A45C5FF2}"/>
                </a:ext>
              </a:extLst>
            </p:cNvPr>
            <p:cNvSpPr/>
            <p:nvPr/>
          </p:nvSpPr>
          <p:spPr>
            <a:xfrm>
              <a:off x="2769000" y="1637669"/>
              <a:ext cx="229838" cy="332812"/>
            </a:xfrm>
            <a:custGeom>
              <a:avLst/>
              <a:gdLst>
                <a:gd name="connsiteX0" fmla="*/ -5 w 229838"/>
                <a:gd name="connsiteY0" fmla="*/ 8576 h 332812"/>
                <a:gd name="connsiteX1" fmla="*/ 81625 w 229838"/>
                <a:gd name="connsiteY1" fmla="*/ 8576 h 332812"/>
                <a:gd name="connsiteX2" fmla="*/ 81625 w 229838"/>
                <a:gd name="connsiteY2" fmla="*/ 37818 h 332812"/>
                <a:gd name="connsiteX3" fmla="*/ 115724 w 229838"/>
                <a:gd name="connsiteY3" fmla="*/ 10862 h 332812"/>
                <a:gd name="connsiteX4" fmla="*/ 165731 w 229838"/>
                <a:gd name="connsiteY4" fmla="*/ 99 h 332812"/>
                <a:gd name="connsiteX5" fmla="*/ 229834 w 229838"/>
                <a:gd name="connsiteY5" fmla="*/ 15529 h 332812"/>
                <a:gd name="connsiteX6" fmla="*/ 196496 w 229838"/>
                <a:gd name="connsiteY6" fmla="*/ 84014 h 332812"/>
                <a:gd name="connsiteX7" fmla="*/ 154872 w 229838"/>
                <a:gd name="connsiteY7" fmla="*/ 72489 h 332812"/>
                <a:gd name="connsiteX8" fmla="*/ 104104 w 229838"/>
                <a:gd name="connsiteY8" fmla="*/ 90205 h 332812"/>
                <a:gd name="connsiteX9" fmla="*/ 81625 w 229838"/>
                <a:gd name="connsiteY9" fmla="*/ 164881 h 332812"/>
                <a:gd name="connsiteX10" fmla="*/ 81625 w 229838"/>
                <a:gd name="connsiteY10" fmla="*/ 332807 h 332812"/>
                <a:gd name="connsiteX11" fmla="*/ -5 w 229838"/>
                <a:gd name="connsiteY11" fmla="*/ 332807 h 33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9838" h="332812">
                  <a:moveTo>
                    <a:pt x="-5" y="8576"/>
                  </a:moveTo>
                  <a:lnTo>
                    <a:pt x="81625" y="8576"/>
                  </a:lnTo>
                  <a:lnTo>
                    <a:pt x="81625" y="37818"/>
                  </a:lnTo>
                  <a:cubicBezTo>
                    <a:pt x="91521" y="27113"/>
                    <a:pt x="103027" y="18017"/>
                    <a:pt x="115724" y="10862"/>
                  </a:cubicBezTo>
                  <a:cubicBezTo>
                    <a:pt x="131183" y="3017"/>
                    <a:pt x="148414" y="-691"/>
                    <a:pt x="165731" y="99"/>
                  </a:cubicBezTo>
                  <a:cubicBezTo>
                    <a:pt x="188076" y="-433"/>
                    <a:pt x="210174" y="4885"/>
                    <a:pt x="229834" y="15529"/>
                  </a:cubicBezTo>
                  <a:lnTo>
                    <a:pt x="196496" y="84014"/>
                  </a:lnTo>
                  <a:cubicBezTo>
                    <a:pt x="183980" y="76346"/>
                    <a:pt x="169550" y="72352"/>
                    <a:pt x="154872" y="72489"/>
                  </a:cubicBezTo>
                  <a:cubicBezTo>
                    <a:pt x="136213" y="71006"/>
                    <a:pt x="117791" y="77435"/>
                    <a:pt x="104104" y="90205"/>
                  </a:cubicBezTo>
                  <a:cubicBezTo>
                    <a:pt x="81625" y="112494"/>
                    <a:pt x="81625" y="143355"/>
                    <a:pt x="81625" y="164881"/>
                  </a:cubicBezTo>
                  <a:lnTo>
                    <a:pt x="81625" y="332807"/>
                  </a:lnTo>
                  <a:lnTo>
                    <a:pt x="-5" y="332807"/>
                  </a:lnTo>
                  <a:close/>
                </a:path>
              </a:pathLst>
            </a:custGeom>
            <a:solidFill>
              <a:srgbClr val="000000"/>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CCCAF20C-A586-C34A-C408-4F0CAB84E029}"/>
                </a:ext>
              </a:extLst>
            </p:cNvPr>
            <p:cNvSpPr/>
            <p:nvPr/>
          </p:nvSpPr>
          <p:spPr>
            <a:xfrm>
              <a:off x="3022079" y="1527664"/>
              <a:ext cx="178212" cy="442817"/>
            </a:xfrm>
            <a:custGeom>
              <a:avLst/>
              <a:gdLst>
                <a:gd name="connsiteX0" fmla="*/ 115724 w 178212"/>
                <a:gd name="connsiteY0" fmla="*/ 187828 h 442817"/>
                <a:gd name="connsiteX1" fmla="*/ 115724 w 178212"/>
                <a:gd name="connsiteY1" fmla="*/ 442812 h 442817"/>
                <a:gd name="connsiteX2" fmla="*/ 34190 w 178212"/>
                <a:gd name="connsiteY2" fmla="*/ 442812 h 442817"/>
                <a:gd name="connsiteX3" fmla="*/ 34190 w 178212"/>
                <a:gd name="connsiteY3" fmla="*/ 187828 h 442817"/>
                <a:gd name="connsiteX4" fmla="*/ -5 w 178212"/>
                <a:gd name="connsiteY4" fmla="*/ 187828 h 442817"/>
                <a:gd name="connsiteX5" fmla="*/ -5 w 178212"/>
                <a:gd name="connsiteY5" fmla="*/ 118581 h 442817"/>
                <a:gd name="connsiteX6" fmla="*/ 34190 w 178212"/>
                <a:gd name="connsiteY6" fmla="*/ 118581 h 442817"/>
                <a:gd name="connsiteX7" fmla="*/ 34190 w 178212"/>
                <a:gd name="connsiteY7" fmla="*/ -5 h 442817"/>
                <a:gd name="connsiteX8" fmla="*/ 115724 w 178212"/>
                <a:gd name="connsiteY8" fmla="*/ -5 h 442817"/>
                <a:gd name="connsiteX9" fmla="*/ 115724 w 178212"/>
                <a:gd name="connsiteY9" fmla="*/ 118581 h 442817"/>
                <a:gd name="connsiteX10" fmla="*/ 178208 w 178212"/>
                <a:gd name="connsiteY10" fmla="*/ 118581 h 442817"/>
                <a:gd name="connsiteX11" fmla="*/ 178208 w 178212"/>
                <a:gd name="connsiteY11" fmla="*/ 187828 h 44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212" h="442817">
                  <a:moveTo>
                    <a:pt x="115724" y="187828"/>
                  </a:moveTo>
                  <a:lnTo>
                    <a:pt x="115724" y="442812"/>
                  </a:lnTo>
                  <a:lnTo>
                    <a:pt x="34190" y="442812"/>
                  </a:lnTo>
                  <a:lnTo>
                    <a:pt x="34190" y="187828"/>
                  </a:lnTo>
                  <a:lnTo>
                    <a:pt x="-5" y="187828"/>
                  </a:lnTo>
                  <a:lnTo>
                    <a:pt x="-5" y="118581"/>
                  </a:lnTo>
                  <a:lnTo>
                    <a:pt x="34190" y="118581"/>
                  </a:lnTo>
                  <a:lnTo>
                    <a:pt x="34190" y="-5"/>
                  </a:lnTo>
                  <a:lnTo>
                    <a:pt x="115724" y="-5"/>
                  </a:lnTo>
                  <a:lnTo>
                    <a:pt x="115724" y="118581"/>
                  </a:lnTo>
                  <a:lnTo>
                    <a:pt x="178208" y="118581"/>
                  </a:lnTo>
                  <a:lnTo>
                    <a:pt x="178208" y="187828"/>
                  </a:lnTo>
                  <a:close/>
                </a:path>
              </a:pathLst>
            </a:custGeom>
            <a:solidFill>
              <a:srgbClr val="000000"/>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BED21825-D051-72CE-19D1-DF959359D53C}"/>
                </a:ext>
              </a:extLst>
            </p:cNvPr>
            <p:cNvSpPr/>
            <p:nvPr/>
          </p:nvSpPr>
          <p:spPr>
            <a:xfrm>
              <a:off x="1565325" y="1410125"/>
              <a:ext cx="454247" cy="335565"/>
            </a:xfrm>
            <a:custGeom>
              <a:avLst/>
              <a:gdLst>
                <a:gd name="connsiteX0" fmla="*/ 454247 w 454247"/>
                <a:gd name="connsiteY0" fmla="*/ 0 h 335565"/>
                <a:gd name="connsiteX1" fmla="*/ 363569 w 454247"/>
                <a:gd name="connsiteY1" fmla="*/ 0 h 335565"/>
                <a:gd name="connsiteX2" fmla="*/ 166116 w 454247"/>
                <a:gd name="connsiteY2" fmla="*/ 278416 h 335565"/>
                <a:gd name="connsiteX3" fmla="*/ 90011 w 454247"/>
                <a:gd name="connsiteY3" fmla="*/ 171164 h 335565"/>
                <a:gd name="connsiteX4" fmla="*/ 0 w 454247"/>
                <a:gd name="connsiteY4" fmla="*/ 171164 h 335565"/>
                <a:gd name="connsiteX5" fmla="*/ 116681 w 454247"/>
                <a:gd name="connsiteY5" fmla="*/ 335566 h 335565"/>
                <a:gd name="connsiteX6" fmla="*/ 215551 w 454247"/>
                <a:gd name="connsiteY6" fmla="*/ 335566 h 335565"/>
                <a:gd name="connsiteX7" fmla="*/ 454247 w 454247"/>
                <a:gd name="connsiteY7" fmla="*/ 0 h 3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47" h="335565">
                  <a:moveTo>
                    <a:pt x="454247" y="0"/>
                  </a:moveTo>
                  <a:lnTo>
                    <a:pt x="363569" y="0"/>
                  </a:lnTo>
                  <a:lnTo>
                    <a:pt x="166116" y="278416"/>
                  </a:lnTo>
                  <a:lnTo>
                    <a:pt x="90011" y="171164"/>
                  </a:lnTo>
                  <a:lnTo>
                    <a:pt x="0" y="171164"/>
                  </a:lnTo>
                  <a:lnTo>
                    <a:pt x="116681" y="335566"/>
                  </a:lnTo>
                  <a:lnTo>
                    <a:pt x="215551" y="335566"/>
                  </a:lnTo>
                  <a:lnTo>
                    <a:pt x="454247" y="0"/>
                  </a:lnTo>
                  <a:close/>
                </a:path>
              </a:pathLst>
            </a:custGeom>
            <a:solidFill>
              <a:srgbClr val="38C0CC"/>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8836F3B-5809-7347-57A9-439D8982DFB3}"/>
                </a:ext>
              </a:extLst>
            </p:cNvPr>
            <p:cNvSpPr/>
            <p:nvPr/>
          </p:nvSpPr>
          <p:spPr>
            <a:xfrm>
              <a:off x="1544275" y="1779124"/>
              <a:ext cx="376808" cy="191261"/>
            </a:xfrm>
            <a:custGeom>
              <a:avLst/>
              <a:gdLst>
                <a:gd name="connsiteX0" fmla="*/ 243269 w 376808"/>
                <a:gd name="connsiteY0" fmla="*/ 0 h 191261"/>
                <a:gd name="connsiteX1" fmla="*/ 376809 w 376808"/>
                <a:gd name="connsiteY1" fmla="*/ 191262 h 191261"/>
                <a:gd name="connsiteX2" fmla="*/ 286988 w 376808"/>
                <a:gd name="connsiteY2" fmla="*/ 191262 h 191261"/>
                <a:gd name="connsiteX3" fmla="*/ 188404 w 376808"/>
                <a:gd name="connsiteY3" fmla="*/ 50673 h 191261"/>
                <a:gd name="connsiteX4" fmla="*/ 90297 w 376808"/>
                <a:gd name="connsiteY4" fmla="*/ 191262 h 191261"/>
                <a:gd name="connsiteX5" fmla="*/ 0 w 376808"/>
                <a:gd name="connsiteY5" fmla="*/ 191262 h 191261"/>
                <a:gd name="connsiteX6" fmla="*/ 133541 w 376808"/>
                <a:gd name="connsiteY6" fmla="*/ 0 h 191261"/>
                <a:gd name="connsiteX7" fmla="*/ 243269 w 376808"/>
                <a:gd name="connsiteY7" fmla="*/ 0 h 19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808" h="191261">
                  <a:moveTo>
                    <a:pt x="243269" y="0"/>
                  </a:moveTo>
                  <a:lnTo>
                    <a:pt x="376809" y="191262"/>
                  </a:lnTo>
                  <a:lnTo>
                    <a:pt x="286988" y="191262"/>
                  </a:lnTo>
                  <a:lnTo>
                    <a:pt x="188404" y="50673"/>
                  </a:lnTo>
                  <a:lnTo>
                    <a:pt x="90297" y="191262"/>
                  </a:lnTo>
                  <a:lnTo>
                    <a:pt x="0" y="191262"/>
                  </a:lnTo>
                  <a:lnTo>
                    <a:pt x="133541" y="0"/>
                  </a:lnTo>
                  <a:lnTo>
                    <a:pt x="243269" y="0"/>
                  </a:lnTo>
                  <a:close/>
                </a:path>
              </a:pathLst>
            </a:custGeom>
            <a:solidFill>
              <a:srgbClr val="000000"/>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9205F77A-3572-EBBD-B532-71A6B7FD70A8}"/>
                </a:ext>
              </a:extLst>
            </p:cNvPr>
            <p:cNvSpPr/>
            <p:nvPr/>
          </p:nvSpPr>
          <p:spPr>
            <a:xfrm>
              <a:off x="1680292" y="1478610"/>
              <a:ext cx="104203" cy="104584"/>
            </a:xfrm>
            <a:custGeom>
              <a:avLst/>
              <a:gdLst>
                <a:gd name="connsiteX0" fmla="*/ 104204 w 104203"/>
                <a:gd name="connsiteY0" fmla="*/ 52292 h 104584"/>
                <a:gd name="connsiteX1" fmla="*/ 52102 w 104203"/>
                <a:gd name="connsiteY1" fmla="*/ 104585 h 104584"/>
                <a:gd name="connsiteX2" fmla="*/ 0 w 104203"/>
                <a:gd name="connsiteY2" fmla="*/ 52292 h 104584"/>
                <a:gd name="connsiteX3" fmla="*/ 52102 w 104203"/>
                <a:gd name="connsiteY3" fmla="*/ 0 h 104584"/>
                <a:gd name="connsiteX4" fmla="*/ 104204 w 104203"/>
                <a:gd name="connsiteY4" fmla="*/ 52292 h 104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03" h="104584">
                  <a:moveTo>
                    <a:pt x="104204" y="52292"/>
                  </a:moveTo>
                  <a:cubicBezTo>
                    <a:pt x="104204" y="81172"/>
                    <a:pt x="80877" y="104585"/>
                    <a:pt x="52102" y="104585"/>
                  </a:cubicBezTo>
                  <a:cubicBezTo>
                    <a:pt x="23327" y="104585"/>
                    <a:pt x="0" y="81172"/>
                    <a:pt x="0" y="52292"/>
                  </a:cubicBezTo>
                  <a:cubicBezTo>
                    <a:pt x="0" y="23412"/>
                    <a:pt x="23327" y="0"/>
                    <a:pt x="52102" y="0"/>
                  </a:cubicBezTo>
                  <a:cubicBezTo>
                    <a:pt x="80877" y="0"/>
                    <a:pt x="104204" y="23412"/>
                    <a:pt x="104204" y="52292"/>
                  </a:cubicBezTo>
                  <a:close/>
                </a:path>
              </a:pathLst>
            </a:custGeom>
            <a:solidFill>
              <a:srgbClr val="38C0CC"/>
            </a:solid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8053FA3E-7D90-99E8-71C6-8819EE496C90}"/>
              </a:ext>
            </a:extLst>
          </p:cNvPr>
          <p:cNvGrpSpPr/>
          <p:nvPr userDrawn="1"/>
        </p:nvGrpSpPr>
        <p:grpSpPr>
          <a:xfrm>
            <a:off x="6716357" y="-386712"/>
            <a:ext cx="6538753" cy="7707606"/>
            <a:chOff x="4582477" y="2657719"/>
            <a:chExt cx="475297" cy="560260"/>
          </a:xfrm>
          <a:solidFill>
            <a:schemeClr val="bg1">
              <a:alpha val="16000"/>
            </a:schemeClr>
          </a:solidFill>
        </p:grpSpPr>
        <p:sp>
          <p:nvSpPr>
            <p:cNvPr id="19" name="Freeform: Shape 18">
              <a:extLst>
                <a:ext uri="{FF2B5EF4-FFF2-40B4-BE49-F238E27FC236}">
                  <a16:creationId xmlns:a16="http://schemas.microsoft.com/office/drawing/2014/main" id="{53FE6080-F5C2-73C3-D86F-D572397C0F3C}"/>
                </a:ext>
              </a:extLst>
            </p:cNvPr>
            <p:cNvSpPr/>
            <p:nvPr/>
          </p:nvSpPr>
          <p:spPr>
            <a:xfrm>
              <a:off x="4603527" y="2657719"/>
              <a:ext cx="454247" cy="335565"/>
            </a:xfrm>
            <a:custGeom>
              <a:avLst/>
              <a:gdLst>
                <a:gd name="connsiteX0" fmla="*/ 454247 w 454247"/>
                <a:gd name="connsiteY0" fmla="*/ 0 h 335565"/>
                <a:gd name="connsiteX1" fmla="*/ 363569 w 454247"/>
                <a:gd name="connsiteY1" fmla="*/ 0 h 335565"/>
                <a:gd name="connsiteX2" fmla="*/ 166116 w 454247"/>
                <a:gd name="connsiteY2" fmla="*/ 278416 h 335565"/>
                <a:gd name="connsiteX3" fmla="*/ 90011 w 454247"/>
                <a:gd name="connsiteY3" fmla="*/ 171164 h 335565"/>
                <a:gd name="connsiteX4" fmla="*/ 0 w 454247"/>
                <a:gd name="connsiteY4" fmla="*/ 171164 h 335565"/>
                <a:gd name="connsiteX5" fmla="*/ 116681 w 454247"/>
                <a:gd name="connsiteY5" fmla="*/ 335566 h 335565"/>
                <a:gd name="connsiteX6" fmla="*/ 215551 w 454247"/>
                <a:gd name="connsiteY6" fmla="*/ 335566 h 335565"/>
                <a:gd name="connsiteX7" fmla="*/ 454247 w 454247"/>
                <a:gd name="connsiteY7" fmla="*/ 0 h 3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47" h="335565">
                  <a:moveTo>
                    <a:pt x="454247" y="0"/>
                  </a:moveTo>
                  <a:lnTo>
                    <a:pt x="363569" y="0"/>
                  </a:lnTo>
                  <a:lnTo>
                    <a:pt x="166116" y="278416"/>
                  </a:lnTo>
                  <a:lnTo>
                    <a:pt x="90011" y="171164"/>
                  </a:lnTo>
                  <a:lnTo>
                    <a:pt x="0" y="171164"/>
                  </a:lnTo>
                  <a:lnTo>
                    <a:pt x="116681" y="335566"/>
                  </a:lnTo>
                  <a:lnTo>
                    <a:pt x="215551" y="335566"/>
                  </a:lnTo>
                  <a:lnTo>
                    <a:pt x="454247" y="0"/>
                  </a:ln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35D7701-E73D-290C-12F7-9A63AB7C7463}"/>
                </a:ext>
              </a:extLst>
            </p:cNvPr>
            <p:cNvSpPr/>
            <p:nvPr/>
          </p:nvSpPr>
          <p:spPr>
            <a:xfrm>
              <a:off x="4582477" y="3026718"/>
              <a:ext cx="376808" cy="191261"/>
            </a:xfrm>
            <a:custGeom>
              <a:avLst/>
              <a:gdLst>
                <a:gd name="connsiteX0" fmla="*/ 243269 w 376808"/>
                <a:gd name="connsiteY0" fmla="*/ 0 h 191261"/>
                <a:gd name="connsiteX1" fmla="*/ 376809 w 376808"/>
                <a:gd name="connsiteY1" fmla="*/ 191262 h 191261"/>
                <a:gd name="connsiteX2" fmla="*/ 286988 w 376808"/>
                <a:gd name="connsiteY2" fmla="*/ 191262 h 191261"/>
                <a:gd name="connsiteX3" fmla="*/ 188404 w 376808"/>
                <a:gd name="connsiteY3" fmla="*/ 50673 h 191261"/>
                <a:gd name="connsiteX4" fmla="*/ 90297 w 376808"/>
                <a:gd name="connsiteY4" fmla="*/ 191262 h 191261"/>
                <a:gd name="connsiteX5" fmla="*/ 0 w 376808"/>
                <a:gd name="connsiteY5" fmla="*/ 191262 h 191261"/>
                <a:gd name="connsiteX6" fmla="*/ 133541 w 376808"/>
                <a:gd name="connsiteY6" fmla="*/ 0 h 191261"/>
                <a:gd name="connsiteX7" fmla="*/ 243269 w 376808"/>
                <a:gd name="connsiteY7" fmla="*/ 0 h 19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808" h="191261">
                  <a:moveTo>
                    <a:pt x="243269" y="0"/>
                  </a:moveTo>
                  <a:lnTo>
                    <a:pt x="376809" y="191262"/>
                  </a:lnTo>
                  <a:lnTo>
                    <a:pt x="286988" y="191262"/>
                  </a:lnTo>
                  <a:lnTo>
                    <a:pt x="188404" y="50673"/>
                  </a:lnTo>
                  <a:lnTo>
                    <a:pt x="90297" y="191262"/>
                  </a:lnTo>
                  <a:lnTo>
                    <a:pt x="0" y="191262"/>
                  </a:lnTo>
                  <a:lnTo>
                    <a:pt x="133541" y="0"/>
                  </a:lnTo>
                  <a:lnTo>
                    <a:pt x="243269" y="0"/>
                  </a:ln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93056B37-F5AD-8379-75BC-25738EFA99E6}"/>
                </a:ext>
              </a:extLst>
            </p:cNvPr>
            <p:cNvSpPr/>
            <p:nvPr/>
          </p:nvSpPr>
          <p:spPr>
            <a:xfrm>
              <a:off x="4718494" y="2726204"/>
              <a:ext cx="104203" cy="104584"/>
            </a:xfrm>
            <a:custGeom>
              <a:avLst/>
              <a:gdLst>
                <a:gd name="connsiteX0" fmla="*/ 104204 w 104203"/>
                <a:gd name="connsiteY0" fmla="*/ 52292 h 104584"/>
                <a:gd name="connsiteX1" fmla="*/ 52102 w 104203"/>
                <a:gd name="connsiteY1" fmla="*/ 104585 h 104584"/>
                <a:gd name="connsiteX2" fmla="*/ 0 w 104203"/>
                <a:gd name="connsiteY2" fmla="*/ 52292 h 104584"/>
                <a:gd name="connsiteX3" fmla="*/ 52102 w 104203"/>
                <a:gd name="connsiteY3" fmla="*/ 0 h 104584"/>
                <a:gd name="connsiteX4" fmla="*/ 104204 w 104203"/>
                <a:gd name="connsiteY4" fmla="*/ 52292 h 104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03" h="104584">
                  <a:moveTo>
                    <a:pt x="104204" y="52292"/>
                  </a:moveTo>
                  <a:cubicBezTo>
                    <a:pt x="104204" y="81172"/>
                    <a:pt x="80877" y="104585"/>
                    <a:pt x="52102" y="104585"/>
                  </a:cubicBezTo>
                  <a:cubicBezTo>
                    <a:pt x="23327" y="104585"/>
                    <a:pt x="0" y="81172"/>
                    <a:pt x="0" y="52292"/>
                  </a:cubicBezTo>
                  <a:cubicBezTo>
                    <a:pt x="0" y="23412"/>
                    <a:pt x="23327" y="0"/>
                    <a:pt x="52102" y="0"/>
                  </a:cubicBezTo>
                  <a:cubicBezTo>
                    <a:pt x="80877" y="0"/>
                    <a:pt x="104204" y="23412"/>
                    <a:pt x="104204" y="52292"/>
                  </a:cubicBezTo>
                  <a:close/>
                </a:path>
              </a:pathLst>
            </a:custGeom>
            <a:grpFill/>
            <a:ln w="9525" cap="flat">
              <a:noFill/>
              <a:prstDash val="solid"/>
              <a:miter/>
            </a:ln>
          </p:spPr>
          <p:txBody>
            <a:bodyPr rtlCol="0" anchor="ctr"/>
            <a:lstStyle/>
            <a:p>
              <a:endParaRPr lang="en-US"/>
            </a:p>
          </p:txBody>
        </p:sp>
      </p:grpSp>
      <p:sp>
        <p:nvSpPr>
          <p:cNvPr id="27" name="Title 26">
            <a:extLst>
              <a:ext uri="{FF2B5EF4-FFF2-40B4-BE49-F238E27FC236}">
                <a16:creationId xmlns:a16="http://schemas.microsoft.com/office/drawing/2014/main" id="{6ACE1761-C7B0-6014-4CFD-7AFEB68949A8}"/>
              </a:ext>
            </a:extLst>
          </p:cNvPr>
          <p:cNvSpPr>
            <a:spLocks noGrp="1"/>
          </p:cNvSpPr>
          <p:nvPr>
            <p:ph type="title"/>
          </p:nvPr>
        </p:nvSpPr>
        <p:spPr>
          <a:xfrm>
            <a:off x="539872" y="3266464"/>
            <a:ext cx="6046487" cy="2063872"/>
          </a:xfrm>
        </p:spPr>
        <p:txBody>
          <a:bodyPr/>
          <a:lstStyle/>
          <a:p>
            <a:r>
              <a:rPr lang="en-US"/>
              <a:t>Click to edit Master title style</a:t>
            </a:r>
          </a:p>
        </p:txBody>
      </p:sp>
    </p:spTree>
    <p:extLst>
      <p:ext uri="{BB962C8B-B14F-4D97-AF65-F5344CB8AC3E}">
        <p14:creationId xmlns:p14="http://schemas.microsoft.com/office/powerpoint/2010/main" val="187092084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0"/>
        <p:cNvGrpSpPr/>
        <p:nvPr/>
      </p:nvGrpSpPr>
      <p:grpSpPr>
        <a:xfrm>
          <a:off x="0" y="0"/>
          <a:ext cx="0" cy="0"/>
          <a:chOff x="0" y="0"/>
          <a:chExt cx="0" cy="0"/>
        </a:xfrm>
      </p:grpSpPr>
    </p:spTree>
    <p:extLst>
      <p:ext uri="{BB962C8B-B14F-4D97-AF65-F5344CB8AC3E}">
        <p14:creationId xmlns:p14="http://schemas.microsoft.com/office/powerpoint/2010/main" val="311771508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48A66-BCB3-3949-74DC-33B3AD2C364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83466040"/>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efault Slide">
  <p:cSld name="Default Slide">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351960607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48A66-BCB3-3949-74DC-33B3AD2C3646}"/>
              </a:ext>
            </a:extLst>
          </p:cNvPr>
          <p:cNvSpPr>
            <a:spLocks noGrp="1"/>
          </p:cNvSpPr>
          <p:nvPr>
            <p:ph type="title"/>
          </p:nvPr>
        </p:nvSpPr>
        <p:spPr>
          <a:xfrm>
            <a:off x="655093" y="413886"/>
            <a:ext cx="10881814" cy="595405"/>
          </a:xfrm>
        </p:spPr>
        <p:txBody>
          <a:bodyPr/>
          <a:lstStyle>
            <a:lvl1pPr algn="ctr">
              <a:defRPr/>
            </a:lvl1pPr>
          </a:lstStyle>
          <a:p>
            <a:r>
              <a:rPr lang="en-US"/>
              <a:t>Click to edit Master title style</a:t>
            </a:r>
          </a:p>
        </p:txBody>
      </p:sp>
      <p:pic>
        <p:nvPicPr>
          <p:cNvPr id="14" name="Picture 13" descr="Icon&#10;&#10;Description automatically generated">
            <a:extLst>
              <a:ext uri="{FF2B5EF4-FFF2-40B4-BE49-F238E27FC236}">
                <a16:creationId xmlns:a16="http://schemas.microsoft.com/office/drawing/2014/main" id="{10E4CDF7-ABC0-B899-6210-1460729705C4}"/>
              </a:ext>
            </a:extLst>
          </p:cNvPr>
          <p:cNvPicPr>
            <a:picLocks noChangeAspect="1"/>
          </p:cNvPicPr>
          <p:nvPr userDrawn="1"/>
        </p:nvPicPr>
        <p:blipFill>
          <a:blip r:embed="rId2"/>
          <a:stretch>
            <a:fillRect/>
          </a:stretch>
        </p:blipFill>
        <p:spPr>
          <a:xfrm>
            <a:off x="10903789" y="6304980"/>
            <a:ext cx="966159" cy="318832"/>
          </a:xfrm>
          <a:prstGeom prst="rect">
            <a:avLst/>
          </a:prstGeom>
        </p:spPr>
      </p:pic>
      <p:sp>
        <p:nvSpPr>
          <p:cNvPr id="3" name="TextBox 2">
            <a:extLst>
              <a:ext uri="{FF2B5EF4-FFF2-40B4-BE49-F238E27FC236}">
                <a16:creationId xmlns:a16="http://schemas.microsoft.com/office/drawing/2014/main" id="{0DF68DCB-0D08-8CFF-D907-FEE6E74D49D1}"/>
              </a:ext>
            </a:extLst>
          </p:cNvPr>
          <p:cNvSpPr txBox="1"/>
          <p:nvPr userDrawn="1"/>
        </p:nvSpPr>
        <p:spPr>
          <a:xfrm>
            <a:off x="304800" y="6304980"/>
            <a:ext cx="1332089" cy="307777"/>
          </a:xfrm>
          <a:prstGeom prst="rect">
            <a:avLst/>
          </a:prstGeom>
          <a:noFill/>
        </p:spPr>
        <p:txBody>
          <a:bodyPr wrap="square" rtlCol="0">
            <a:spAutoFit/>
          </a:bodyPr>
          <a:lstStyle/>
          <a:p>
            <a:fld id="{05CB0792-EF73-4D02-8BEC-A8A0251ADE70}" type="slidenum">
              <a:rPr lang="en-US" sz="1400" smtClean="0"/>
              <a:t>‹#›</a:t>
            </a:fld>
            <a:endParaRPr lang="en-US" sz="1400"/>
          </a:p>
        </p:txBody>
      </p:sp>
    </p:spTree>
    <p:extLst>
      <p:ext uri="{BB962C8B-B14F-4D97-AF65-F5344CB8AC3E}">
        <p14:creationId xmlns:p14="http://schemas.microsoft.com/office/powerpoint/2010/main" val="11115195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peaker Slid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02CD117-813B-FA6A-77CE-EE0207C68ADF}"/>
              </a:ext>
            </a:extLst>
          </p:cNvPr>
          <p:cNvSpPr>
            <a:spLocks noGrp="1"/>
          </p:cNvSpPr>
          <p:nvPr>
            <p:ph sz="quarter" idx="10"/>
          </p:nvPr>
        </p:nvSpPr>
        <p:spPr>
          <a:xfrm>
            <a:off x="6745288" y="3355676"/>
            <a:ext cx="4773612" cy="3045124"/>
          </a:xfrm>
        </p:spPr>
        <p:txBody>
          <a:bodyPr>
            <a:normAutofit/>
          </a:bodyPr>
          <a:lstStyle>
            <a:lvl1pPr marL="0" indent="0">
              <a:buNone/>
              <a:defRPr sz="18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Google Shape;78;g162086d5a5f_0_228">
            <a:extLst>
              <a:ext uri="{FF2B5EF4-FFF2-40B4-BE49-F238E27FC236}">
                <a16:creationId xmlns:a16="http://schemas.microsoft.com/office/drawing/2014/main" id="{DB206EE3-A466-C5FD-E5A7-1B26F82F0117}"/>
              </a:ext>
            </a:extLst>
          </p:cNvPr>
          <p:cNvSpPr/>
          <p:nvPr userDrawn="1"/>
        </p:nvSpPr>
        <p:spPr>
          <a:xfrm rot="5400000" flipH="1">
            <a:off x="1639019" y="-224286"/>
            <a:ext cx="2527539" cy="5805577"/>
          </a:xfrm>
          <a:prstGeom prst="round2SameRect">
            <a:avLst>
              <a:gd name="adj1" fmla="val 50000"/>
              <a:gd name="adj2" fmla="val 0"/>
            </a:avLst>
          </a:prstGeom>
          <a:gradFill>
            <a:gsLst>
              <a:gs pos="0">
                <a:schemeClr val="accent2"/>
              </a:gs>
              <a:gs pos="49000">
                <a:schemeClr val="accent1"/>
              </a:gs>
              <a:gs pos="100000">
                <a:schemeClr val="accent3"/>
              </a:gs>
            </a:gsLst>
            <a:lin ang="18900044"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ubik"/>
              <a:ea typeface="Rubik"/>
              <a:cs typeface="Rubik"/>
              <a:sym typeface="Rubik"/>
            </a:endParaRPr>
          </a:p>
        </p:txBody>
      </p:sp>
      <p:sp>
        <p:nvSpPr>
          <p:cNvPr id="9" name="Picture Placeholder 8">
            <a:extLst>
              <a:ext uri="{FF2B5EF4-FFF2-40B4-BE49-F238E27FC236}">
                <a16:creationId xmlns:a16="http://schemas.microsoft.com/office/drawing/2014/main" id="{54C235F7-DA5C-2770-F3C2-B2814EA58D4C}"/>
              </a:ext>
            </a:extLst>
          </p:cNvPr>
          <p:cNvSpPr>
            <a:spLocks noGrp="1"/>
          </p:cNvSpPr>
          <p:nvPr>
            <p:ph type="pic" sz="quarter" idx="11"/>
          </p:nvPr>
        </p:nvSpPr>
        <p:spPr>
          <a:xfrm>
            <a:off x="2200005" y="1094896"/>
            <a:ext cx="3363912" cy="3883025"/>
          </a:xfrm>
        </p:spPr>
        <p:txBody>
          <a:bodyPr/>
          <a:lstStyle>
            <a:lvl1pPr marL="0" indent="0">
              <a:buNone/>
              <a:defRPr/>
            </a:lvl1pPr>
          </a:lstStyle>
          <a:p>
            <a:endParaRPr lang="en-US"/>
          </a:p>
        </p:txBody>
      </p:sp>
      <p:sp>
        <p:nvSpPr>
          <p:cNvPr id="14" name="Title 13">
            <a:extLst>
              <a:ext uri="{FF2B5EF4-FFF2-40B4-BE49-F238E27FC236}">
                <a16:creationId xmlns:a16="http://schemas.microsoft.com/office/drawing/2014/main" id="{3344A69F-969C-BD66-1165-9DC31B3C8F26}"/>
              </a:ext>
            </a:extLst>
          </p:cNvPr>
          <p:cNvSpPr>
            <a:spLocks noGrp="1"/>
          </p:cNvSpPr>
          <p:nvPr>
            <p:ph type="title"/>
          </p:nvPr>
        </p:nvSpPr>
        <p:spPr>
          <a:xfrm>
            <a:off x="6763293" y="413885"/>
            <a:ext cx="4773613" cy="1777223"/>
          </a:xfrm>
        </p:spPr>
        <p:txBody>
          <a:bodyPr/>
          <a:lstStyle/>
          <a:p>
            <a:r>
              <a:rPr lang="en-US"/>
              <a:t>Click to edit Master title style</a:t>
            </a:r>
          </a:p>
        </p:txBody>
      </p:sp>
      <p:sp>
        <p:nvSpPr>
          <p:cNvPr id="15" name="Content Placeholder 3">
            <a:extLst>
              <a:ext uri="{FF2B5EF4-FFF2-40B4-BE49-F238E27FC236}">
                <a16:creationId xmlns:a16="http://schemas.microsoft.com/office/drawing/2014/main" id="{D63F5AEF-32B0-4CF3-CD06-B9B1CECF0498}"/>
              </a:ext>
            </a:extLst>
          </p:cNvPr>
          <p:cNvSpPr>
            <a:spLocks noGrp="1"/>
          </p:cNvSpPr>
          <p:nvPr>
            <p:ph sz="quarter" idx="12"/>
          </p:nvPr>
        </p:nvSpPr>
        <p:spPr>
          <a:xfrm>
            <a:off x="6763294" y="2329133"/>
            <a:ext cx="4773612" cy="543463"/>
          </a:xfrm>
        </p:spPr>
        <p:txBody>
          <a:bodyPr>
            <a:normAutofit/>
          </a:bodyPr>
          <a:lstStyle>
            <a:lvl1pPr marL="0" indent="0">
              <a:buNone/>
              <a:defRPr sz="1800" cap="all" baseline="0">
                <a:solidFill>
                  <a:schemeClr val="accent1"/>
                </a:solidFill>
                <a:latin typeface="+mj-lt"/>
              </a:defRPr>
            </a:lvl1pPr>
            <a:lvl2pPr marL="457200" indent="0">
              <a:buNone/>
              <a:defRPr sz="1600" cap="all" baseline="0">
                <a:solidFill>
                  <a:schemeClr val="accent1"/>
                </a:solidFill>
                <a:latin typeface="+mj-lt"/>
              </a:defRPr>
            </a:lvl2pPr>
            <a:lvl3pPr marL="914400" indent="0">
              <a:buNone/>
              <a:defRPr sz="1400" cap="all" baseline="0">
                <a:solidFill>
                  <a:schemeClr val="accent1"/>
                </a:solidFill>
                <a:latin typeface="+mj-lt"/>
              </a:defRPr>
            </a:lvl3pPr>
            <a:lvl4pPr marL="1371600" indent="0">
              <a:buNone/>
              <a:defRPr sz="1200" cap="all" baseline="0">
                <a:solidFill>
                  <a:schemeClr val="accent1"/>
                </a:solidFill>
                <a:latin typeface="+mj-lt"/>
              </a:defRPr>
            </a:lvl4pPr>
            <a:lvl5pPr marL="1828800" indent="0">
              <a:buNone/>
              <a:defRPr sz="1200" cap="all" baseline="0">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7001372"/>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efault Slide" userDrawn="1">
  <p:cSld name="1_Default Slide">
    <p:bg>
      <p:bgPr>
        <a:solidFill>
          <a:srgbClr val="38C0CC"/>
        </a:solidFill>
        <a:effectLst/>
      </p:bgPr>
    </p:bg>
    <p:spTree>
      <p:nvGrpSpPr>
        <p:cNvPr id="1" name="Shape 50"/>
        <p:cNvGrpSpPr/>
        <p:nvPr/>
      </p:nvGrpSpPr>
      <p:grpSpPr>
        <a:xfrm>
          <a:off x="0" y="0"/>
          <a:ext cx="0" cy="0"/>
          <a:chOff x="0" y="0"/>
          <a:chExt cx="0" cy="0"/>
        </a:xfrm>
      </p:grpSpPr>
      <p:sp>
        <p:nvSpPr>
          <p:cNvPr id="15" name="Title 1">
            <a:extLst>
              <a:ext uri="{FF2B5EF4-FFF2-40B4-BE49-F238E27FC236}">
                <a16:creationId xmlns:a16="http://schemas.microsoft.com/office/drawing/2014/main" id="{B1100A28-0802-6D9D-589A-ED7136AAF10E}"/>
              </a:ext>
            </a:extLst>
          </p:cNvPr>
          <p:cNvSpPr>
            <a:spLocks noGrp="1"/>
          </p:cNvSpPr>
          <p:nvPr>
            <p:ph type="title"/>
          </p:nvPr>
        </p:nvSpPr>
        <p:spPr>
          <a:xfrm>
            <a:off x="849792" y="2564488"/>
            <a:ext cx="4799133" cy="1915246"/>
          </a:xfrm>
        </p:spPr>
        <p:txBody>
          <a:bodyPr/>
          <a:lstStyle>
            <a:lvl1pPr>
              <a:defRPr sz="4400">
                <a:solidFill>
                  <a:schemeClr val="bg1"/>
                </a:solidFill>
              </a:defRPr>
            </a:lvl1pPr>
          </a:lstStyle>
          <a:p>
            <a:r>
              <a:rPr lang="en-US"/>
              <a:t>Click to edit Master title style</a:t>
            </a:r>
          </a:p>
        </p:txBody>
      </p:sp>
      <p:grpSp>
        <p:nvGrpSpPr>
          <p:cNvPr id="19" name="Group 18">
            <a:extLst>
              <a:ext uri="{FF2B5EF4-FFF2-40B4-BE49-F238E27FC236}">
                <a16:creationId xmlns:a16="http://schemas.microsoft.com/office/drawing/2014/main" id="{2B35640C-AB0A-7374-0A86-EAE91397ECD5}"/>
              </a:ext>
            </a:extLst>
          </p:cNvPr>
          <p:cNvGrpSpPr/>
          <p:nvPr userDrawn="1"/>
        </p:nvGrpSpPr>
        <p:grpSpPr>
          <a:xfrm>
            <a:off x="6716357" y="-386712"/>
            <a:ext cx="6538753" cy="7707606"/>
            <a:chOff x="4582477" y="2657719"/>
            <a:chExt cx="475297" cy="560260"/>
          </a:xfrm>
          <a:solidFill>
            <a:schemeClr val="bg1">
              <a:alpha val="6000"/>
            </a:schemeClr>
          </a:solidFill>
        </p:grpSpPr>
        <p:sp>
          <p:nvSpPr>
            <p:cNvPr id="20" name="Freeform: Shape 19">
              <a:extLst>
                <a:ext uri="{FF2B5EF4-FFF2-40B4-BE49-F238E27FC236}">
                  <a16:creationId xmlns:a16="http://schemas.microsoft.com/office/drawing/2014/main" id="{4E58B03B-2CB6-D2AE-F22C-D86CBB3A32C6}"/>
                </a:ext>
              </a:extLst>
            </p:cNvPr>
            <p:cNvSpPr/>
            <p:nvPr/>
          </p:nvSpPr>
          <p:spPr>
            <a:xfrm>
              <a:off x="4603527" y="2657719"/>
              <a:ext cx="454247" cy="335565"/>
            </a:xfrm>
            <a:custGeom>
              <a:avLst/>
              <a:gdLst>
                <a:gd name="connsiteX0" fmla="*/ 454247 w 454247"/>
                <a:gd name="connsiteY0" fmla="*/ 0 h 335565"/>
                <a:gd name="connsiteX1" fmla="*/ 363569 w 454247"/>
                <a:gd name="connsiteY1" fmla="*/ 0 h 335565"/>
                <a:gd name="connsiteX2" fmla="*/ 166116 w 454247"/>
                <a:gd name="connsiteY2" fmla="*/ 278416 h 335565"/>
                <a:gd name="connsiteX3" fmla="*/ 90011 w 454247"/>
                <a:gd name="connsiteY3" fmla="*/ 171164 h 335565"/>
                <a:gd name="connsiteX4" fmla="*/ 0 w 454247"/>
                <a:gd name="connsiteY4" fmla="*/ 171164 h 335565"/>
                <a:gd name="connsiteX5" fmla="*/ 116681 w 454247"/>
                <a:gd name="connsiteY5" fmla="*/ 335566 h 335565"/>
                <a:gd name="connsiteX6" fmla="*/ 215551 w 454247"/>
                <a:gd name="connsiteY6" fmla="*/ 335566 h 335565"/>
                <a:gd name="connsiteX7" fmla="*/ 454247 w 454247"/>
                <a:gd name="connsiteY7" fmla="*/ 0 h 3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47" h="335565">
                  <a:moveTo>
                    <a:pt x="454247" y="0"/>
                  </a:moveTo>
                  <a:lnTo>
                    <a:pt x="363569" y="0"/>
                  </a:lnTo>
                  <a:lnTo>
                    <a:pt x="166116" y="278416"/>
                  </a:lnTo>
                  <a:lnTo>
                    <a:pt x="90011" y="171164"/>
                  </a:lnTo>
                  <a:lnTo>
                    <a:pt x="0" y="171164"/>
                  </a:lnTo>
                  <a:lnTo>
                    <a:pt x="116681" y="335566"/>
                  </a:lnTo>
                  <a:lnTo>
                    <a:pt x="215551" y="335566"/>
                  </a:lnTo>
                  <a:lnTo>
                    <a:pt x="454247" y="0"/>
                  </a:ln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64E1ACE9-CA41-F3B6-9396-79A8CBB92547}"/>
                </a:ext>
              </a:extLst>
            </p:cNvPr>
            <p:cNvSpPr/>
            <p:nvPr/>
          </p:nvSpPr>
          <p:spPr>
            <a:xfrm>
              <a:off x="4582477" y="3026718"/>
              <a:ext cx="376808" cy="191261"/>
            </a:xfrm>
            <a:custGeom>
              <a:avLst/>
              <a:gdLst>
                <a:gd name="connsiteX0" fmla="*/ 243269 w 376808"/>
                <a:gd name="connsiteY0" fmla="*/ 0 h 191261"/>
                <a:gd name="connsiteX1" fmla="*/ 376809 w 376808"/>
                <a:gd name="connsiteY1" fmla="*/ 191262 h 191261"/>
                <a:gd name="connsiteX2" fmla="*/ 286988 w 376808"/>
                <a:gd name="connsiteY2" fmla="*/ 191262 h 191261"/>
                <a:gd name="connsiteX3" fmla="*/ 188404 w 376808"/>
                <a:gd name="connsiteY3" fmla="*/ 50673 h 191261"/>
                <a:gd name="connsiteX4" fmla="*/ 90297 w 376808"/>
                <a:gd name="connsiteY4" fmla="*/ 191262 h 191261"/>
                <a:gd name="connsiteX5" fmla="*/ 0 w 376808"/>
                <a:gd name="connsiteY5" fmla="*/ 191262 h 191261"/>
                <a:gd name="connsiteX6" fmla="*/ 133541 w 376808"/>
                <a:gd name="connsiteY6" fmla="*/ 0 h 191261"/>
                <a:gd name="connsiteX7" fmla="*/ 243269 w 376808"/>
                <a:gd name="connsiteY7" fmla="*/ 0 h 19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808" h="191261">
                  <a:moveTo>
                    <a:pt x="243269" y="0"/>
                  </a:moveTo>
                  <a:lnTo>
                    <a:pt x="376809" y="191262"/>
                  </a:lnTo>
                  <a:lnTo>
                    <a:pt x="286988" y="191262"/>
                  </a:lnTo>
                  <a:lnTo>
                    <a:pt x="188404" y="50673"/>
                  </a:lnTo>
                  <a:lnTo>
                    <a:pt x="90297" y="191262"/>
                  </a:lnTo>
                  <a:lnTo>
                    <a:pt x="0" y="191262"/>
                  </a:lnTo>
                  <a:lnTo>
                    <a:pt x="133541" y="0"/>
                  </a:lnTo>
                  <a:lnTo>
                    <a:pt x="243269"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4DB4504-6B0B-1833-CA1C-4DC76BA5E97B}"/>
                </a:ext>
              </a:extLst>
            </p:cNvPr>
            <p:cNvSpPr/>
            <p:nvPr/>
          </p:nvSpPr>
          <p:spPr>
            <a:xfrm>
              <a:off x="4718494" y="2726204"/>
              <a:ext cx="104203" cy="104584"/>
            </a:xfrm>
            <a:custGeom>
              <a:avLst/>
              <a:gdLst>
                <a:gd name="connsiteX0" fmla="*/ 104204 w 104203"/>
                <a:gd name="connsiteY0" fmla="*/ 52292 h 104584"/>
                <a:gd name="connsiteX1" fmla="*/ 52102 w 104203"/>
                <a:gd name="connsiteY1" fmla="*/ 104585 h 104584"/>
                <a:gd name="connsiteX2" fmla="*/ 0 w 104203"/>
                <a:gd name="connsiteY2" fmla="*/ 52292 h 104584"/>
                <a:gd name="connsiteX3" fmla="*/ 52102 w 104203"/>
                <a:gd name="connsiteY3" fmla="*/ 0 h 104584"/>
                <a:gd name="connsiteX4" fmla="*/ 104204 w 104203"/>
                <a:gd name="connsiteY4" fmla="*/ 52292 h 104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03" h="104584">
                  <a:moveTo>
                    <a:pt x="104204" y="52292"/>
                  </a:moveTo>
                  <a:cubicBezTo>
                    <a:pt x="104204" y="81172"/>
                    <a:pt x="80877" y="104585"/>
                    <a:pt x="52102" y="104585"/>
                  </a:cubicBezTo>
                  <a:cubicBezTo>
                    <a:pt x="23327" y="104585"/>
                    <a:pt x="0" y="81172"/>
                    <a:pt x="0" y="52292"/>
                  </a:cubicBezTo>
                  <a:cubicBezTo>
                    <a:pt x="0" y="23412"/>
                    <a:pt x="23327" y="0"/>
                    <a:pt x="52102" y="0"/>
                  </a:cubicBezTo>
                  <a:cubicBezTo>
                    <a:pt x="80877" y="0"/>
                    <a:pt x="104204" y="23412"/>
                    <a:pt x="104204" y="52292"/>
                  </a:cubicBez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915027302"/>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Google Shape;78;g162086d5a5f_0_228">
            <a:extLst>
              <a:ext uri="{FF2B5EF4-FFF2-40B4-BE49-F238E27FC236}">
                <a16:creationId xmlns:a16="http://schemas.microsoft.com/office/drawing/2014/main" id="{73D5F248-D763-5B69-B116-F0F0B80CFBF2}"/>
              </a:ext>
            </a:extLst>
          </p:cNvPr>
          <p:cNvSpPr/>
          <p:nvPr userDrawn="1"/>
        </p:nvSpPr>
        <p:spPr>
          <a:xfrm rot="10800000" flipH="1">
            <a:off x="9028762" y="0"/>
            <a:ext cx="2905109" cy="6353278"/>
          </a:xfrm>
          <a:prstGeom prst="round2SameRect">
            <a:avLst>
              <a:gd name="adj1" fmla="val 50000"/>
              <a:gd name="adj2" fmla="val 0"/>
            </a:avLst>
          </a:prstGeom>
          <a:gradFill>
            <a:gsLst>
              <a:gs pos="0">
                <a:schemeClr val="accent2"/>
              </a:gs>
              <a:gs pos="49000">
                <a:schemeClr val="accent1"/>
              </a:gs>
              <a:gs pos="100000">
                <a:schemeClr val="accent3"/>
              </a:gs>
            </a:gsLst>
            <a:lin ang="18900044"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ubik"/>
              <a:ea typeface="Rubik"/>
              <a:cs typeface="Rubik"/>
              <a:sym typeface="Rubik"/>
            </a:endParaRPr>
          </a:p>
        </p:txBody>
      </p:sp>
      <p:sp>
        <p:nvSpPr>
          <p:cNvPr id="4" name="Google Shape;82;g162086d5a5f_0_228">
            <a:extLst>
              <a:ext uri="{FF2B5EF4-FFF2-40B4-BE49-F238E27FC236}">
                <a16:creationId xmlns:a16="http://schemas.microsoft.com/office/drawing/2014/main" id="{050C07E8-2C0A-1E29-3B72-48568C93C43F}"/>
              </a:ext>
            </a:extLst>
          </p:cNvPr>
          <p:cNvSpPr/>
          <p:nvPr userDrawn="1"/>
        </p:nvSpPr>
        <p:spPr>
          <a:xfrm flipH="1">
            <a:off x="6889036" y="3756186"/>
            <a:ext cx="1837049" cy="3101814"/>
          </a:xfrm>
          <a:prstGeom prst="round2SameRect">
            <a:avLst>
              <a:gd name="adj1" fmla="val 50000"/>
              <a:gd name="adj2" fmla="val 0"/>
            </a:avLst>
          </a:pr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ubik"/>
              <a:ea typeface="Rubik"/>
              <a:cs typeface="Rubik"/>
              <a:sym typeface="Rubik"/>
            </a:endParaRPr>
          </a:p>
        </p:txBody>
      </p:sp>
      <p:sp>
        <p:nvSpPr>
          <p:cNvPr id="5" name="Google Shape;82;g162086d5a5f_0_228">
            <a:extLst>
              <a:ext uri="{FF2B5EF4-FFF2-40B4-BE49-F238E27FC236}">
                <a16:creationId xmlns:a16="http://schemas.microsoft.com/office/drawing/2014/main" id="{85F34873-42F6-9BEF-2E58-86DA7809F2D4}"/>
              </a:ext>
            </a:extLst>
          </p:cNvPr>
          <p:cNvSpPr/>
          <p:nvPr userDrawn="1"/>
        </p:nvSpPr>
        <p:spPr>
          <a:xfrm flipH="1" flipV="1">
            <a:off x="6897906" y="0"/>
            <a:ext cx="1828181" cy="3129097"/>
          </a:xfrm>
          <a:prstGeom prst="round2SameRect">
            <a:avLst>
              <a:gd name="adj1" fmla="val 50000"/>
              <a:gd name="adj2" fmla="val 0"/>
            </a:avLst>
          </a:prstGeom>
          <a:gradFill>
            <a:gsLst>
              <a:gs pos="0">
                <a:schemeClr val="accent2"/>
              </a:gs>
              <a:gs pos="49000">
                <a:schemeClr val="accent1"/>
              </a:gs>
              <a:gs pos="100000">
                <a:schemeClr val="accent3"/>
              </a:gs>
            </a:gsLst>
            <a:lin ang="18900044"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ubik"/>
              <a:ea typeface="Rubik"/>
              <a:cs typeface="Rubik"/>
              <a:sym typeface="Rubik"/>
            </a:endParaRPr>
          </a:p>
        </p:txBody>
      </p:sp>
      <p:grpSp>
        <p:nvGrpSpPr>
          <p:cNvPr id="6" name="Group 5">
            <a:extLst>
              <a:ext uri="{FF2B5EF4-FFF2-40B4-BE49-F238E27FC236}">
                <a16:creationId xmlns:a16="http://schemas.microsoft.com/office/drawing/2014/main" id="{7C0F25CC-B2CC-72A0-30A2-D384A314F0F0}"/>
              </a:ext>
            </a:extLst>
          </p:cNvPr>
          <p:cNvGrpSpPr/>
          <p:nvPr userDrawn="1"/>
        </p:nvGrpSpPr>
        <p:grpSpPr>
          <a:xfrm>
            <a:off x="529532" y="1408983"/>
            <a:ext cx="2364581" cy="742687"/>
            <a:chOff x="835710" y="1408983"/>
            <a:chExt cx="2364581" cy="742687"/>
          </a:xfrm>
        </p:grpSpPr>
        <p:sp>
          <p:nvSpPr>
            <p:cNvPr id="7" name="Freeform: Shape 6">
              <a:extLst>
                <a:ext uri="{FF2B5EF4-FFF2-40B4-BE49-F238E27FC236}">
                  <a16:creationId xmlns:a16="http://schemas.microsoft.com/office/drawing/2014/main" id="{22800E2C-0ECE-B244-2CBB-C4F7EDE87B69}"/>
                </a:ext>
              </a:extLst>
            </p:cNvPr>
            <p:cNvSpPr/>
            <p:nvPr/>
          </p:nvSpPr>
          <p:spPr>
            <a:xfrm>
              <a:off x="835710" y="1627867"/>
              <a:ext cx="249840" cy="523803"/>
            </a:xfrm>
            <a:custGeom>
              <a:avLst/>
              <a:gdLst>
                <a:gd name="connsiteX0" fmla="*/ 249836 w 249840"/>
                <a:gd name="connsiteY0" fmla="*/ -5 h 523803"/>
                <a:gd name="connsiteX1" fmla="*/ 249836 w 249840"/>
                <a:gd name="connsiteY1" fmla="*/ 332703 h 523803"/>
                <a:gd name="connsiteX2" fmla="*/ 228976 w 249840"/>
                <a:gd name="connsiteY2" fmla="*/ 449765 h 523803"/>
                <a:gd name="connsiteX3" fmla="*/ 98293 w 249840"/>
                <a:gd name="connsiteY3" fmla="*/ 523775 h 523803"/>
                <a:gd name="connsiteX4" fmla="*/ -5 w 249840"/>
                <a:gd name="connsiteY4" fmla="*/ 497581 h 523803"/>
                <a:gd name="connsiteX5" fmla="*/ 41620 w 249840"/>
                <a:gd name="connsiteY5" fmla="*/ 430906 h 523803"/>
                <a:gd name="connsiteX6" fmla="*/ 99627 w 249840"/>
                <a:gd name="connsiteY6" fmla="*/ 449765 h 523803"/>
                <a:gd name="connsiteX7" fmla="*/ 155443 w 249840"/>
                <a:gd name="connsiteY7" fmla="*/ 415190 h 523803"/>
                <a:gd name="connsiteX8" fmla="*/ 164968 w 249840"/>
                <a:gd name="connsiteY8" fmla="*/ 332703 h 523803"/>
                <a:gd name="connsiteX9" fmla="*/ 164968 w 249840"/>
                <a:gd name="connsiteY9" fmla="*/ -5 h 52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40" h="523803">
                  <a:moveTo>
                    <a:pt x="249836" y="-5"/>
                  </a:moveTo>
                  <a:lnTo>
                    <a:pt x="249836" y="332703"/>
                  </a:lnTo>
                  <a:cubicBezTo>
                    <a:pt x="249836" y="373565"/>
                    <a:pt x="248122" y="414332"/>
                    <a:pt x="228976" y="449765"/>
                  </a:cubicBezTo>
                  <a:cubicBezTo>
                    <a:pt x="211546" y="482150"/>
                    <a:pt x="174017" y="523775"/>
                    <a:pt x="98293" y="523775"/>
                  </a:cubicBezTo>
                  <a:cubicBezTo>
                    <a:pt x="63733" y="524326"/>
                    <a:pt x="29699" y="515257"/>
                    <a:pt x="-5" y="497581"/>
                  </a:cubicBezTo>
                  <a:lnTo>
                    <a:pt x="41620" y="430906"/>
                  </a:lnTo>
                  <a:cubicBezTo>
                    <a:pt x="58152" y="443787"/>
                    <a:pt x="78680" y="450462"/>
                    <a:pt x="99627" y="449765"/>
                  </a:cubicBezTo>
                  <a:cubicBezTo>
                    <a:pt x="123753" y="451528"/>
                    <a:pt x="146277" y="437576"/>
                    <a:pt x="155443" y="415190"/>
                  </a:cubicBezTo>
                  <a:cubicBezTo>
                    <a:pt x="160396" y="403569"/>
                    <a:pt x="164968" y="385090"/>
                    <a:pt x="164968" y="332703"/>
                  </a:cubicBezTo>
                  <a:lnTo>
                    <a:pt x="164968" y="-5"/>
                  </a:lnTo>
                  <a:close/>
                </a:path>
              </a:pathLst>
            </a:custGeom>
            <a:solidFill>
              <a:srgbClr val="000000"/>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0C53EBEE-C826-DE12-D5F9-9E99D751A77E}"/>
                </a:ext>
              </a:extLst>
            </p:cNvPr>
            <p:cNvSpPr/>
            <p:nvPr/>
          </p:nvSpPr>
          <p:spPr>
            <a:xfrm>
              <a:off x="1145654" y="1408983"/>
              <a:ext cx="356235" cy="571528"/>
            </a:xfrm>
            <a:custGeom>
              <a:avLst/>
              <a:gdLst>
                <a:gd name="connsiteX0" fmla="*/ 274601 w 356235"/>
                <a:gd name="connsiteY0" fmla="*/ -5 h 571528"/>
                <a:gd name="connsiteX1" fmla="*/ 356230 w 356235"/>
                <a:gd name="connsiteY1" fmla="*/ -5 h 571528"/>
                <a:gd name="connsiteX2" fmla="*/ 356230 w 356235"/>
                <a:gd name="connsiteY2" fmla="*/ 561970 h 571528"/>
                <a:gd name="connsiteX3" fmla="*/ 274601 w 356235"/>
                <a:gd name="connsiteY3" fmla="*/ 561970 h 571528"/>
                <a:gd name="connsiteX4" fmla="*/ 274601 w 356235"/>
                <a:gd name="connsiteY4" fmla="*/ 527585 h 571528"/>
                <a:gd name="connsiteX5" fmla="*/ 169826 w 356235"/>
                <a:gd name="connsiteY5" fmla="*/ 571495 h 571528"/>
                <a:gd name="connsiteX6" fmla="*/ -5 w 356235"/>
                <a:gd name="connsiteY6" fmla="*/ 398997 h 571528"/>
                <a:gd name="connsiteX7" fmla="*/ 170683 w 356235"/>
                <a:gd name="connsiteY7" fmla="*/ 228785 h 571528"/>
                <a:gd name="connsiteX8" fmla="*/ 274792 w 356235"/>
                <a:gd name="connsiteY8" fmla="*/ 274982 h 571528"/>
                <a:gd name="connsiteX9" fmla="*/ 83053 w 356235"/>
                <a:gd name="connsiteY9" fmla="*/ 400521 h 571528"/>
                <a:gd name="connsiteX10" fmla="*/ 180494 w 356235"/>
                <a:gd name="connsiteY10" fmla="*/ 503677 h 571528"/>
                <a:gd name="connsiteX11" fmla="*/ 279554 w 356235"/>
                <a:gd name="connsiteY11" fmla="*/ 401283 h 571528"/>
                <a:gd name="connsiteX12" fmla="*/ 180494 w 356235"/>
                <a:gd name="connsiteY12" fmla="*/ 296508 h 571528"/>
                <a:gd name="connsiteX13" fmla="*/ 83053 w 356235"/>
                <a:gd name="connsiteY13" fmla="*/ 400521 h 571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6235" h="571528">
                  <a:moveTo>
                    <a:pt x="274601" y="-5"/>
                  </a:moveTo>
                  <a:lnTo>
                    <a:pt x="356230" y="-5"/>
                  </a:lnTo>
                  <a:lnTo>
                    <a:pt x="356230" y="561970"/>
                  </a:lnTo>
                  <a:lnTo>
                    <a:pt x="274601" y="561970"/>
                  </a:lnTo>
                  <a:lnTo>
                    <a:pt x="274601" y="527585"/>
                  </a:lnTo>
                  <a:cubicBezTo>
                    <a:pt x="247436" y="556348"/>
                    <a:pt x="209383" y="572297"/>
                    <a:pt x="169826" y="571495"/>
                  </a:cubicBezTo>
                  <a:cubicBezTo>
                    <a:pt x="61622" y="571495"/>
                    <a:pt x="-5" y="488341"/>
                    <a:pt x="-5" y="398997"/>
                  </a:cubicBezTo>
                  <a:cubicBezTo>
                    <a:pt x="-5" y="293460"/>
                    <a:pt x="78291" y="228785"/>
                    <a:pt x="170683" y="228785"/>
                  </a:cubicBezTo>
                  <a:cubicBezTo>
                    <a:pt x="210578" y="227694"/>
                    <a:pt x="248832" y="244669"/>
                    <a:pt x="274792" y="274982"/>
                  </a:cubicBezTo>
                  <a:close/>
                  <a:moveTo>
                    <a:pt x="83053" y="400521"/>
                  </a:moveTo>
                  <a:cubicBezTo>
                    <a:pt x="83053" y="456718"/>
                    <a:pt x="121153" y="503677"/>
                    <a:pt x="180494" y="503677"/>
                  </a:cubicBezTo>
                  <a:cubicBezTo>
                    <a:pt x="232120" y="503677"/>
                    <a:pt x="279554" y="469101"/>
                    <a:pt x="279554" y="401283"/>
                  </a:cubicBezTo>
                  <a:cubicBezTo>
                    <a:pt x="279554" y="330417"/>
                    <a:pt x="231929" y="296508"/>
                    <a:pt x="180494" y="296508"/>
                  </a:cubicBezTo>
                  <a:cubicBezTo>
                    <a:pt x="121344" y="296508"/>
                    <a:pt x="83053" y="342704"/>
                    <a:pt x="83053" y="400521"/>
                  </a:cubicBezTo>
                  <a:close/>
                </a:path>
              </a:pathLst>
            </a:custGeom>
            <a:solidFill>
              <a:srgbClr val="000000"/>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6AC135D-CDE5-4F08-6336-0CF38B24F278}"/>
                </a:ext>
              </a:extLst>
            </p:cNvPr>
            <p:cNvSpPr/>
            <p:nvPr/>
          </p:nvSpPr>
          <p:spPr>
            <a:xfrm>
              <a:off x="1961375" y="1637723"/>
              <a:ext cx="356471" cy="509065"/>
            </a:xfrm>
            <a:custGeom>
              <a:avLst/>
              <a:gdLst>
                <a:gd name="connsiteX0" fmla="*/ 81625 w 356471"/>
                <a:gd name="connsiteY0" fmla="*/ 509061 h 509065"/>
                <a:gd name="connsiteX1" fmla="*/ -5 w 356471"/>
                <a:gd name="connsiteY1" fmla="*/ 509061 h 509065"/>
                <a:gd name="connsiteX2" fmla="*/ -5 w 356471"/>
                <a:gd name="connsiteY2" fmla="*/ 8522 h 509065"/>
                <a:gd name="connsiteX3" fmla="*/ 81625 w 356471"/>
                <a:gd name="connsiteY3" fmla="*/ 8522 h 509065"/>
                <a:gd name="connsiteX4" fmla="*/ 81625 w 356471"/>
                <a:gd name="connsiteY4" fmla="*/ 43955 h 509065"/>
                <a:gd name="connsiteX5" fmla="*/ 185733 w 356471"/>
                <a:gd name="connsiteY5" fmla="*/ 45 h 509065"/>
                <a:gd name="connsiteX6" fmla="*/ 356421 w 356471"/>
                <a:gd name="connsiteY6" fmla="*/ 168732 h 509065"/>
                <a:gd name="connsiteX7" fmla="*/ 190257 w 356471"/>
                <a:gd name="connsiteY7" fmla="*/ 342709 h 509065"/>
                <a:gd name="connsiteX8" fmla="*/ 186495 w 356471"/>
                <a:gd name="connsiteY8" fmla="*/ 342754 h 509065"/>
                <a:gd name="connsiteX9" fmla="*/ 81720 w 356471"/>
                <a:gd name="connsiteY9" fmla="*/ 295129 h 509065"/>
                <a:gd name="connsiteX10" fmla="*/ 76576 w 356471"/>
                <a:gd name="connsiteY10" fmla="*/ 172542 h 509065"/>
                <a:gd name="connsiteX11" fmla="*/ 175732 w 356471"/>
                <a:gd name="connsiteY11" fmla="*/ 274936 h 509065"/>
                <a:gd name="connsiteX12" fmla="*/ 273077 w 356471"/>
                <a:gd name="connsiteY12" fmla="*/ 171780 h 509065"/>
                <a:gd name="connsiteX13" fmla="*/ 175732 w 356471"/>
                <a:gd name="connsiteY13" fmla="*/ 67767 h 509065"/>
                <a:gd name="connsiteX14" fmla="*/ 76576 w 356471"/>
                <a:gd name="connsiteY14" fmla="*/ 172542 h 50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6471" h="509065">
                  <a:moveTo>
                    <a:pt x="81625" y="509061"/>
                  </a:moveTo>
                  <a:lnTo>
                    <a:pt x="-5" y="509061"/>
                  </a:lnTo>
                  <a:lnTo>
                    <a:pt x="-5" y="8522"/>
                  </a:lnTo>
                  <a:lnTo>
                    <a:pt x="81625" y="8522"/>
                  </a:lnTo>
                  <a:lnTo>
                    <a:pt x="81625" y="43955"/>
                  </a:lnTo>
                  <a:cubicBezTo>
                    <a:pt x="108371" y="14988"/>
                    <a:pt x="146319" y="-1018"/>
                    <a:pt x="185733" y="45"/>
                  </a:cubicBezTo>
                  <a:cubicBezTo>
                    <a:pt x="278125" y="45"/>
                    <a:pt x="356421" y="65481"/>
                    <a:pt x="356421" y="168732"/>
                  </a:cubicBezTo>
                  <a:cubicBezTo>
                    <a:pt x="358574" y="262660"/>
                    <a:pt x="284183" y="340553"/>
                    <a:pt x="190257" y="342709"/>
                  </a:cubicBezTo>
                  <a:cubicBezTo>
                    <a:pt x="189000" y="342738"/>
                    <a:pt x="187752" y="342753"/>
                    <a:pt x="186495" y="342754"/>
                  </a:cubicBezTo>
                  <a:cubicBezTo>
                    <a:pt x="146480" y="342084"/>
                    <a:pt x="108533" y="324838"/>
                    <a:pt x="81720" y="295129"/>
                  </a:cubicBezTo>
                  <a:close/>
                  <a:moveTo>
                    <a:pt x="76576" y="172542"/>
                  </a:moveTo>
                  <a:cubicBezTo>
                    <a:pt x="76576" y="240360"/>
                    <a:pt x="124201" y="274936"/>
                    <a:pt x="175732" y="274936"/>
                  </a:cubicBezTo>
                  <a:cubicBezTo>
                    <a:pt x="234787" y="274936"/>
                    <a:pt x="273077" y="227978"/>
                    <a:pt x="273077" y="171780"/>
                  </a:cubicBezTo>
                  <a:cubicBezTo>
                    <a:pt x="273077" y="113964"/>
                    <a:pt x="234977" y="67767"/>
                    <a:pt x="175732" y="67767"/>
                  </a:cubicBezTo>
                  <a:cubicBezTo>
                    <a:pt x="124106" y="67767"/>
                    <a:pt x="76576" y="102153"/>
                    <a:pt x="76576" y="172542"/>
                  </a:cubicBezTo>
                  <a:close/>
                </a:path>
              </a:pathLst>
            </a:custGeom>
            <a:solidFill>
              <a:srgbClr val="000000"/>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94574951-60CB-FC49-5634-B0A4732B342D}"/>
                </a:ext>
              </a:extLst>
            </p:cNvPr>
            <p:cNvSpPr/>
            <p:nvPr/>
          </p:nvSpPr>
          <p:spPr>
            <a:xfrm>
              <a:off x="2367206" y="1637688"/>
              <a:ext cx="334737" cy="342872"/>
            </a:xfrm>
            <a:custGeom>
              <a:avLst/>
              <a:gdLst>
                <a:gd name="connsiteX0" fmla="*/ 331875 w 334737"/>
                <a:gd name="connsiteY0" fmla="*/ 258874 h 342872"/>
                <a:gd name="connsiteX1" fmla="*/ 273106 w 334737"/>
                <a:gd name="connsiteY1" fmla="*/ 318119 h 342872"/>
                <a:gd name="connsiteX2" fmla="*/ 169855 w 334737"/>
                <a:gd name="connsiteY2" fmla="*/ 342789 h 342872"/>
                <a:gd name="connsiteX3" fmla="*/ 51650 w 334737"/>
                <a:gd name="connsiteY3" fmla="*/ 301165 h 342872"/>
                <a:gd name="connsiteX4" fmla="*/ 24 w 334737"/>
                <a:gd name="connsiteY4" fmla="*/ 177340 h 342872"/>
                <a:gd name="connsiteX5" fmla="*/ 55841 w 334737"/>
                <a:gd name="connsiteY5" fmla="*/ 43990 h 342872"/>
                <a:gd name="connsiteX6" fmla="*/ 173189 w 334737"/>
                <a:gd name="connsiteY6" fmla="*/ 79 h 342872"/>
                <a:gd name="connsiteX7" fmla="*/ 285679 w 334737"/>
                <a:gd name="connsiteY7" fmla="*/ 42466 h 342872"/>
                <a:gd name="connsiteX8" fmla="*/ 334733 w 334737"/>
                <a:gd name="connsiteY8" fmla="*/ 179530 h 342872"/>
                <a:gd name="connsiteX9" fmla="*/ 334733 w 334737"/>
                <a:gd name="connsiteY9" fmla="*/ 189055 h 342872"/>
                <a:gd name="connsiteX10" fmla="*/ 82606 w 334737"/>
                <a:gd name="connsiteY10" fmla="*/ 189055 h 342872"/>
                <a:gd name="connsiteX11" fmla="*/ 112895 w 334737"/>
                <a:gd name="connsiteY11" fmla="*/ 254587 h 342872"/>
                <a:gd name="connsiteX12" fmla="*/ 175380 w 334737"/>
                <a:gd name="connsiteY12" fmla="*/ 275352 h 342872"/>
                <a:gd name="connsiteX13" fmla="*/ 231101 w 334737"/>
                <a:gd name="connsiteY13" fmla="*/ 259255 h 342872"/>
                <a:gd name="connsiteX14" fmla="*/ 263581 w 334737"/>
                <a:gd name="connsiteY14" fmla="*/ 223441 h 342872"/>
                <a:gd name="connsiteX15" fmla="*/ 251103 w 334737"/>
                <a:gd name="connsiteY15" fmla="*/ 127143 h 342872"/>
                <a:gd name="connsiteX16" fmla="*/ 226148 w 334737"/>
                <a:gd name="connsiteY16" fmla="*/ 83137 h 342872"/>
                <a:gd name="connsiteX17" fmla="*/ 106161 w 334737"/>
                <a:gd name="connsiteY17" fmla="*/ 93370 h 342872"/>
                <a:gd name="connsiteX18" fmla="*/ 88797 w 334737"/>
                <a:gd name="connsiteY18" fmla="*/ 127048 h 342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4737" h="342872">
                  <a:moveTo>
                    <a:pt x="331875" y="258874"/>
                  </a:moveTo>
                  <a:cubicBezTo>
                    <a:pt x="317350" y="283071"/>
                    <a:pt x="297185" y="303396"/>
                    <a:pt x="273106" y="318119"/>
                  </a:cubicBezTo>
                  <a:cubicBezTo>
                    <a:pt x="241454" y="335275"/>
                    <a:pt x="205841" y="343784"/>
                    <a:pt x="169855" y="342789"/>
                  </a:cubicBezTo>
                  <a:cubicBezTo>
                    <a:pt x="123278" y="342789"/>
                    <a:pt x="84987" y="332026"/>
                    <a:pt x="51650" y="301165"/>
                  </a:cubicBezTo>
                  <a:cubicBezTo>
                    <a:pt x="17874" y="268928"/>
                    <a:pt x="-843" y="224019"/>
                    <a:pt x="24" y="177340"/>
                  </a:cubicBezTo>
                  <a:cubicBezTo>
                    <a:pt x="-538" y="127097"/>
                    <a:pt x="19655" y="78848"/>
                    <a:pt x="55841" y="43990"/>
                  </a:cubicBezTo>
                  <a:cubicBezTo>
                    <a:pt x="87749" y="14632"/>
                    <a:pt x="129850" y="-1122"/>
                    <a:pt x="173189" y="79"/>
                  </a:cubicBezTo>
                  <a:cubicBezTo>
                    <a:pt x="214823" y="-1288"/>
                    <a:pt x="255294" y="13961"/>
                    <a:pt x="285679" y="42466"/>
                  </a:cubicBezTo>
                  <a:cubicBezTo>
                    <a:pt x="330637" y="85519"/>
                    <a:pt x="334733" y="145621"/>
                    <a:pt x="334733" y="179530"/>
                  </a:cubicBezTo>
                  <a:lnTo>
                    <a:pt x="334733" y="189055"/>
                  </a:lnTo>
                  <a:lnTo>
                    <a:pt x="82606" y="189055"/>
                  </a:lnTo>
                  <a:cubicBezTo>
                    <a:pt x="84502" y="213828"/>
                    <a:pt x="95255" y="237090"/>
                    <a:pt x="112895" y="254587"/>
                  </a:cubicBezTo>
                  <a:cubicBezTo>
                    <a:pt x="130231" y="269377"/>
                    <a:pt x="152643" y="276826"/>
                    <a:pt x="175380" y="275352"/>
                  </a:cubicBezTo>
                  <a:cubicBezTo>
                    <a:pt x="195220" y="276245"/>
                    <a:pt x="214794" y="270589"/>
                    <a:pt x="231101" y="259255"/>
                  </a:cubicBezTo>
                  <a:cubicBezTo>
                    <a:pt x="244245" y="249642"/>
                    <a:pt x="255294" y="237457"/>
                    <a:pt x="263581" y="223441"/>
                  </a:cubicBezTo>
                  <a:close/>
                  <a:moveTo>
                    <a:pt x="251103" y="127143"/>
                  </a:moveTo>
                  <a:cubicBezTo>
                    <a:pt x="247998" y="110076"/>
                    <a:pt x="239197" y="94565"/>
                    <a:pt x="226148" y="83137"/>
                  </a:cubicBezTo>
                  <a:cubicBezTo>
                    <a:pt x="190191" y="52829"/>
                    <a:pt x="136470" y="57410"/>
                    <a:pt x="106161" y="93370"/>
                  </a:cubicBezTo>
                  <a:cubicBezTo>
                    <a:pt x="97913" y="103149"/>
                    <a:pt x="91979" y="114660"/>
                    <a:pt x="88797" y="127048"/>
                  </a:cubicBezTo>
                  <a:close/>
                </a:path>
              </a:pathLst>
            </a:custGeom>
            <a:solidFill>
              <a:srgbClr val="000000"/>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47F82F8-29E5-867C-5D83-5F72A45C5FF2}"/>
                </a:ext>
              </a:extLst>
            </p:cNvPr>
            <p:cNvSpPr/>
            <p:nvPr/>
          </p:nvSpPr>
          <p:spPr>
            <a:xfrm>
              <a:off x="2769000" y="1637669"/>
              <a:ext cx="229838" cy="332812"/>
            </a:xfrm>
            <a:custGeom>
              <a:avLst/>
              <a:gdLst>
                <a:gd name="connsiteX0" fmla="*/ -5 w 229838"/>
                <a:gd name="connsiteY0" fmla="*/ 8576 h 332812"/>
                <a:gd name="connsiteX1" fmla="*/ 81625 w 229838"/>
                <a:gd name="connsiteY1" fmla="*/ 8576 h 332812"/>
                <a:gd name="connsiteX2" fmla="*/ 81625 w 229838"/>
                <a:gd name="connsiteY2" fmla="*/ 37818 h 332812"/>
                <a:gd name="connsiteX3" fmla="*/ 115724 w 229838"/>
                <a:gd name="connsiteY3" fmla="*/ 10862 h 332812"/>
                <a:gd name="connsiteX4" fmla="*/ 165731 w 229838"/>
                <a:gd name="connsiteY4" fmla="*/ 99 h 332812"/>
                <a:gd name="connsiteX5" fmla="*/ 229834 w 229838"/>
                <a:gd name="connsiteY5" fmla="*/ 15529 h 332812"/>
                <a:gd name="connsiteX6" fmla="*/ 196496 w 229838"/>
                <a:gd name="connsiteY6" fmla="*/ 84014 h 332812"/>
                <a:gd name="connsiteX7" fmla="*/ 154872 w 229838"/>
                <a:gd name="connsiteY7" fmla="*/ 72489 h 332812"/>
                <a:gd name="connsiteX8" fmla="*/ 104104 w 229838"/>
                <a:gd name="connsiteY8" fmla="*/ 90205 h 332812"/>
                <a:gd name="connsiteX9" fmla="*/ 81625 w 229838"/>
                <a:gd name="connsiteY9" fmla="*/ 164881 h 332812"/>
                <a:gd name="connsiteX10" fmla="*/ 81625 w 229838"/>
                <a:gd name="connsiteY10" fmla="*/ 332807 h 332812"/>
                <a:gd name="connsiteX11" fmla="*/ -5 w 229838"/>
                <a:gd name="connsiteY11" fmla="*/ 332807 h 33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9838" h="332812">
                  <a:moveTo>
                    <a:pt x="-5" y="8576"/>
                  </a:moveTo>
                  <a:lnTo>
                    <a:pt x="81625" y="8576"/>
                  </a:lnTo>
                  <a:lnTo>
                    <a:pt x="81625" y="37818"/>
                  </a:lnTo>
                  <a:cubicBezTo>
                    <a:pt x="91521" y="27113"/>
                    <a:pt x="103027" y="18017"/>
                    <a:pt x="115724" y="10862"/>
                  </a:cubicBezTo>
                  <a:cubicBezTo>
                    <a:pt x="131183" y="3017"/>
                    <a:pt x="148414" y="-691"/>
                    <a:pt x="165731" y="99"/>
                  </a:cubicBezTo>
                  <a:cubicBezTo>
                    <a:pt x="188076" y="-433"/>
                    <a:pt x="210174" y="4885"/>
                    <a:pt x="229834" y="15529"/>
                  </a:cubicBezTo>
                  <a:lnTo>
                    <a:pt x="196496" y="84014"/>
                  </a:lnTo>
                  <a:cubicBezTo>
                    <a:pt x="183980" y="76346"/>
                    <a:pt x="169550" y="72352"/>
                    <a:pt x="154872" y="72489"/>
                  </a:cubicBezTo>
                  <a:cubicBezTo>
                    <a:pt x="136213" y="71006"/>
                    <a:pt x="117791" y="77435"/>
                    <a:pt x="104104" y="90205"/>
                  </a:cubicBezTo>
                  <a:cubicBezTo>
                    <a:pt x="81625" y="112494"/>
                    <a:pt x="81625" y="143355"/>
                    <a:pt x="81625" y="164881"/>
                  </a:cubicBezTo>
                  <a:lnTo>
                    <a:pt x="81625" y="332807"/>
                  </a:lnTo>
                  <a:lnTo>
                    <a:pt x="-5" y="332807"/>
                  </a:lnTo>
                  <a:close/>
                </a:path>
              </a:pathLst>
            </a:custGeom>
            <a:solidFill>
              <a:srgbClr val="000000"/>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CCCAF20C-A586-C34A-C408-4F0CAB84E029}"/>
                </a:ext>
              </a:extLst>
            </p:cNvPr>
            <p:cNvSpPr/>
            <p:nvPr/>
          </p:nvSpPr>
          <p:spPr>
            <a:xfrm>
              <a:off x="3022079" y="1527664"/>
              <a:ext cx="178212" cy="442817"/>
            </a:xfrm>
            <a:custGeom>
              <a:avLst/>
              <a:gdLst>
                <a:gd name="connsiteX0" fmla="*/ 115724 w 178212"/>
                <a:gd name="connsiteY0" fmla="*/ 187828 h 442817"/>
                <a:gd name="connsiteX1" fmla="*/ 115724 w 178212"/>
                <a:gd name="connsiteY1" fmla="*/ 442812 h 442817"/>
                <a:gd name="connsiteX2" fmla="*/ 34190 w 178212"/>
                <a:gd name="connsiteY2" fmla="*/ 442812 h 442817"/>
                <a:gd name="connsiteX3" fmla="*/ 34190 w 178212"/>
                <a:gd name="connsiteY3" fmla="*/ 187828 h 442817"/>
                <a:gd name="connsiteX4" fmla="*/ -5 w 178212"/>
                <a:gd name="connsiteY4" fmla="*/ 187828 h 442817"/>
                <a:gd name="connsiteX5" fmla="*/ -5 w 178212"/>
                <a:gd name="connsiteY5" fmla="*/ 118581 h 442817"/>
                <a:gd name="connsiteX6" fmla="*/ 34190 w 178212"/>
                <a:gd name="connsiteY6" fmla="*/ 118581 h 442817"/>
                <a:gd name="connsiteX7" fmla="*/ 34190 w 178212"/>
                <a:gd name="connsiteY7" fmla="*/ -5 h 442817"/>
                <a:gd name="connsiteX8" fmla="*/ 115724 w 178212"/>
                <a:gd name="connsiteY8" fmla="*/ -5 h 442817"/>
                <a:gd name="connsiteX9" fmla="*/ 115724 w 178212"/>
                <a:gd name="connsiteY9" fmla="*/ 118581 h 442817"/>
                <a:gd name="connsiteX10" fmla="*/ 178208 w 178212"/>
                <a:gd name="connsiteY10" fmla="*/ 118581 h 442817"/>
                <a:gd name="connsiteX11" fmla="*/ 178208 w 178212"/>
                <a:gd name="connsiteY11" fmla="*/ 187828 h 44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212" h="442817">
                  <a:moveTo>
                    <a:pt x="115724" y="187828"/>
                  </a:moveTo>
                  <a:lnTo>
                    <a:pt x="115724" y="442812"/>
                  </a:lnTo>
                  <a:lnTo>
                    <a:pt x="34190" y="442812"/>
                  </a:lnTo>
                  <a:lnTo>
                    <a:pt x="34190" y="187828"/>
                  </a:lnTo>
                  <a:lnTo>
                    <a:pt x="-5" y="187828"/>
                  </a:lnTo>
                  <a:lnTo>
                    <a:pt x="-5" y="118581"/>
                  </a:lnTo>
                  <a:lnTo>
                    <a:pt x="34190" y="118581"/>
                  </a:lnTo>
                  <a:lnTo>
                    <a:pt x="34190" y="-5"/>
                  </a:lnTo>
                  <a:lnTo>
                    <a:pt x="115724" y="-5"/>
                  </a:lnTo>
                  <a:lnTo>
                    <a:pt x="115724" y="118581"/>
                  </a:lnTo>
                  <a:lnTo>
                    <a:pt x="178208" y="118581"/>
                  </a:lnTo>
                  <a:lnTo>
                    <a:pt x="178208" y="187828"/>
                  </a:lnTo>
                  <a:close/>
                </a:path>
              </a:pathLst>
            </a:custGeom>
            <a:solidFill>
              <a:srgbClr val="000000"/>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BED21825-D051-72CE-19D1-DF959359D53C}"/>
                </a:ext>
              </a:extLst>
            </p:cNvPr>
            <p:cNvSpPr/>
            <p:nvPr/>
          </p:nvSpPr>
          <p:spPr>
            <a:xfrm>
              <a:off x="1565325" y="1410125"/>
              <a:ext cx="454247" cy="335565"/>
            </a:xfrm>
            <a:custGeom>
              <a:avLst/>
              <a:gdLst>
                <a:gd name="connsiteX0" fmla="*/ 454247 w 454247"/>
                <a:gd name="connsiteY0" fmla="*/ 0 h 335565"/>
                <a:gd name="connsiteX1" fmla="*/ 363569 w 454247"/>
                <a:gd name="connsiteY1" fmla="*/ 0 h 335565"/>
                <a:gd name="connsiteX2" fmla="*/ 166116 w 454247"/>
                <a:gd name="connsiteY2" fmla="*/ 278416 h 335565"/>
                <a:gd name="connsiteX3" fmla="*/ 90011 w 454247"/>
                <a:gd name="connsiteY3" fmla="*/ 171164 h 335565"/>
                <a:gd name="connsiteX4" fmla="*/ 0 w 454247"/>
                <a:gd name="connsiteY4" fmla="*/ 171164 h 335565"/>
                <a:gd name="connsiteX5" fmla="*/ 116681 w 454247"/>
                <a:gd name="connsiteY5" fmla="*/ 335566 h 335565"/>
                <a:gd name="connsiteX6" fmla="*/ 215551 w 454247"/>
                <a:gd name="connsiteY6" fmla="*/ 335566 h 335565"/>
                <a:gd name="connsiteX7" fmla="*/ 454247 w 454247"/>
                <a:gd name="connsiteY7" fmla="*/ 0 h 3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47" h="335565">
                  <a:moveTo>
                    <a:pt x="454247" y="0"/>
                  </a:moveTo>
                  <a:lnTo>
                    <a:pt x="363569" y="0"/>
                  </a:lnTo>
                  <a:lnTo>
                    <a:pt x="166116" y="278416"/>
                  </a:lnTo>
                  <a:lnTo>
                    <a:pt x="90011" y="171164"/>
                  </a:lnTo>
                  <a:lnTo>
                    <a:pt x="0" y="171164"/>
                  </a:lnTo>
                  <a:lnTo>
                    <a:pt x="116681" y="335566"/>
                  </a:lnTo>
                  <a:lnTo>
                    <a:pt x="215551" y="335566"/>
                  </a:lnTo>
                  <a:lnTo>
                    <a:pt x="454247" y="0"/>
                  </a:lnTo>
                  <a:close/>
                </a:path>
              </a:pathLst>
            </a:custGeom>
            <a:solidFill>
              <a:srgbClr val="38C0CC"/>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8836F3B-5809-7347-57A9-439D8982DFB3}"/>
                </a:ext>
              </a:extLst>
            </p:cNvPr>
            <p:cNvSpPr/>
            <p:nvPr/>
          </p:nvSpPr>
          <p:spPr>
            <a:xfrm>
              <a:off x="1544275" y="1779124"/>
              <a:ext cx="376808" cy="191261"/>
            </a:xfrm>
            <a:custGeom>
              <a:avLst/>
              <a:gdLst>
                <a:gd name="connsiteX0" fmla="*/ 243269 w 376808"/>
                <a:gd name="connsiteY0" fmla="*/ 0 h 191261"/>
                <a:gd name="connsiteX1" fmla="*/ 376809 w 376808"/>
                <a:gd name="connsiteY1" fmla="*/ 191262 h 191261"/>
                <a:gd name="connsiteX2" fmla="*/ 286988 w 376808"/>
                <a:gd name="connsiteY2" fmla="*/ 191262 h 191261"/>
                <a:gd name="connsiteX3" fmla="*/ 188404 w 376808"/>
                <a:gd name="connsiteY3" fmla="*/ 50673 h 191261"/>
                <a:gd name="connsiteX4" fmla="*/ 90297 w 376808"/>
                <a:gd name="connsiteY4" fmla="*/ 191262 h 191261"/>
                <a:gd name="connsiteX5" fmla="*/ 0 w 376808"/>
                <a:gd name="connsiteY5" fmla="*/ 191262 h 191261"/>
                <a:gd name="connsiteX6" fmla="*/ 133541 w 376808"/>
                <a:gd name="connsiteY6" fmla="*/ 0 h 191261"/>
                <a:gd name="connsiteX7" fmla="*/ 243269 w 376808"/>
                <a:gd name="connsiteY7" fmla="*/ 0 h 19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808" h="191261">
                  <a:moveTo>
                    <a:pt x="243269" y="0"/>
                  </a:moveTo>
                  <a:lnTo>
                    <a:pt x="376809" y="191262"/>
                  </a:lnTo>
                  <a:lnTo>
                    <a:pt x="286988" y="191262"/>
                  </a:lnTo>
                  <a:lnTo>
                    <a:pt x="188404" y="50673"/>
                  </a:lnTo>
                  <a:lnTo>
                    <a:pt x="90297" y="191262"/>
                  </a:lnTo>
                  <a:lnTo>
                    <a:pt x="0" y="191262"/>
                  </a:lnTo>
                  <a:lnTo>
                    <a:pt x="133541" y="0"/>
                  </a:lnTo>
                  <a:lnTo>
                    <a:pt x="243269" y="0"/>
                  </a:lnTo>
                  <a:close/>
                </a:path>
              </a:pathLst>
            </a:custGeom>
            <a:solidFill>
              <a:srgbClr val="000000"/>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9205F77A-3572-EBBD-B532-71A6B7FD70A8}"/>
                </a:ext>
              </a:extLst>
            </p:cNvPr>
            <p:cNvSpPr/>
            <p:nvPr/>
          </p:nvSpPr>
          <p:spPr>
            <a:xfrm>
              <a:off x="1680292" y="1478610"/>
              <a:ext cx="104203" cy="104584"/>
            </a:xfrm>
            <a:custGeom>
              <a:avLst/>
              <a:gdLst>
                <a:gd name="connsiteX0" fmla="*/ 104204 w 104203"/>
                <a:gd name="connsiteY0" fmla="*/ 52292 h 104584"/>
                <a:gd name="connsiteX1" fmla="*/ 52102 w 104203"/>
                <a:gd name="connsiteY1" fmla="*/ 104585 h 104584"/>
                <a:gd name="connsiteX2" fmla="*/ 0 w 104203"/>
                <a:gd name="connsiteY2" fmla="*/ 52292 h 104584"/>
                <a:gd name="connsiteX3" fmla="*/ 52102 w 104203"/>
                <a:gd name="connsiteY3" fmla="*/ 0 h 104584"/>
                <a:gd name="connsiteX4" fmla="*/ 104204 w 104203"/>
                <a:gd name="connsiteY4" fmla="*/ 52292 h 104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03" h="104584">
                  <a:moveTo>
                    <a:pt x="104204" y="52292"/>
                  </a:moveTo>
                  <a:cubicBezTo>
                    <a:pt x="104204" y="81172"/>
                    <a:pt x="80877" y="104585"/>
                    <a:pt x="52102" y="104585"/>
                  </a:cubicBezTo>
                  <a:cubicBezTo>
                    <a:pt x="23327" y="104585"/>
                    <a:pt x="0" y="81172"/>
                    <a:pt x="0" y="52292"/>
                  </a:cubicBezTo>
                  <a:cubicBezTo>
                    <a:pt x="0" y="23412"/>
                    <a:pt x="23327" y="0"/>
                    <a:pt x="52102" y="0"/>
                  </a:cubicBezTo>
                  <a:cubicBezTo>
                    <a:pt x="80877" y="0"/>
                    <a:pt x="104204" y="23412"/>
                    <a:pt x="104204" y="52292"/>
                  </a:cubicBezTo>
                  <a:close/>
                </a:path>
              </a:pathLst>
            </a:custGeom>
            <a:solidFill>
              <a:srgbClr val="38C0CC"/>
            </a:solid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8053FA3E-7D90-99E8-71C6-8819EE496C90}"/>
              </a:ext>
            </a:extLst>
          </p:cNvPr>
          <p:cNvGrpSpPr/>
          <p:nvPr userDrawn="1"/>
        </p:nvGrpSpPr>
        <p:grpSpPr>
          <a:xfrm>
            <a:off x="6716357" y="-386712"/>
            <a:ext cx="6538753" cy="7707606"/>
            <a:chOff x="4582477" y="2657719"/>
            <a:chExt cx="475297" cy="560260"/>
          </a:xfrm>
          <a:solidFill>
            <a:schemeClr val="bg1">
              <a:alpha val="16000"/>
            </a:schemeClr>
          </a:solidFill>
        </p:grpSpPr>
        <p:sp>
          <p:nvSpPr>
            <p:cNvPr id="19" name="Freeform: Shape 18">
              <a:extLst>
                <a:ext uri="{FF2B5EF4-FFF2-40B4-BE49-F238E27FC236}">
                  <a16:creationId xmlns:a16="http://schemas.microsoft.com/office/drawing/2014/main" id="{53FE6080-F5C2-73C3-D86F-D572397C0F3C}"/>
                </a:ext>
              </a:extLst>
            </p:cNvPr>
            <p:cNvSpPr/>
            <p:nvPr/>
          </p:nvSpPr>
          <p:spPr>
            <a:xfrm>
              <a:off x="4603527" y="2657719"/>
              <a:ext cx="454247" cy="335565"/>
            </a:xfrm>
            <a:custGeom>
              <a:avLst/>
              <a:gdLst>
                <a:gd name="connsiteX0" fmla="*/ 454247 w 454247"/>
                <a:gd name="connsiteY0" fmla="*/ 0 h 335565"/>
                <a:gd name="connsiteX1" fmla="*/ 363569 w 454247"/>
                <a:gd name="connsiteY1" fmla="*/ 0 h 335565"/>
                <a:gd name="connsiteX2" fmla="*/ 166116 w 454247"/>
                <a:gd name="connsiteY2" fmla="*/ 278416 h 335565"/>
                <a:gd name="connsiteX3" fmla="*/ 90011 w 454247"/>
                <a:gd name="connsiteY3" fmla="*/ 171164 h 335565"/>
                <a:gd name="connsiteX4" fmla="*/ 0 w 454247"/>
                <a:gd name="connsiteY4" fmla="*/ 171164 h 335565"/>
                <a:gd name="connsiteX5" fmla="*/ 116681 w 454247"/>
                <a:gd name="connsiteY5" fmla="*/ 335566 h 335565"/>
                <a:gd name="connsiteX6" fmla="*/ 215551 w 454247"/>
                <a:gd name="connsiteY6" fmla="*/ 335566 h 335565"/>
                <a:gd name="connsiteX7" fmla="*/ 454247 w 454247"/>
                <a:gd name="connsiteY7" fmla="*/ 0 h 3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47" h="335565">
                  <a:moveTo>
                    <a:pt x="454247" y="0"/>
                  </a:moveTo>
                  <a:lnTo>
                    <a:pt x="363569" y="0"/>
                  </a:lnTo>
                  <a:lnTo>
                    <a:pt x="166116" y="278416"/>
                  </a:lnTo>
                  <a:lnTo>
                    <a:pt x="90011" y="171164"/>
                  </a:lnTo>
                  <a:lnTo>
                    <a:pt x="0" y="171164"/>
                  </a:lnTo>
                  <a:lnTo>
                    <a:pt x="116681" y="335566"/>
                  </a:lnTo>
                  <a:lnTo>
                    <a:pt x="215551" y="335566"/>
                  </a:lnTo>
                  <a:lnTo>
                    <a:pt x="454247" y="0"/>
                  </a:ln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35D7701-E73D-290C-12F7-9A63AB7C7463}"/>
                </a:ext>
              </a:extLst>
            </p:cNvPr>
            <p:cNvSpPr/>
            <p:nvPr/>
          </p:nvSpPr>
          <p:spPr>
            <a:xfrm>
              <a:off x="4582477" y="3026718"/>
              <a:ext cx="376808" cy="191261"/>
            </a:xfrm>
            <a:custGeom>
              <a:avLst/>
              <a:gdLst>
                <a:gd name="connsiteX0" fmla="*/ 243269 w 376808"/>
                <a:gd name="connsiteY0" fmla="*/ 0 h 191261"/>
                <a:gd name="connsiteX1" fmla="*/ 376809 w 376808"/>
                <a:gd name="connsiteY1" fmla="*/ 191262 h 191261"/>
                <a:gd name="connsiteX2" fmla="*/ 286988 w 376808"/>
                <a:gd name="connsiteY2" fmla="*/ 191262 h 191261"/>
                <a:gd name="connsiteX3" fmla="*/ 188404 w 376808"/>
                <a:gd name="connsiteY3" fmla="*/ 50673 h 191261"/>
                <a:gd name="connsiteX4" fmla="*/ 90297 w 376808"/>
                <a:gd name="connsiteY4" fmla="*/ 191262 h 191261"/>
                <a:gd name="connsiteX5" fmla="*/ 0 w 376808"/>
                <a:gd name="connsiteY5" fmla="*/ 191262 h 191261"/>
                <a:gd name="connsiteX6" fmla="*/ 133541 w 376808"/>
                <a:gd name="connsiteY6" fmla="*/ 0 h 191261"/>
                <a:gd name="connsiteX7" fmla="*/ 243269 w 376808"/>
                <a:gd name="connsiteY7" fmla="*/ 0 h 19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808" h="191261">
                  <a:moveTo>
                    <a:pt x="243269" y="0"/>
                  </a:moveTo>
                  <a:lnTo>
                    <a:pt x="376809" y="191262"/>
                  </a:lnTo>
                  <a:lnTo>
                    <a:pt x="286988" y="191262"/>
                  </a:lnTo>
                  <a:lnTo>
                    <a:pt x="188404" y="50673"/>
                  </a:lnTo>
                  <a:lnTo>
                    <a:pt x="90297" y="191262"/>
                  </a:lnTo>
                  <a:lnTo>
                    <a:pt x="0" y="191262"/>
                  </a:lnTo>
                  <a:lnTo>
                    <a:pt x="133541" y="0"/>
                  </a:lnTo>
                  <a:lnTo>
                    <a:pt x="243269" y="0"/>
                  </a:ln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93056B37-F5AD-8379-75BC-25738EFA99E6}"/>
                </a:ext>
              </a:extLst>
            </p:cNvPr>
            <p:cNvSpPr/>
            <p:nvPr/>
          </p:nvSpPr>
          <p:spPr>
            <a:xfrm>
              <a:off x="4718494" y="2726204"/>
              <a:ext cx="104203" cy="104584"/>
            </a:xfrm>
            <a:custGeom>
              <a:avLst/>
              <a:gdLst>
                <a:gd name="connsiteX0" fmla="*/ 104204 w 104203"/>
                <a:gd name="connsiteY0" fmla="*/ 52292 h 104584"/>
                <a:gd name="connsiteX1" fmla="*/ 52102 w 104203"/>
                <a:gd name="connsiteY1" fmla="*/ 104585 h 104584"/>
                <a:gd name="connsiteX2" fmla="*/ 0 w 104203"/>
                <a:gd name="connsiteY2" fmla="*/ 52292 h 104584"/>
                <a:gd name="connsiteX3" fmla="*/ 52102 w 104203"/>
                <a:gd name="connsiteY3" fmla="*/ 0 h 104584"/>
                <a:gd name="connsiteX4" fmla="*/ 104204 w 104203"/>
                <a:gd name="connsiteY4" fmla="*/ 52292 h 104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03" h="104584">
                  <a:moveTo>
                    <a:pt x="104204" y="52292"/>
                  </a:moveTo>
                  <a:cubicBezTo>
                    <a:pt x="104204" y="81172"/>
                    <a:pt x="80877" y="104585"/>
                    <a:pt x="52102" y="104585"/>
                  </a:cubicBezTo>
                  <a:cubicBezTo>
                    <a:pt x="23327" y="104585"/>
                    <a:pt x="0" y="81172"/>
                    <a:pt x="0" y="52292"/>
                  </a:cubicBezTo>
                  <a:cubicBezTo>
                    <a:pt x="0" y="23412"/>
                    <a:pt x="23327" y="0"/>
                    <a:pt x="52102" y="0"/>
                  </a:cubicBezTo>
                  <a:cubicBezTo>
                    <a:pt x="80877" y="0"/>
                    <a:pt x="104204" y="23412"/>
                    <a:pt x="104204" y="52292"/>
                  </a:cubicBezTo>
                  <a:close/>
                </a:path>
              </a:pathLst>
            </a:custGeom>
            <a:grpFill/>
            <a:ln w="9525" cap="flat">
              <a:noFill/>
              <a:prstDash val="solid"/>
              <a:miter/>
            </a:ln>
          </p:spPr>
          <p:txBody>
            <a:bodyPr rtlCol="0" anchor="ctr"/>
            <a:lstStyle/>
            <a:p>
              <a:endParaRPr lang="en-US"/>
            </a:p>
          </p:txBody>
        </p:sp>
      </p:grpSp>
      <p:sp>
        <p:nvSpPr>
          <p:cNvPr id="27" name="Title 26">
            <a:extLst>
              <a:ext uri="{FF2B5EF4-FFF2-40B4-BE49-F238E27FC236}">
                <a16:creationId xmlns:a16="http://schemas.microsoft.com/office/drawing/2014/main" id="{6ACE1761-C7B0-6014-4CFD-7AFEB68949A8}"/>
              </a:ext>
            </a:extLst>
          </p:cNvPr>
          <p:cNvSpPr>
            <a:spLocks noGrp="1"/>
          </p:cNvSpPr>
          <p:nvPr>
            <p:ph type="title"/>
          </p:nvPr>
        </p:nvSpPr>
        <p:spPr>
          <a:xfrm>
            <a:off x="539872" y="3266464"/>
            <a:ext cx="6046487" cy="2063872"/>
          </a:xfrm>
        </p:spPr>
        <p:txBody>
          <a:bodyPr/>
          <a:lstStyle/>
          <a:p>
            <a:r>
              <a:rPr lang="en-US"/>
              <a:t>Click to edit Master title style</a:t>
            </a:r>
          </a:p>
        </p:txBody>
      </p:sp>
    </p:spTree>
    <p:extLst>
      <p:ext uri="{BB962C8B-B14F-4D97-AF65-F5344CB8AC3E}">
        <p14:creationId xmlns:p14="http://schemas.microsoft.com/office/powerpoint/2010/main" val="3942582012"/>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811778"/>
          </a:xfrm>
          <a:prstGeom prst="rect">
            <a:avLst/>
          </a:prstGeom>
        </p:spPr>
        <p:txBody>
          <a:bodyPr/>
          <a:lstStyle>
            <a:lvl1pPr algn="l">
              <a:defRPr>
                <a:solidFill>
                  <a:schemeClr val="tx2"/>
                </a:solidFill>
                <a:latin typeface="Franklin Gothic Heavy" panose="020B0903020102020204" pitchFamily="34" charset="0"/>
              </a:defRPr>
            </a:lvl1pPr>
          </a:lstStyle>
          <a:p>
            <a:r>
              <a:rPr lang="en-US"/>
              <a:t>Click to edit Master title style</a:t>
            </a:r>
          </a:p>
        </p:txBody>
      </p:sp>
      <p:sp>
        <p:nvSpPr>
          <p:cNvPr id="8" name="Footer Placeholder 4"/>
          <p:cNvSpPr txBox="1">
            <a:spLocks/>
          </p:cNvSpPr>
          <p:nvPr userDrawn="1"/>
        </p:nvSpPr>
        <p:spPr>
          <a:xfrm>
            <a:off x="10058400" y="6174589"/>
            <a:ext cx="1930400" cy="457200"/>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ts val="200"/>
              </a:spcBef>
              <a:spcAft>
                <a:spcPts val="200"/>
              </a:spcAft>
              <a:defRPr sz="105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Bef>
                <a:spcPts val="0"/>
              </a:spcBef>
              <a:spcAft>
                <a:spcPts val="0"/>
              </a:spcAft>
            </a:pPr>
            <a:r>
              <a:rPr lang="en-US" sz="1050"/>
              <a:t>© HRTMS Inc.</a:t>
            </a:r>
            <a:r>
              <a:rPr lang="en-US" sz="1050" baseline="0"/>
              <a:t> </a:t>
            </a:r>
          </a:p>
          <a:p>
            <a:pPr algn="l">
              <a:spcBef>
                <a:spcPts val="0"/>
              </a:spcBef>
              <a:spcAft>
                <a:spcPts val="0"/>
              </a:spcAft>
            </a:pPr>
            <a:r>
              <a:rPr lang="en-US" sz="1050" baseline="0"/>
              <a:t>All Rights Reserved</a:t>
            </a:r>
            <a:endParaRPr lang="en-US" sz="1050"/>
          </a:p>
        </p:txBody>
      </p:sp>
      <p:cxnSp>
        <p:nvCxnSpPr>
          <p:cNvPr id="9" name="Straight Connector 8"/>
          <p:cNvCxnSpPr/>
          <p:nvPr userDrawn="1"/>
        </p:nvCxnSpPr>
        <p:spPr>
          <a:xfrm>
            <a:off x="10058400" y="6205868"/>
            <a:ext cx="0" cy="457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7721600" y="6195440"/>
            <a:ext cx="2336800" cy="415498"/>
          </a:xfrm>
          <a:prstGeom prst="rect">
            <a:avLst/>
          </a:prstGeom>
          <a:noFill/>
        </p:spPr>
        <p:txBody>
          <a:bodyPr wrap="square" rtlCol="0">
            <a:spAutoFit/>
          </a:bodyPr>
          <a:lstStyle/>
          <a:p>
            <a:pPr algn="r"/>
            <a:r>
              <a:rPr lang="en-US" sz="1050">
                <a:solidFill>
                  <a:schemeClr val="bg1"/>
                </a:solidFill>
                <a:latin typeface="Century Gothic" panose="020B0502020202020204" pitchFamily="34" charset="0"/>
              </a:rPr>
              <a:t>hrtms.com</a:t>
            </a:r>
          </a:p>
          <a:p>
            <a:pPr algn="r"/>
            <a:r>
              <a:rPr lang="en-US" sz="1050" kern="1200">
                <a:solidFill>
                  <a:schemeClr val="bg1"/>
                </a:solidFill>
                <a:effectLst/>
                <a:latin typeface="Century Gothic" panose="020B0502020202020204" pitchFamily="34" charset="0"/>
                <a:ea typeface="+mn-ea"/>
                <a:cs typeface="+mn-cs"/>
              </a:rPr>
              <a:t>919.351.JOBS</a:t>
            </a:r>
            <a:endParaRPr lang="en-US" sz="1050">
              <a:solidFill>
                <a:schemeClr val="bg1"/>
              </a:solidFill>
              <a:latin typeface="Century Gothic" panose="020B0502020202020204" pitchFamily="34" charset="0"/>
            </a:endParaRPr>
          </a:p>
        </p:txBody>
      </p:sp>
      <p:sp>
        <p:nvSpPr>
          <p:cNvPr id="3" name="Footer Placeholder 4">
            <a:extLst>
              <a:ext uri="{FF2B5EF4-FFF2-40B4-BE49-F238E27FC236}">
                <a16:creationId xmlns:a16="http://schemas.microsoft.com/office/drawing/2014/main" id="{D3FC3250-62A1-49CD-B921-19B6B6EEA5C5}"/>
              </a:ext>
            </a:extLst>
          </p:cNvPr>
          <p:cNvSpPr txBox="1">
            <a:spLocks/>
          </p:cNvSpPr>
          <p:nvPr userDrawn="1"/>
        </p:nvSpPr>
        <p:spPr>
          <a:xfrm>
            <a:off x="1998804" y="6410399"/>
            <a:ext cx="9779754" cy="172962"/>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ts val="200"/>
              </a:spcBef>
              <a:spcAft>
                <a:spcPts val="200"/>
              </a:spcAft>
              <a:defRPr sz="105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Bef>
                <a:spcPts val="0"/>
              </a:spcBef>
              <a:spcAft>
                <a:spcPts val="0"/>
              </a:spcAft>
            </a:pPr>
            <a:r>
              <a:rPr lang="en-US" sz="800">
                <a:solidFill>
                  <a:schemeClr val="tx1"/>
                </a:solidFill>
              </a:rPr>
              <a:t>JDXpert.com | © JDXpert.</a:t>
            </a:r>
            <a:r>
              <a:rPr lang="en-US" sz="800" baseline="0">
                <a:solidFill>
                  <a:schemeClr val="tx1"/>
                </a:solidFill>
              </a:rPr>
              <a:t> All Rights Reserved.</a:t>
            </a:r>
            <a:endParaRPr lang="en-US" sz="800">
              <a:solidFill>
                <a:schemeClr val="tx1"/>
              </a:solidFill>
            </a:endParaRPr>
          </a:p>
        </p:txBody>
      </p:sp>
      <p:pic>
        <p:nvPicPr>
          <p:cNvPr id="4" name="Picture 3" descr="A picture containing object, clock&#10;&#10;Description automatically generated">
            <a:extLst>
              <a:ext uri="{FF2B5EF4-FFF2-40B4-BE49-F238E27FC236}">
                <a16:creationId xmlns:a16="http://schemas.microsoft.com/office/drawing/2014/main" id="{AB22D064-F8AB-42DD-8DC7-C7B7C8D0D2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3442" y="6155996"/>
            <a:ext cx="1538052" cy="508807"/>
          </a:xfrm>
          <a:prstGeom prst="rect">
            <a:avLst/>
          </a:prstGeom>
        </p:spPr>
      </p:pic>
    </p:spTree>
    <p:extLst>
      <p:ext uri="{BB962C8B-B14F-4D97-AF65-F5344CB8AC3E}">
        <p14:creationId xmlns:p14="http://schemas.microsoft.com/office/powerpoint/2010/main" val="2527520552"/>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6F636-9DF2-DCAD-1337-5E27FE014C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DE4A5A-6A40-321E-55BB-4C1009FE95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31149F-31BB-A717-A22D-D7C8789252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312A0D-1856-3FB1-1CF3-533993192A41}"/>
              </a:ext>
            </a:extLst>
          </p:cNvPr>
          <p:cNvSpPr>
            <a:spLocks noGrp="1"/>
          </p:cNvSpPr>
          <p:nvPr>
            <p:ph type="dt" sz="half" idx="10"/>
          </p:nvPr>
        </p:nvSpPr>
        <p:spPr/>
        <p:txBody>
          <a:bodyPr/>
          <a:lstStyle/>
          <a:p>
            <a:fld id="{BE1F863A-17D8-408E-82D3-C4CBF714B870}" type="datetimeFigureOut">
              <a:rPr lang="en-US" smtClean="0"/>
              <a:t>6/13/2024</a:t>
            </a:fld>
            <a:endParaRPr lang="en-US"/>
          </a:p>
        </p:txBody>
      </p:sp>
      <p:sp>
        <p:nvSpPr>
          <p:cNvPr id="6" name="Footer Placeholder 5">
            <a:extLst>
              <a:ext uri="{FF2B5EF4-FFF2-40B4-BE49-F238E27FC236}">
                <a16:creationId xmlns:a16="http://schemas.microsoft.com/office/drawing/2014/main" id="{53106E62-980D-105B-B5EA-7D04FFA461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1515FC-BFC9-8067-DCAB-4D411852DA4C}"/>
              </a:ext>
            </a:extLst>
          </p:cNvPr>
          <p:cNvSpPr>
            <a:spLocks noGrp="1"/>
          </p:cNvSpPr>
          <p:nvPr>
            <p:ph type="sldNum" sz="quarter" idx="12"/>
          </p:nvPr>
        </p:nvSpPr>
        <p:spPr/>
        <p:txBody>
          <a:bodyPr/>
          <a:lstStyle/>
          <a:p>
            <a:fld id="{914096B0-9678-42DD-9A21-66FCF22FBEE6}" type="slidenum">
              <a:rPr lang="en-US" smtClean="0"/>
              <a:t>‹#›</a:t>
            </a:fld>
            <a:endParaRPr lang="en-US"/>
          </a:p>
        </p:txBody>
      </p:sp>
    </p:spTree>
    <p:extLst>
      <p:ext uri="{BB962C8B-B14F-4D97-AF65-F5344CB8AC3E}">
        <p14:creationId xmlns:p14="http://schemas.microsoft.com/office/powerpoint/2010/main" val="2857911896"/>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Divider Style B">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152226B-8C85-494E-8E8F-1ED0FC634B0C}"/>
              </a:ext>
            </a:extLst>
          </p:cNvPr>
          <p:cNvSpPr>
            <a:spLocks noGrp="1"/>
          </p:cNvSpPr>
          <p:nvPr>
            <p:ph type="title" hasCustomPrompt="1"/>
          </p:nvPr>
        </p:nvSpPr>
        <p:spPr>
          <a:xfrm>
            <a:off x="430304" y="487230"/>
            <a:ext cx="5266944" cy="722294"/>
          </a:xfrm>
          <a:prstGeom prst="rect">
            <a:avLst/>
          </a:prstGeom>
        </p:spPr>
        <p:txBody>
          <a:bodyPr wrap="square" anchor="ctr" anchorCtr="0">
            <a:noAutofit/>
          </a:bodyPr>
          <a:lstStyle>
            <a:lvl1pPr algn="l">
              <a:lnSpc>
                <a:spcPct val="120000"/>
              </a:lnSpc>
              <a:defRPr sz="3727" b="0" i="0">
                <a:solidFill>
                  <a:schemeClr val="bg1"/>
                </a:solidFill>
                <a:latin typeface="Source Sans Pro" panose="020B0503030403020204" pitchFamily="34" charset="0"/>
                <a:ea typeface="Source Sans Pro" panose="020B0503030403020204" pitchFamily="34" charset="0"/>
                <a:cs typeface="Poppins" pitchFamily="2" charset="77"/>
              </a:defRPr>
            </a:lvl1pPr>
          </a:lstStyle>
          <a:p>
            <a:r>
              <a:rPr lang="en-US"/>
              <a:t>Click to edit title style</a:t>
            </a:r>
          </a:p>
        </p:txBody>
      </p:sp>
      <p:sp>
        <p:nvSpPr>
          <p:cNvPr id="8" name="TextBox 7">
            <a:extLst>
              <a:ext uri="{FF2B5EF4-FFF2-40B4-BE49-F238E27FC236}">
                <a16:creationId xmlns:a16="http://schemas.microsoft.com/office/drawing/2014/main" id="{F944C7EE-147D-6E4D-8914-3C4389B14325}"/>
              </a:ext>
            </a:extLst>
          </p:cNvPr>
          <p:cNvSpPr txBox="1"/>
          <p:nvPr userDrawn="1"/>
        </p:nvSpPr>
        <p:spPr>
          <a:xfrm>
            <a:off x="10718357" y="6354328"/>
            <a:ext cx="855403" cy="338106"/>
          </a:xfrm>
          <a:prstGeom prst="rect">
            <a:avLst/>
          </a:prstGeom>
          <a:noFill/>
        </p:spPr>
        <p:txBody>
          <a:bodyPr wrap="square" rtlCol="0">
            <a:spAutoFit/>
          </a:bodyPr>
          <a:lstStyle/>
          <a:p>
            <a:pPr algn="r"/>
            <a:fld id="{3CC96F1F-6E73-0F47-A44E-A8623927BD14}" type="slidenum">
              <a:rPr lang="en-US" sz="1597" b="1" i="0" smtClean="0">
                <a:solidFill>
                  <a:schemeClr val="bg1"/>
                </a:solidFill>
                <a:latin typeface="Source Sans Pro Semibold" panose="020B0503030403020204" pitchFamily="34" charset="0"/>
                <a:cs typeface="Poppins Medium" pitchFamily="2" charset="77"/>
              </a:rPr>
              <a:pPr algn="r"/>
              <a:t>‹#›</a:t>
            </a:fld>
            <a:endParaRPr lang="en-US" sz="1597" b="1" i="0">
              <a:solidFill>
                <a:schemeClr val="bg1"/>
              </a:solidFill>
              <a:latin typeface="Source Sans Pro Semibold" panose="020B0503030403020204" pitchFamily="34" charset="0"/>
              <a:cs typeface="Poppins Medium" pitchFamily="2" charset="77"/>
            </a:endParaRPr>
          </a:p>
        </p:txBody>
      </p:sp>
      <p:sp>
        <p:nvSpPr>
          <p:cNvPr id="10" name="Rectangle 9">
            <a:extLst>
              <a:ext uri="{FF2B5EF4-FFF2-40B4-BE49-F238E27FC236}">
                <a16:creationId xmlns:a16="http://schemas.microsoft.com/office/drawing/2014/main" id="{33F73439-E329-C1F8-061F-EF475778CB8D}"/>
              </a:ext>
            </a:extLst>
          </p:cNvPr>
          <p:cNvSpPr/>
          <p:nvPr userDrawn="1"/>
        </p:nvSpPr>
        <p:spPr>
          <a:xfrm>
            <a:off x="7546208" y="2"/>
            <a:ext cx="464579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b="1" i="0">
              <a:latin typeface="Source Sans Pro Semibold" panose="020B0503030403020204" pitchFamily="34" charset="0"/>
              <a:cs typeface="Poppins" pitchFamily="2" charset="77"/>
            </a:endParaRPr>
          </a:p>
        </p:txBody>
      </p:sp>
      <p:pic>
        <p:nvPicPr>
          <p:cNvPr id="3" name="Picture 2">
            <a:extLst>
              <a:ext uri="{FF2B5EF4-FFF2-40B4-BE49-F238E27FC236}">
                <a16:creationId xmlns:a16="http://schemas.microsoft.com/office/drawing/2014/main" id="{E6C89DB0-E10C-E41F-C7EB-8B159AD6AA1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856203" y="5846605"/>
            <a:ext cx="1971295" cy="700206"/>
          </a:xfrm>
          <a:prstGeom prst="rect">
            <a:avLst/>
          </a:prstGeom>
        </p:spPr>
      </p:pic>
      <p:pic>
        <p:nvPicPr>
          <p:cNvPr id="5" name="Graphic 4">
            <a:extLst>
              <a:ext uri="{FF2B5EF4-FFF2-40B4-BE49-F238E27FC236}">
                <a16:creationId xmlns:a16="http://schemas.microsoft.com/office/drawing/2014/main" id="{A3C35A5B-6345-6769-8EE7-1C1D6F8B98D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a:off x="4117948" y="1"/>
            <a:ext cx="3428259" cy="2826235"/>
          </a:xfrm>
          <a:prstGeom prst="rect">
            <a:avLst/>
          </a:prstGeom>
        </p:spPr>
      </p:pic>
      <p:sp>
        <p:nvSpPr>
          <p:cNvPr id="14" name="Picture Placeholder 2">
            <a:extLst>
              <a:ext uri="{FF2B5EF4-FFF2-40B4-BE49-F238E27FC236}">
                <a16:creationId xmlns:a16="http://schemas.microsoft.com/office/drawing/2014/main" id="{F37EBFF8-0721-51F4-BEE4-AF7E5CB0656F}"/>
              </a:ext>
            </a:extLst>
          </p:cNvPr>
          <p:cNvSpPr>
            <a:spLocks noGrp="1"/>
          </p:cNvSpPr>
          <p:nvPr>
            <p:ph type="pic" sz="quarter" idx="15"/>
          </p:nvPr>
        </p:nvSpPr>
        <p:spPr>
          <a:xfrm>
            <a:off x="6562288" y="1209523"/>
            <a:ext cx="4329899" cy="4325893"/>
          </a:xfrm>
          <a:pattFill prst="pct25">
            <a:fgClr>
              <a:schemeClr val="bg2"/>
            </a:fgClr>
            <a:bgClr>
              <a:schemeClr val="bg1"/>
            </a:bgClr>
          </a:pattFill>
        </p:spPr>
        <p:txBody>
          <a:bodyPr tIns="548640" bIns="91440" anchor="ctr" anchorCtr="0"/>
          <a:lstStyle>
            <a:lvl1pPr marL="0" indent="0" algn="ctr">
              <a:buNone/>
              <a:defRPr sz="1596" b="1" i="0">
                <a:solidFill>
                  <a:srgbClr val="000000"/>
                </a:solidFill>
              </a:defRPr>
            </a:lvl1pPr>
          </a:lstStyle>
          <a:p>
            <a:r>
              <a:rPr lang="en-US"/>
              <a:t>Click icon to add picture</a:t>
            </a:r>
          </a:p>
        </p:txBody>
      </p:sp>
      <p:pic>
        <p:nvPicPr>
          <p:cNvPr id="2" name="Graphic 1">
            <a:extLst>
              <a:ext uri="{FF2B5EF4-FFF2-40B4-BE49-F238E27FC236}">
                <a16:creationId xmlns:a16="http://schemas.microsoft.com/office/drawing/2014/main" id="{9156D1EE-6BC0-5A05-EAF0-8B17B2376D9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4872289"/>
            <a:ext cx="2408693" cy="1985712"/>
          </a:xfrm>
          <a:prstGeom prst="rect">
            <a:avLst/>
          </a:prstGeom>
        </p:spPr>
      </p:pic>
    </p:spTree>
    <p:extLst>
      <p:ext uri="{BB962C8B-B14F-4D97-AF65-F5344CB8AC3E}">
        <p14:creationId xmlns:p14="http://schemas.microsoft.com/office/powerpoint/2010/main" val="343192687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1">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7D8028D-AAC2-EBF5-D5AB-06C9100F8450}"/>
              </a:ext>
            </a:extLst>
          </p:cNvPr>
          <p:cNvPicPr>
            <a:picLocks noChangeAspect="1"/>
          </p:cNvPicPr>
          <p:nvPr userDrawn="1"/>
        </p:nvPicPr>
        <p:blipFill>
          <a:blip r:embed="rId2"/>
          <a:stretch>
            <a:fillRect/>
          </a:stretch>
        </p:blipFill>
        <p:spPr>
          <a:xfrm>
            <a:off x="10903789" y="6304980"/>
            <a:ext cx="966159" cy="318832"/>
          </a:xfrm>
          <a:prstGeom prst="rect">
            <a:avLst/>
          </a:prstGeom>
        </p:spPr>
      </p:pic>
      <p:sp>
        <p:nvSpPr>
          <p:cNvPr id="4" name="Google Shape;78;g162086d5a5f_0_228">
            <a:extLst>
              <a:ext uri="{FF2B5EF4-FFF2-40B4-BE49-F238E27FC236}">
                <a16:creationId xmlns:a16="http://schemas.microsoft.com/office/drawing/2014/main" id="{32C1644C-F984-2B13-FC21-3E15A6206A44}"/>
              </a:ext>
            </a:extLst>
          </p:cNvPr>
          <p:cNvSpPr/>
          <p:nvPr userDrawn="1"/>
        </p:nvSpPr>
        <p:spPr>
          <a:xfrm rot="10800000" flipH="1">
            <a:off x="428443" y="0"/>
            <a:ext cx="5878089" cy="5712643"/>
          </a:xfrm>
          <a:prstGeom prst="round2SameRect">
            <a:avLst>
              <a:gd name="adj1" fmla="val 49356"/>
              <a:gd name="adj2" fmla="val 0"/>
            </a:avLst>
          </a:prstGeom>
          <a:solidFill>
            <a:schemeClr val="bg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ubik"/>
              <a:ea typeface="Rubik"/>
              <a:cs typeface="Rubik"/>
              <a:sym typeface="Rubik"/>
            </a:endParaRPr>
          </a:p>
        </p:txBody>
      </p:sp>
      <p:sp>
        <p:nvSpPr>
          <p:cNvPr id="7" name="Text Placeholder 2">
            <a:extLst>
              <a:ext uri="{FF2B5EF4-FFF2-40B4-BE49-F238E27FC236}">
                <a16:creationId xmlns:a16="http://schemas.microsoft.com/office/drawing/2014/main" id="{E74D98B5-CD29-F4F9-BEDF-3AEA5F2C0093}"/>
              </a:ext>
            </a:extLst>
          </p:cNvPr>
          <p:cNvSpPr>
            <a:spLocks noGrp="1"/>
          </p:cNvSpPr>
          <p:nvPr>
            <p:ph idx="1"/>
          </p:nvPr>
        </p:nvSpPr>
        <p:spPr>
          <a:xfrm>
            <a:off x="6771736" y="2578763"/>
            <a:ext cx="4957828" cy="37262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62A2E141-6609-9E2F-8681-3364673AAB53}"/>
              </a:ext>
            </a:extLst>
          </p:cNvPr>
          <p:cNvSpPr>
            <a:spLocks noGrp="1"/>
          </p:cNvSpPr>
          <p:nvPr>
            <p:ph type="title"/>
          </p:nvPr>
        </p:nvSpPr>
        <p:spPr>
          <a:xfrm>
            <a:off x="6771736" y="378451"/>
            <a:ext cx="4957828" cy="1915246"/>
          </a:xfrm>
        </p:spPr>
        <p:txBody>
          <a:bodyPr/>
          <a:lstStyle/>
          <a:p>
            <a:r>
              <a:rPr lang="en-US"/>
              <a:t>Click to edit Master title style</a:t>
            </a:r>
          </a:p>
        </p:txBody>
      </p:sp>
      <p:sp>
        <p:nvSpPr>
          <p:cNvPr id="2" name="TextBox 1">
            <a:extLst>
              <a:ext uri="{FF2B5EF4-FFF2-40B4-BE49-F238E27FC236}">
                <a16:creationId xmlns:a16="http://schemas.microsoft.com/office/drawing/2014/main" id="{F10EA50F-A42F-4FE5-58F0-025E96FB4E8B}"/>
              </a:ext>
            </a:extLst>
          </p:cNvPr>
          <p:cNvSpPr txBox="1"/>
          <p:nvPr userDrawn="1"/>
        </p:nvSpPr>
        <p:spPr>
          <a:xfrm>
            <a:off x="304800" y="6304980"/>
            <a:ext cx="1332089" cy="307777"/>
          </a:xfrm>
          <a:prstGeom prst="rect">
            <a:avLst/>
          </a:prstGeom>
          <a:noFill/>
        </p:spPr>
        <p:txBody>
          <a:bodyPr wrap="square" rtlCol="0">
            <a:spAutoFit/>
          </a:bodyPr>
          <a:lstStyle/>
          <a:p>
            <a:fld id="{05CB0792-EF73-4D02-8BEC-A8A0251ADE70}" type="slidenum">
              <a:rPr lang="en-US" sz="1400" smtClean="0"/>
              <a:t>‹#›</a:t>
            </a:fld>
            <a:endParaRPr lang="en-US" sz="1400"/>
          </a:p>
        </p:txBody>
      </p:sp>
      <p:sp>
        <p:nvSpPr>
          <p:cNvPr id="16" name="Picture Placeholder 15">
            <a:extLst>
              <a:ext uri="{FF2B5EF4-FFF2-40B4-BE49-F238E27FC236}">
                <a16:creationId xmlns:a16="http://schemas.microsoft.com/office/drawing/2014/main" id="{5BA723A5-50CD-71D9-515A-963E9D54358E}"/>
              </a:ext>
            </a:extLst>
          </p:cNvPr>
          <p:cNvSpPr>
            <a:spLocks noGrp="1"/>
          </p:cNvSpPr>
          <p:nvPr>
            <p:ph type="pic" sz="quarter" idx="10"/>
          </p:nvPr>
        </p:nvSpPr>
        <p:spPr>
          <a:xfrm>
            <a:off x="405996" y="-19241"/>
            <a:ext cx="5921642" cy="5726226"/>
          </a:xfrm>
          <a:custGeom>
            <a:avLst/>
            <a:gdLst>
              <a:gd name="connsiteX0" fmla="*/ 0 w 5878513"/>
              <a:gd name="connsiteY0" fmla="*/ 0 h 5713413"/>
              <a:gd name="connsiteX1" fmla="*/ 5878513 w 5878513"/>
              <a:gd name="connsiteY1" fmla="*/ 0 h 5713413"/>
              <a:gd name="connsiteX2" fmla="*/ 5878513 w 5878513"/>
              <a:gd name="connsiteY2" fmla="*/ 5713413 h 5713413"/>
              <a:gd name="connsiteX3" fmla="*/ 0 w 5878513"/>
              <a:gd name="connsiteY3" fmla="*/ 5713413 h 5713413"/>
              <a:gd name="connsiteX4" fmla="*/ 0 w 5878513"/>
              <a:gd name="connsiteY4" fmla="*/ 0 h 5713413"/>
              <a:gd name="connsiteX0" fmla="*/ 0 w 5878513"/>
              <a:gd name="connsiteY0" fmla="*/ 0 h 5713413"/>
              <a:gd name="connsiteX1" fmla="*/ 5878513 w 5878513"/>
              <a:gd name="connsiteY1" fmla="*/ 0 h 5713413"/>
              <a:gd name="connsiteX2" fmla="*/ 5878513 w 5878513"/>
              <a:gd name="connsiteY2" fmla="*/ 5713413 h 5713413"/>
              <a:gd name="connsiteX3" fmla="*/ 0 w 5878513"/>
              <a:gd name="connsiteY3" fmla="*/ 5713413 h 5713413"/>
              <a:gd name="connsiteX4" fmla="*/ 0 w 5878513"/>
              <a:gd name="connsiteY4" fmla="*/ 0 h 5713413"/>
              <a:gd name="connsiteX0" fmla="*/ 0 w 5878513"/>
              <a:gd name="connsiteY0" fmla="*/ 0 h 5713413"/>
              <a:gd name="connsiteX1" fmla="*/ 5878513 w 5878513"/>
              <a:gd name="connsiteY1" fmla="*/ 0 h 5713413"/>
              <a:gd name="connsiteX2" fmla="*/ 5370513 w 5878513"/>
              <a:gd name="connsiteY2" fmla="*/ 4585653 h 5713413"/>
              <a:gd name="connsiteX3" fmla="*/ 0 w 5878513"/>
              <a:gd name="connsiteY3" fmla="*/ 5713413 h 5713413"/>
              <a:gd name="connsiteX4" fmla="*/ 0 w 5878513"/>
              <a:gd name="connsiteY4" fmla="*/ 0 h 5713413"/>
              <a:gd name="connsiteX0" fmla="*/ 0 w 5878513"/>
              <a:gd name="connsiteY0" fmla="*/ 0 h 5721058"/>
              <a:gd name="connsiteX1" fmla="*/ 5878513 w 5878513"/>
              <a:gd name="connsiteY1" fmla="*/ 0 h 5721058"/>
              <a:gd name="connsiteX2" fmla="*/ 5370513 w 5878513"/>
              <a:gd name="connsiteY2" fmla="*/ 4585653 h 5721058"/>
              <a:gd name="connsiteX3" fmla="*/ 0 w 5878513"/>
              <a:gd name="connsiteY3" fmla="*/ 5713413 h 5721058"/>
              <a:gd name="connsiteX4" fmla="*/ 0 w 5878513"/>
              <a:gd name="connsiteY4" fmla="*/ 0 h 5721058"/>
              <a:gd name="connsiteX0" fmla="*/ 0 w 5878513"/>
              <a:gd name="connsiteY0" fmla="*/ 0 h 5444732"/>
              <a:gd name="connsiteX1" fmla="*/ 5878513 w 5878513"/>
              <a:gd name="connsiteY1" fmla="*/ 0 h 5444732"/>
              <a:gd name="connsiteX2" fmla="*/ 5370513 w 5878513"/>
              <a:gd name="connsiteY2" fmla="*/ 4585653 h 5444732"/>
              <a:gd name="connsiteX3" fmla="*/ 853440 w 5878513"/>
              <a:gd name="connsiteY3" fmla="*/ 4961573 h 5444732"/>
              <a:gd name="connsiteX4" fmla="*/ 0 w 5878513"/>
              <a:gd name="connsiteY4" fmla="*/ 0 h 5444732"/>
              <a:gd name="connsiteX0" fmla="*/ 0 w 5878513"/>
              <a:gd name="connsiteY0" fmla="*/ 0 h 5723959"/>
              <a:gd name="connsiteX1" fmla="*/ 5878513 w 5878513"/>
              <a:gd name="connsiteY1" fmla="*/ 0 h 5723959"/>
              <a:gd name="connsiteX2" fmla="*/ 5370513 w 5878513"/>
              <a:gd name="connsiteY2" fmla="*/ 4585653 h 5723959"/>
              <a:gd name="connsiteX3" fmla="*/ 3035935 w 5878513"/>
              <a:gd name="connsiteY3" fmla="*/ 5689599 h 5723959"/>
              <a:gd name="connsiteX4" fmla="*/ 853440 w 5878513"/>
              <a:gd name="connsiteY4" fmla="*/ 4961573 h 5723959"/>
              <a:gd name="connsiteX5" fmla="*/ 0 w 5878513"/>
              <a:gd name="connsiteY5" fmla="*/ 0 h 5723959"/>
              <a:gd name="connsiteX0" fmla="*/ 0 w 5878513"/>
              <a:gd name="connsiteY0" fmla="*/ 0 h 5723959"/>
              <a:gd name="connsiteX1" fmla="*/ 5878513 w 5878513"/>
              <a:gd name="connsiteY1" fmla="*/ 0 h 5723959"/>
              <a:gd name="connsiteX2" fmla="*/ 5370513 w 5878513"/>
              <a:gd name="connsiteY2" fmla="*/ 4585653 h 5723959"/>
              <a:gd name="connsiteX3" fmla="*/ 3035935 w 5878513"/>
              <a:gd name="connsiteY3" fmla="*/ 5689599 h 5723959"/>
              <a:gd name="connsiteX4" fmla="*/ 853440 w 5878513"/>
              <a:gd name="connsiteY4" fmla="*/ 4961573 h 5723959"/>
              <a:gd name="connsiteX5" fmla="*/ 0 w 5878513"/>
              <a:gd name="connsiteY5" fmla="*/ 0 h 5723959"/>
              <a:gd name="connsiteX0" fmla="*/ 59440 w 5937953"/>
              <a:gd name="connsiteY0" fmla="*/ 726016 h 6449975"/>
              <a:gd name="connsiteX1" fmla="*/ 5937953 w 5937953"/>
              <a:gd name="connsiteY1" fmla="*/ 726016 h 6449975"/>
              <a:gd name="connsiteX2" fmla="*/ 5429953 w 5937953"/>
              <a:gd name="connsiteY2" fmla="*/ 5311669 h 6449975"/>
              <a:gd name="connsiteX3" fmla="*/ 3095375 w 5937953"/>
              <a:gd name="connsiteY3" fmla="*/ 6415615 h 6449975"/>
              <a:gd name="connsiteX4" fmla="*/ 912880 w 5937953"/>
              <a:gd name="connsiteY4" fmla="*/ 5687589 h 6449975"/>
              <a:gd name="connsiteX5" fmla="*/ 59440 w 5937953"/>
              <a:gd name="connsiteY5" fmla="*/ 726016 h 6449975"/>
              <a:gd name="connsiteX0" fmla="*/ 59440 w 5972870"/>
              <a:gd name="connsiteY0" fmla="*/ 726016 h 6449975"/>
              <a:gd name="connsiteX1" fmla="*/ 5937953 w 5972870"/>
              <a:gd name="connsiteY1" fmla="*/ 726016 h 6449975"/>
              <a:gd name="connsiteX2" fmla="*/ 5429953 w 5972870"/>
              <a:gd name="connsiteY2" fmla="*/ 5311669 h 6449975"/>
              <a:gd name="connsiteX3" fmla="*/ 3095375 w 5972870"/>
              <a:gd name="connsiteY3" fmla="*/ 6415615 h 6449975"/>
              <a:gd name="connsiteX4" fmla="*/ 912880 w 5972870"/>
              <a:gd name="connsiteY4" fmla="*/ 5687589 h 6449975"/>
              <a:gd name="connsiteX5" fmla="*/ 59440 w 5972870"/>
              <a:gd name="connsiteY5" fmla="*/ 726016 h 6449975"/>
              <a:gd name="connsiteX0" fmla="*/ 59440 w 5972870"/>
              <a:gd name="connsiteY0" fmla="*/ 726016 h 6425885"/>
              <a:gd name="connsiteX1" fmla="*/ 5937953 w 5972870"/>
              <a:gd name="connsiteY1" fmla="*/ 726016 h 6425885"/>
              <a:gd name="connsiteX2" fmla="*/ 5429953 w 5972870"/>
              <a:gd name="connsiteY2" fmla="*/ 5311669 h 6425885"/>
              <a:gd name="connsiteX3" fmla="*/ 3095375 w 5972870"/>
              <a:gd name="connsiteY3" fmla="*/ 6415615 h 6425885"/>
              <a:gd name="connsiteX4" fmla="*/ 912880 w 5972870"/>
              <a:gd name="connsiteY4" fmla="*/ 5687589 h 6425885"/>
              <a:gd name="connsiteX5" fmla="*/ 59440 w 5972870"/>
              <a:gd name="connsiteY5" fmla="*/ 726016 h 6425885"/>
              <a:gd name="connsiteX0" fmla="*/ 59440 w 5972870"/>
              <a:gd name="connsiteY0" fmla="*/ 726016 h 6425885"/>
              <a:gd name="connsiteX1" fmla="*/ 5937953 w 5972870"/>
              <a:gd name="connsiteY1" fmla="*/ 726016 h 6425885"/>
              <a:gd name="connsiteX2" fmla="*/ 5429953 w 5972870"/>
              <a:gd name="connsiteY2" fmla="*/ 5311669 h 6425885"/>
              <a:gd name="connsiteX3" fmla="*/ 3095375 w 5972870"/>
              <a:gd name="connsiteY3" fmla="*/ 6415615 h 6425885"/>
              <a:gd name="connsiteX4" fmla="*/ 912880 w 5972870"/>
              <a:gd name="connsiteY4" fmla="*/ 5687589 h 6425885"/>
              <a:gd name="connsiteX5" fmla="*/ 59440 w 5972870"/>
              <a:gd name="connsiteY5" fmla="*/ 726016 h 6425885"/>
              <a:gd name="connsiteX0" fmla="*/ 59440 w 5972870"/>
              <a:gd name="connsiteY0" fmla="*/ 726016 h 6425885"/>
              <a:gd name="connsiteX1" fmla="*/ 5937953 w 5972870"/>
              <a:gd name="connsiteY1" fmla="*/ 726016 h 6425885"/>
              <a:gd name="connsiteX2" fmla="*/ 5429953 w 5972870"/>
              <a:gd name="connsiteY2" fmla="*/ 5311669 h 6425885"/>
              <a:gd name="connsiteX3" fmla="*/ 3095375 w 5972870"/>
              <a:gd name="connsiteY3" fmla="*/ 6415615 h 6425885"/>
              <a:gd name="connsiteX4" fmla="*/ 912880 w 5972870"/>
              <a:gd name="connsiteY4" fmla="*/ 5687589 h 6425885"/>
              <a:gd name="connsiteX5" fmla="*/ 59440 w 5972870"/>
              <a:gd name="connsiteY5" fmla="*/ 726016 h 6425885"/>
              <a:gd name="connsiteX0" fmla="*/ 59440 w 5972870"/>
              <a:gd name="connsiteY0" fmla="*/ 716986 h 6416855"/>
              <a:gd name="connsiteX1" fmla="*/ 5937953 w 5972870"/>
              <a:gd name="connsiteY1" fmla="*/ 716986 h 6416855"/>
              <a:gd name="connsiteX2" fmla="*/ 5429953 w 5972870"/>
              <a:gd name="connsiteY2" fmla="*/ 5302639 h 6416855"/>
              <a:gd name="connsiteX3" fmla="*/ 3095375 w 5972870"/>
              <a:gd name="connsiteY3" fmla="*/ 6406585 h 6416855"/>
              <a:gd name="connsiteX4" fmla="*/ 912880 w 5972870"/>
              <a:gd name="connsiteY4" fmla="*/ 5678559 h 6416855"/>
              <a:gd name="connsiteX5" fmla="*/ 59440 w 5972870"/>
              <a:gd name="connsiteY5" fmla="*/ 716986 h 6416855"/>
              <a:gd name="connsiteX0" fmla="*/ 480873 w 6394303"/>
              <a:gd name="connsiteY0" fmla="*/ 225778 h 5925647"/>
              <a:gd name="connsiteX1" fmla="*/ 6359386 w 6394303"/>
              <a:gd name="connsiteY1" fmla="*/ 225778 h 5925647"/>
              <a:gd name="connsiteX2" fmla="*/ 5851386 w 6394303"/>
              <a:gd name="connsiteY2" fmla="*/ 4811431 h 5925647"/>
              <a:gd name="connsiteX3" fmla="*/ 3516808 w 6394303"/>
              <a:gd name="connsiteY3" fmla="*/ 5915377 h 5925647"/>
              <a:gd name="connsiteX4" fmla="*/ 1334313 w 6394303"/>
              <a:gd name="connsiteY4" fmla="*/ 5187351 h 5925647"/>
              <a:gd name="connsiteX5" fmla="*/ 448487 w 6394303"/>
              <a:gd name="connsiteY5" fmla="*/ 3273777 h 5925647"/>
              <a:gd name="connsiteX6" fmla="*/ 480873 w 6394303"/>
              <a:gd name="connsiteY6" fmla="*/ 225778 h 5925647"/>
              <a:gd name="connsiteX0" fmla="*/ 453484 w 6366914"/>
              <a:gd name="connsiteY0" fmla="*/ 225778 h 5925647"/>
              <a:gd name="connsiteX1" fmla="*/ 6331997 w 6366914"/>
              <a:gd name="connsiteY1" fmla="*/ 225778 h 5925647"/>
              <a:gd name="connsiteX2" fmla="*/ 5823997 w 6366914"/>
              <a:gd name="connsiteY2" fmla="*/ 4811431 h 5925647"/>
              <a:gd name="connsiteX3" fmla="*/ 3489419 w 6366914"/>
              <a:gd name="connsiteY3" fmla="*/ 5915377 h 5925647"/>
              <a:gd name="connsiteX4" fmla="*/ 1306924 w 6366914"/>
              <a:gd name="connsiteY4" fmla="*/ 5187351 h 5925647"/>
              <a:gd name="connsiteX5" fmla="*/ 421098 w 6366914"/>
              <a:gd name="connsiteY5" fmla="*/ 3273777 h 5925647"/>
              <a:gd name="connsiteX6" fmla="*/ 453484 w 6366914"/>
              <a:gd name="connsiteY6" fmla="*/ 225778 h 5925647"/>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05892 w 6351708"/>
              <a:gd name="connsiteY5" fmla="*/ 3124011 h 5775881"/>
              <a:gd name="connsiteX6" fmla="*/ 426212 w 6351708"/>
              <a:gd name="connsiteY6" fmla="*/ 1102171 h 5775881"/>
              <a:gd name="connsiteX7" fmla="*/ 438278 w 6351708"/>
              <a:gd name="connsiteY7"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05892 w 6351708"/>
              <a:gd name="connsiteY5" fmla="*/ 3124011 h 5775881"/>
              <a:gd name="connsiteX6" fmla="*/ 416052 w 6351708"/>
              <a:gd name="connsiteY6" fmla="*/ 2494091 h 5775881"/>
              <a:gd name="connsiteX7" fmla="*/ 426212 w 6351708"/>
              <a:gd name="connsiteY7" fmla="*/ 1102171 h 5775881"/>
              <a:gd name="connsiteX8" fmla="*/ 438278 w 6351708"/>
              <a:gd name="connsiteY8"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05892 w 6351708"/>
              <a:gd name="connsiteY5" fmla="*/ 3124011 h 5775881"/>
              <a:gd name="connsiteX6" fmla="*/ 404014 w 6351708"/>
              <a:gd name="connsiteY6" fmla="*/ 2871215 h 5775881"/>
              <a:gd name="connsiteX7" fmla="*/ 416052 w 6351708"/>
              <a:gd name="connsiteY7" fmla="*/ 2494091 h 5775881"/>
              <a:gd name="connsiteX8" fmla="*/ 426212 w 6351708"/>
              <a:gd name="connsiteY8" fmla="*/ 1102171 h 5775881"/>
              <a:gd name="connsiteX9" fmla="*/ 438278 w 6351708"/>
              <a:gd name="connsiteY9"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05892 w 6351708"/>
              <a:gd name="connsiteY5" fmla="*/ 3124011 h 5775881"/>
              <a:gd name="connsiteX6" fmla="*/ 395347 w 6351708"/>
              <a:gd name="connsiteY6" fmla="*/ 2988223 h 5775881"/>
              <a:gd name="connsiteX7" fmla="*/ 404014 w 6351708"/>
              <a:gd name="connsiteY7" fmla="*/ 2871215 h 5775881"/>
              <a:gd name="connsiteX8" fmla="*/ 416052 w 6351708"/>
              <a:gd name="connsiteY8" fmla="*/ 2494091 h 5775881"/>
              <a:gd name="connsiteX9" fmla="*/ 426212 w 6351708"/>
              <a:gd name="connsiteY9" fmla="*/ 1102171 h 5775881"/>
              <a:gd name="connsiteX10" fmla="*/ 438278 w 6351708"/>
              <a:gd name="connsiteY10"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05892 w 6351708"/>
              <a:gd name="connsiteY5" fmla="*/ 3124011 h 5775881"/>
              <a:gd name="connsiteX6" fmla="*/ 395347 w 6351708"/>
              <a:gd name="connsiteY6" fmla="*/ 2988223 h 5775881"/>
              <a:gd name="connsiteX7" fmla="*/ 404014 w 6351708"/>
              <a:gd name="connsiteY7" fmla="*/ 2871215 h 5775881"/>
              <a:gd name="connsiteX8" fmla="*/ 416052 w 6351708"/>
              <a:gd name="connsiteY8" fmla="*/ 2494091 h 5775881"/>
              <a:gd name="connsiteX9" fmla="*/ 426212 w 6351708"/>
              <a:gd name="connsiteY9" fmla="*/ 1102171 h 5775881"/>
              <a:gd name="connsiteX10" fmla="*/ 438278 w 6351708"/>
              <a:gd name="connsiteY10"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05892 w 6351708"/>
              <a:gd name="connsiteY5" fmla="*/ 3124011 h 5775881"/>
              <a:gd name="connsiteX6" fmla="*/ 399680 w 6351708"/>
              <a:gd name="connsiteY6" fmla="*/ 2845213 h 5775881"/>
              <a:gd name="connsiteX7" fmla="*/ 395347 w 6351708"/>
              <a:gd name="connsiteY7" fmla="*/ 2988223 h 5775881"/>
              <a:gd name="connsiteX8" fmla="*/ 404014 w 6351708"/>
              <a:gd name="connsiteY8" fmla="*/ 2871215 h 5775881"/>
              <a:gd name="connsiteX9" fmla="*/ 416052 w 6351708"/>
              <a:gd name="connsiteY9" fmla="*/ 2494091 h 5775881"/>
              <a:gd name="connsiteX10" fmla="*/ 426212 w 6351708"/>
              <a:gd name="connsiteY10" fmla="*/ 1102171 h 5775881"/>
              <a:gd name="connsiteX11" fmla="*/ 438278 w 6351708"/>
              <a:gd name="connsiteY11"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05892 w 6351708"/>
              <a:gd name="connsiteY5" fmla="*/ 3124011 h 5775881"/>
              <a:gd name="connsiteX6" fmla="*/ 399680 w 6351708"/>
              <a:gd name="connsiteY6" fmla="*/ 2970889 h 5775881"/>
              <a:gd name="connsiteX7" fmla="*/ 399680 w 6351708"/>
              <a:gd name="connsiteY7" fmla="*/ 2845213 h 5775881"/>
              <a:gd name="connsiteX8" fmla="*/ 395347 w 6351708"/>
              <a:gd name="connsiteY8" fmla="*/ 2988223 h 5775881"/>
              <a:gd name="connsiteX9" fmla="*/ 404014 w 6351708"/>
              <a:gd name="connsiteY9" fmla="*/ 2871215 h 5775881"/>
              <a:gd name="connsiteX10" fmla="*/ 416052 w 6351708"/>
              <a:gd name="connsiteY10" fmla="*/ 2494091 h 5775881"/>
              <a:gd name="connsiteX11" fmla="*/ 426212 w 6351708"/>
              <a:gd name="connsiteY11" fmla="*/ 1102171 h 5775881"/>
              <a:gd name="connsiteX12" fmla="*/ 438278 w 6351708"/>
              <a:gd name="connsiteY12"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05892 w 6351708"/>
              <a:gd name="connsiteY5" fmla="*/ 3124011 h 5775881"/>
              <a:gd name="connsiteX6" fmla="*/ 399680 w 6351708"/>
              <a:gd name="connsiteY6" fmla="*/ 2970889 h 5775881"/>
              <a:gd name="connsiteX7" fmla="*/ 399680 w 6351708"/>
              <a:gd name="connsiteY7" fmla="*/ 2845213 h 5775881"/>
              <a:gd name="connsiteX8" fmla="*/ 395347 w 6351708"/>
              <a:gd name="connsiteY8" fmla="*/ 2988223 h 5775881"/>
              <a:gd name="connsiteX9" fmla="*/ 404014 w 6351708"/>
              <a:gd name="connsiteY9" fmla="*/ 2871215 h 5775881"/>
              <a:gd name="connsiteX10" fmla="*/ 416052 w 6351708"/>
              <a:gd name="connsiteY10" fmla="*/ 2494091 h 5775881"/>
              <a:gd name="connsiteX11" fmla="*/ 426212 w 6351708"/>
              <a:gd name="connsiteY11" fmla="*/ 1102171 h 5775881"/>
              <a:gd name="connsiteX12" fmla="*/ 438278 w 6351708"/>
              <a:gd name="connsiteY12"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05892 w 6351708"/>
              <a:gd name="connsiteY5" fmla="*/ 3124011 h 5775881"/>
              <a:gd name="connsiteX6" fmla="*/ 564359 w 6351708"/>
              <a:gd name="connsiteY6" fmla="*/ 2966555 h 5775881"/>
              <a:gd name="connsiteX7" fmla="*/ 399680 w 6351708"/>
              <a:gd name="connsiteY7" fmla="*/ 2970889 h 5775881"/>
              <a:gd name="connsiteX8" fmla="*/ 399680 w 6351708"/>
              <a:gd name="connsiteY8" fmla="*/ 2845213 h 5775881"/>
              <a:gd name="connsiteX9" fmla="*/ 395347 w 6351708"/>
              <a:gd name="connsiteY9" fmla="*/ 2988223 h 5775881"/>
              <a:gd name="connsiteX10" fmla="*/ 404014 w 6351708"/>
              <a:gd name="connsiteY10" fmla="*/ 2871215 h 5775881"/>
              <a:gd name="connsiteX11" fmla="*/ 416052 w 6351708"/>
              <a:gd name="connsiteY11" fmla="*/ 2494091 h 5775881"/>
              <a:gd name="connsiteX12" fmla="*/ 426212 w 6351708"/>
              <a:gd name="connsiteY12" fmla="*/ 1102171 h 5775881"/>
              <a:gd name="connsiteX13" fmla="*/ 438278 w 6351708"/>
              <a:gd name="connsiteY13"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05892 w 6351708"/>
              <a:gd name="connsiteY5" fmla="*/ 3124011 h 5775881"/>
              <a:gd name="connsiteX6" fmla="*/ 352010 w 6351708"/>
              <a:gd name="connsiteY6" fmla="*/ 2468185 h 5775881"/>
              <a:gd name="connsiteX7" fmla="*/ 564359 w 6351708"/>
              <a:gd name="connsiteY7" fmla="*/ 2966555 h 5775881"/>
              <a:gd name="connsiteX8" fmla="*/ 399680 w 6351708"/>
              <a:gd name="connsiteY8" fmla="*/ 2970889 h 5775881"/>
              <a:gd name="connsiteX9" fmla="*/ 399680 w 6351708"/>
              <a:gd name="connsiteY9" fmla="*/ 2845213 h 5775881"/>
              <a:gd name="connsiteX10" fmla="*/ 395347 w 6351708"/>
              <a:gd name="connsiteY10" fmla="*/ 2988223 h 5775881"/>
              <a:gd name="connsiteX11" fmla="*/ 404014 w 6351708"/>
              <a:gd name="connsiteY11" fmla="*/ 2871215 h 5775881"/>
              <a:gd name="connsiteX12" fmla="*/ 416052 w 6351708"/>
              <a:gd name="connsiteY12" fmla="*/ 2494091 h 5775881"/>
              <a:gd name="connsiteX13" fmla="*/ 426212 w 6351708"/>
              <a:gd name="connsiteY13" fmla="*/ 1102171 h 5775881"/>
              <a:gd name="connsiteX14" fmla="*/ 438278 w 6351708"/>
              <a:gd name="connsiteY14"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05892 w 6351708"/>
              <a:gd name="connsiteY5" fmla="*/ 3124011 h 5775881"/>
              <a:gd name="connsiteX6" fmla="*/ 352010 w 6351708"/>
              <a:gd name="connsiteY6" fmla="*/ 2468185 h 5775881"/>
              <a:gd name="connsiteX7" fmla="*/ 564359 w 6351708"/>
              <a:gd name="connsiteY7" fmla="*/ 2966555 h 5775881"/>
              <a:gd name="connsiteX8" fmla="*/ 399680 w 6351708"/>
              <a:gd name="connsiteY8" fmla="*/ 2970889 h 5775881"/>
              <a:gd name="connsiteX9" fmla="*/ 399680 w 6351708"/>
              <a:gd name="connsiteY9" fmla="*/ 2845213 h 5775881"/>
              <a:gd name="connsiteX10" fmla="*/ 404014 w 6351708"/>
              <a:gd name="connsiteY10" fmla="*/ 2871215 h 5775881"/>
              <a:gd name="connsiteX11" fmla="*/ 416052 w 6351708"/>
              <a:gd name="connsiteY11" fmla="*/ 2494091 h 5775881"/>
              <a:gd name="connsiteX12" fmla="*/ 426212 w 6351708"/>
              <a:gd name="connsiteY12" fmla="*/ 1102171 h 5775881"/>
              <a:gd name="connsiteX13" fmla="*/ 438278 w 6351708"/>
              <a:gd name="connsiteY13"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05892 w 6351708"/>
              <a:gd name="connsiteY5" fmla="*/ 3124011 h 5775881"/>
              <a:gd name="connsiteX6" fmla="*/ 352010 w 6351708"/>
              <a:gd name="connsiteY6" fmla="*/ 2468185 h 5775881"/>
              <a:gd name="connsiteX7" fmla="*/ 564359 w 6351708"/>
              <a:gd name="connsiteY7" fmla="*/ 2966555 h 5775881"/>
              <a:gd name="connsiteX8" fmla="*/ 399680 w 6351708"/>
              <a:gd name="connsiteY8" fmla="*/ 2970889 h 5775881"/>
              <a:gd name="connsiteX9" fmla="*/ 399680 w 6351708"/>
              <a:gd name="connsiteY9" fmla="*/ 2845213 h 5775881"/>
              <a:gd name="connsiteX10" fmla="*/ 416052 w 6351708"/>
              <a:gd name="connsiteY10" fmla="*/ 2494091 h 5775881"/>
              <a:gd name="connsiteX11" fmla="*/ 426212 w 6351708"/>
              <a:gd name="connsiteY11" fmla="*/ 1102171 h 5775881"/>
              <a:gd name="connsiteX12" fmla="*/ 438278 w 6351708"/>
              <a:gd name="connsiteY12"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05892 w 6351708"/>
              <a:gd name="connsiteY5" fmla="*/ 3124011 h 5775881"/>
              <a:gd name="connsiteX6" fmla="*/ 564359 w 6351708"/>
              <a:gd name="connsiteY6" fmla="*/ 2966555 h 5775881"/>
              <a:gd name="connsiteX7" fmla="*/ 399680 w 6351708"/>
              <a:gd name="connsiteY7" fmla="*/ 2970889 h 5775881"/>
              <a:gd name="connsiteX8" fmla="*/ 399680 w 6351708"/>
              <a:gd name="connsiteY8" fmla="*/ 2845213 h 5775881"/>
              <a:gd name="connsiteX9" fmla="*/ 416052 w 6351708"/>
              <a:gd name="connsiteY9" fmla="*/ 2494091 h 5775881"/>
              <a:gd name="connsiteX10" fmla="*/ 426212 w 6351708"/>
              <a:gd name="connsiteY10" fmla="*/ 1102171 h 5775881"/>
              <a:gd name="connsiteX11" fmla="*/ 438278 w 6351708"/>
              <a:gd name="connsiteY11"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05892 w 6351708"/>
              <a:gd name="connsiteY5" fmla="*/ 3124011 h 5775881"/>
              <a:gd name="connsiteX6" fmla="*/ 564359 w 6351708"/>
              <a:gd name="connsiteY6" fmla="*/ 2966555 h 5775881"/>
              <a:gd name="connsiteX7" fmla="*/ 399680 w 6351708"/>
              <a:gd name="connsiteY7" fmla="*/ 2845213 h 5775881"/>
              <a:gd name="connsiteX8" fmla="*/ 416052 w 6351708"/>
              <a:gd name="connsiteY8" fmla="*/ 2494091 h 5775881"/>
              <a:gd name="connsiteX9" fmla="*/ 426212 w 6351708"/>
              <a:gd name="connsiteY9" fmla="*/ 1102171 h 5775881"/>
              <a:gd name="connsiteX10" fmla="*/ 438278 w 6351708"/>
              <a:gd name="connsiteY10"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05892 w 6351708"/>
              <a:gd name="connsiteY5" fmla="*/ 3124011 h 5775881"/>
              <a:gd name="connsiteX6" fmla="*/ 399680 w 6351708"/>
              <a:gd name="connsiteY6" fmla="*/ 2845213 h 5775881"/>
              <a:gd name="connsiteX7" fmla="*/ 416052 w 6351708"/>
              <a:gd name="connsiteY7" fmla="*/ 2494091 h 5775881"/>
              <a:gd name="connsiteX8" fmla="*/ 426212 w 6351708"/>
              <a:gd name="connsiteY8" fmla="*/ 1102171 h 5775881"/>
              <a:gd name="connsiteX9" fmla="*/ 438278 w 6351708"/>
              <a:gd name="connsiteY9"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23227 w 6351708"/>
              <a:gd name="connsiteY5" fmla="*/ 3124011 h 5775881"/>
              <a:gd name="connsiteX6" fmla="*/ 399680 w 6351708"/>
              <a:gd name="connsiteY6" fmla="*/ 2845213 h 5775881"/>
              <a:gd name="connsiteX7" fmla="*/ 416052 w 6351708"/>
              <a:gd name="connsiteY7" fmla="*/ 2494091 h 5775881"/>
              <a:gd name="connsiteX8" fmla="*/ 426212 w 6351708"/>
              <a:gd name="connsiteY8" fmla="*/ 1102171 h 5775881"/>
              <a:gd name="connsiteX9" fmla="*/ 438278 w 6351708"/>
              <a:gd name="connsiteY9"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23227 w 6351708"/>
              <a:gd name="connsiteY5" fmla="*/ 3124011 h 5775881"/>
              <a:gd name="connsiteX6" fmla="*/ 399680 w 6351708"/>
              <a:gd name="connsiteY6" fmla="*/ 2845213 h 5775881"/>
              <a:gd name="connsiteX7" fmla="*/ 416052 w 6351708"/>
              <a:gd name="connsiteY7" fmla="*/ 2494091 h 5775881"/>
              <a:gd name="connsiteX8" fmla="*/ 426212 w 6351708"/>
              <a:gd name="connsiteY8" fmla="*/ 1102171 h 5775881"/>
              <a:gd name="connsiteX9" fmla="*/ 438278 w 6351708"/>
              <a:gd name="connsiteY9"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23227 w 6351708"/>
              <a:gd name="connsiteY5" fmla="*/ 3124011 h 5775881"/>
              <a:gd name="connsiteX6" fmla="*/ 399680 w 6351708"/>
              <a:gd name="connsiteY6" fmla="*/ 2845213 h 5775881"/>
              <a:gd name="connsiteX7" fmla="*/ 416052 w 6351708"/>
              <a:gd name="connsiteY7" fmla="*/ 2494091 h 5775881"/>
              <a:gd name="connsiteX8" fmla="*/ 426212 w 6351708"/>
              <a:gd name="connsiteY8" fmla="*/ 1102171 h 5775881"/>
              <a:gd name="connsiteX9" fmla="*/ 438278 w 6351708"/>
              <a:gd name="connsiteY9"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23227 w 6351708"/>
              <a:gd name="connsiteY5" fmla="*/ 3124011 h 5775881"/>
              <a:gd name="connsiteX6" fmla="*/ 416052 w 6351708"/>
              <a:gd name="connsiteY6" fmla="*/ 2494091 h 5775881"/>
              <a:gd name="connsiteX7" fmla="*/ 426212 w 6351708"/>
              <a:gd name="connsiteY7" fmla="*/ 1102171 h 5775881"/>
              <a:gd name="connsiteX8" fmla="*/ 438278 w 6351708"/>
              <a:gd name="connsiteY8"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23227 w 6351708"/>
              <a:gd name="connsiteY5" fmla="*/ 3124011 h 5775881"/>
              <a:gd name="connsiteX6" fmla="*/ 416052 w 6351708"/>
              <a:gd name="connsiteY6" fmla="*/ 2494091 h 5775881"/>
              <a:gd name="connsiteX7" fmla="*/ 426212 w 6351708"/>
              <a:gd name="connsiteY7" fmla="*/ 1102171 h 5775881"/>
              <a:gd name="connsiteX8" fmla="*/ 438278 w 6351708"/>
              <a:gd name="connsiteY8"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23227 w 6351708"/>
              <a:gd name="connsiteY5" fmla="*/ 3124011 h 5775881"/>
              <a:gd name="connsiteX6" fmla="*/ 416052 w 6351708"/>
              <a:gd name="connsiteY6" fmla="*/ 2494091 h 5775881"/>
              <a:gd name="connsiteX7" fmla="*/ 426212 w 6351708"/>
              <a:gd name="connsiteY7" fmla="*/ 1102171 h 5775881"/>
              <a:gd name="connsiteX8" fmla="*/ 438278 w 6351708"/>
              <a:gd name="connsiteY8" fmla="*/ 76012 h 5775881"/>
              <a:gd name="connsiteX0" fmla="*/ 27729 w 5941159"/>
              <a:gd name="connsiteY0" fmla="*/ 50072 h 5749941"/>
              <a:gd name="connsiteX1" fmla="*/ 5906242 w 5941159"/>
              <a:gd name="connsiteY1" fmla="*/ 50072 h 5749941"/>
              <a:gd name="connsiteX2" fmla="*/ 5398242 w 5941159"/>
              <a:gd name="connsiteY2" fmla="*/ 4635725 h 5749941"/>
              <a:gd name="connsiteX3" fmla="*/ 3063664 w 5941159"/>
              <a:gd name="connsiteY3" fmla="*/ 5739671 h 5749941"/>
              <a:gd name="connsiteX4" fmla="*/ 881169 w 5941159"/>
              <a:gd name="connsiteY4" fmla="*/ 5011645 h 5749941"/>
              <a:gd name="connsiteX5" fmla="*/ 12678 w 5941159"/>
              <a:gd name="connsiteY5" fmla="*/ 3098071 h 5749941"/>
              <a:gd name="connsiteX6" fmla="*/ 5503 w 5941159"/>
              <a:gd name="connsiteY6" fmla="*/ 2468151 h 5749941"/>
              <a:gd name="connsiteX7" fmla="*/ 15663 w 5941159"/>
              <a:gd name="connsiteY7" fmla="*/ 1076231 h 5749941"/>
              <a:gd name="connsiteX8" fmla="*/ 27729 w 5941159"/>
              <a:gd name="connsiteY8" fmla="*/ 50072 h 5749941"/>
              <a:gd name="connsiteX0" fmla="*/ 27729 w 5941159"/>
              <a:gd name="connsiteY0" fmla="*/ 50072 h 5749941"/>
              <a:gd name="connsiteX1" fmla="*/ 5906242 w 5941159"/>
              <a:gd name="connsiteY1" fmla="*/ 50072 h 5749941"/>
              <a:gd name="connsiteX2" fmla="*/ 5398242 w 5941159"/>
              <a:gd name="connsiteY2" fmla="*/ 4635725 h 5749941"/>
              <a:gd name="connsiteX3" fmla="*/ 3063664 w 5941159"/>
              <a:gd name="connsiteY3" fmla="*/ 5739671 h 5749941"/>
              <a:gd name="connsiteX4" fmla="*/ 881169 w 5941159"/>
              <a:gd name="connsiteY4" fmla="*/ 5011645 h 5749941"/>
              <a:gd name="connsiteX5" fmla="*/ 12678 w 5941159"/>
              <a:gd name="connsiteY5" fmla="*/ 3098071 h 5749941"/>
              <a:gd name="connsiteX6" fmla="*/ 5503 w 5941159"/>
              <a:gd name="connsiteY6" fmla="*/ 2468151 h 5749941"/>
              <a:gd name="connsiteX7" fmla="*/ 15663 w 5941159"/>
              <a:gd name="connsiteY7" fmla="*/ 1076231 h 5749941"/>
              <a:gd name="connsiteX8" fmla="*/ 27729 w 5941159"/>
              <a:gd name="connsiteY8" fmla="*/ 50072 h 5749941"/>
              <a:gd name="connsiteX0" fmla="*/ 27729 w 5941159"/>
              <a:gd name="connsiteY0" fmla="*/ 50072 h 5749941"/>
              <a:gd name="connsiteX1" fmla="*/ 5906242 w 5941159"/>
              <a:gd name="connsiteY1" fmla="*/ 50072 h 5749941"/>
              <a:gd name="connsiteX2" fmla="*/ 5398242 w 5941159"/>
              <a:gd name="connsiteY2" fmla="*/ 4635725 h 5749941"/>
              <a:gd name="connsiteX3" fmla="*/ 3063664 w 5941159"/>
              <a:gd name="connsiteY3" fmla="*/ 5739671 h 5749941"/>
              <a:gd name="connsiteX4" fmla="*/ 881169 w 5941159"/>
              <a:gd name="connsiteY4" fmla="*/ 5011645 h 5749941"/>
              <a:gd name="connsiteX5" fmla="*/ 12678 w 5941159"/>
              <a:gd name="connsiteY5" fmla="*/ 3098071 h 5749941"/>
              <a:gd name="connsiteX6" fmla="*/ 5503 w 5941159"/>
              <a:gd name="connsiteY6" fmla="*/ 2468151 h 5749941"/>
              <a:gd name="connsiteX7" fmla="*/ 15663 w 5941159"/>
              <a:gd name="connsiteY7" fmla="*/ 1076231 h 5749941"/>
              <a:gd name="connsiteX8" fmla="*/ 27729 w 5941159"/>
              <a:gd name="connsiteY8" fmla="*/ 50072 h 5749941"/>
              <a:gd name="connsiteX0" fmla="*/ 27729 w 5941159"/>
              <a:gd name="connsiteY0" fmla="*/ 50072 h 5749941"/>
              <a:gd name="connsiteX1" fmla="*/ 5906242 w 5941159"/>
              <a:gd name="connsiteY1" fmla="*/ 50072 h 5749941"/>
              <a:gd name="connsiteX2" fmla="*/ 5398242 w 5941159"/>
              <a:gd name="connsiteY2" fmla="*/ 4635725 h 5749941"/>
              <a:gd name="connsiteX3" fmla="*/ 3063664 w 5941159"/>
              <a:gd name="connsiteY3" fmla="*/ 5739671 h 5749941"/>
              <a:gd name="connsiteX4" fmla="*/ 881169 w 5941159"/>
              <a:gd name="connsiteY4" fmla="*/ 5011645 h 5749941"/>
              <a:gd name="connsiteX5" fmla="*/ 12678 w 5941159"/>
              <a:gd name="connsiteY5" fmla="*/ 3098071 h 5749941"/>
              <a:gd name="connsiteX6" fmla="*/ 5503 w 5941159"/>
              <a:gd name="connsiteY6" fmla="*/ 2468151 h 5749941"/>
              <a:gd name="connsiteX7" fmla="*/ 15663 w 5941159"/>
              <a:gd name="connsiteY7" fmla="*/ 1076231 h 5749941"/>
              <a:gd name="connsiteX8" fmla="*/ 27729 w 5941159"/>
              <a:gd name="connsiteY8" fmla="*/ 50072 h 5749941"/>
              <a:gd name="connsiteX0" fmla="*/ 27729 w 5941159"/>
              <a:gd name="connsiteY0" fmla="*/ 50072 h 5749941"/>
              <a:gd name="connsiteX1" fmla="*/ 5906242 w 5941159"/>
              <a:gd name="connsiteY1" fmla="*/ 50072 h 5749941"/>
              <a:gd name="connsiteX2" fmla="*/ 5398242 w 5941159"/>
              <a:gd name="connsiteY2" fmla="*/ 4635725 h 5749941"/>
              <a:gd name="connsiteX3" fmla="*/ 3063664 w 5941159"/>
              <a:gd name="connsiteY3" fmla="*/ 5739671 h 5749941"/>
              <a:gd name="connsiteX4" fmla="*/ 881169 w 5941159"/>
              <a:gd name="connsiteY4" fmla="*/ 5011645 h 5749941"/>
              <a:gd name="connsiteX5" fmla="*/ 12678 w 5941159"/>
              <a:gd name="connsiteY5" fmla="*/ 3098071 h 5749941"/>
              <a:gd name="connsiteX6" fmla="*/ 5503 w 5941159"/>
              <a:gd name="connsiteY6" fmla="*/ 2468151 h 5749941"/>
              <a:gd name="connsiteX7" fmla="*/ 15663 w 5941159"/>
              <a:gd name="connsiteY7" fmla="*/ 1076231 h 5749941"/>
              <a:gd name="connsiteX8" fmla="*/ 27729 w 5941159"/>
              <a:gd name="connsiteY8" fmla="*/ 50072 h 5749941"/>
              <a:gd name="connsiteX0" fmla="*/ 27729 w 5941159"/>
              <a:gd name="connsiteY0" fmla="*/ 50072 h 5749941"/>
              <a:gd name="connsiteX1" fmla="*/ 5906242 w 5941159"/>
              <a:gd name="connsiteY1" fmla="*/ 50072 h 5749941"/>
              <a:gd name="connsiteX2" fmla="*/ 5398242 w 5941159"/>
              <a:gd name="connsiteY2" fmla="*/ 4635725 h 5749941"/>
              <a:gd name="connsiteX3" fmla="*/ 3063664 w 5941159"/>
              <a:gd name="connsiteY3" fmla="*/ 5739671 h 5749941"/>
              <a:gd name="connsiteX4" fmla="*/ 881169 w 5941159"/>
              <a:gd name="connsiteY4" fmla="*/ 5011645 h 5749941"/>
              <a:gd name="connsiteX5" fmla="*/ 12678 w 5941159"/>
              <a:gd name="connsiteY5" fmla="*/ 3098071 h 5749941"/>
              <a:gd name="connsiteX6" fmla="*/ 5503 w 5941159"/>
              <a:gd name="connsiteY6" fmla="*/ 2468151 h 5749941"/>
              <a:gd name="connsiteX7" fmla="*/ 15663 w 5941159"/>
              <a:gd name="connsiteY7" fmla="*/ 1076231 h 5749941"/>
              <a:gd name="connsiteX8" fmla="*/ 27729 w 5941159"/>
              <a:gd name="connsiteY8" fmla="*/ 50072 h 5749941"/>
              <a:gd name="connsiteX0" fmla="*/ 27729 w 5941159"/>
              <a:gd name="connsiteY0" fmla="*/ 50072 h 5749941"/>
              <a:gd name="connsiteX1" fmla="*/ 5906242 w 5941159"/>
              <a:gd name="connsiteY1" fmla="*/ 50072 h 5749941"/>
              <a:gd name="connsiteX2" fmla="*/ 5398242 w 5941159"/>
              <a:gd name="connsiteY2" fmla="*/ 4635725 h 5749941"/>
              <a:gd name="connsiteX3" fmla="*/ 3063664 w 5941159"/>
              <a:gd name="connsiteY3" fmla="*/ 5739671 h 5749941"/>
              <a:gd name="connsiteX4" fmla="*/ 881169 w 5941159"/>
              <a:gd name="connsiteY4" fmla="*/ 5011645 h 5749941"/>
              <a:gd name="connsiteX5" fmla="*/ 12678 w 5941159"/>
              <a:gd name="connsiteY5" fmla="*/ 3098071 h 5749941"/>
              <a:gd name="connsiteX6" fmla="*/ 5503 w 5941159"/>
              <a:gd name="connsiteY6" fmla="*/ 2468151 h 5749941"/>
              <a:gd name="connsiteX7" fmla="*/ 15663 w 5941159"/>
              <a:gd name="connsiteY7" fmla="*/ 1076231 h 5749941"/>
              <a:gd name="connsiteX8" fmla="*/ 27729 w 5941159"/>
              <a:gd name="connsiteY8" fmla="*/ 50072 h 5749941"/>
              <a:gd name="connsiteX0" fmla="*/ 80806 w 5994236"/>
              <a:gd name="connsiteY0" fmla="*/ 50072 h 5749941"/>
              <a:gd name="connsiteX1" fmla="*/ 5959319 w 5994236"/>
              <a:gd name="connsiteY1" fmla="*/ 50072 h 5749941"/>
              <a:gd name="connsiteX2" fmla="*/ 5451319 w 5994236"/>
              <a:gd name="connsiteY2" fmla="*/ 4635725 h 5749941"/>
              <a:gd name="connsiteX3" fmla="*/ 3116741 w 5994236"/>
              <a:gd name="connsiteY3" fmla="*/ 5739671 h 5749941"/>
              <a:gd name="connsiteX4" fmla="*/ 934246 w 5994236"/>
              <a:gd name="connsiteY4" fmla="*/ 5011645 h 5749941"/>
              <a:gd name="connsiteX5" fmla="*/ 65755 w 5994236"/>
              <a:gd name="connsiteY5" fmla="*/ 3098071 h 5749941"/>
              <a:gd name="connsiteX6" fmla="*/ 60742 w 5994236"/>
              <a:gd name="connsiteY6" fmla="*/ 2871092 h 5749941"/>
              <a:gd name="connsiteX7" fmla="*/ 58580 w 5994236"/>
              <a:gd name="connsiteY7" fmla="*/ 2468151 h 5749941"/>
              <a:gd name="connsiteX8" fmla="*/ 68740 w 5994236"/>
              <a:gd name="connsiteY8" fmla="*/ 1076231 h 5749941"/>
              <a:gd name="connsiteX9" fmla="*/ 80806 w 5994236"/>
              <a:gd name="connsiteY9" fmla="*/ 50072 h 5749941"/>
              <a:gd name="connsiteX0" fmla="*/ 80806 w 5994236"/>
              <a:gd name="connsiteY0" fmla="*/ 50072 h 5749941"/>
              <a:gd name="connsiteX1" fmla="*/ 5959319 w 5994236"/>
              <a:gd name="connsiteY1" fmla="*/ 50072 h 5749941"/>
              <a:gd name="connsiteX2" fmla="*/ 5451319 w 5994236"/>
              <a:gd name="connsiteY2" fmla="*/ 4635725 h 5749941"/>
              <a:gd name="connsiteX3" fmla="*/ 3116741 w 5994236"/>
              <a:gd name="connsiteY3" fmla="*/ 5739671 h 5749941"/>
              <a:gd name="connsiteX4" fmla="*/ 934246 w 5994236"/>
              <a:gd name="connsiteY4" fmla="*/ 5011645 h 5749941"/>
              <a:gd name="connsiteX5" fmla="*/ 65755 w 5994236"/>
              <a:gd name="connsiteY5" fmla="*/ 3098071 h 5749941"/>
              <a:gd name="connsiteX6" fmla="*/ 60742 w 5994236"/>
              <a:gd name="connsiteY6" fmla="*/ 2871092 h 5749941"/>
              <a:gd name="connsiteX7" fmla="*/ 58580 w 5994236"/>
              <a:gd name="connsiteY7" fmla="*/ 2468151 h 5749941"/>
              <a:gd name="connsiteX8" fmla="*/ 68740 w 5994236"/>
              <a:gd name="connsiteY8" fmla="*/ 1076231 h 5749941"/>
              <a:gd name="connsiteX9" fmla="*/ 80806 w 5994236"/>
              <a:gd name="connsiteY9" fmla="*/ 50072 h 5749941"/>
              <a:gd name="connsiteX0" fmla="*/ 27729 w 5941159"/>
              <a:gd name="connsiteY0" fmla="*/ 50072 h 5749941"/>
              <a:gd name="connsiteX1" fmla="*/ 5906242 w 5941159"/>
              <a:gd name="connsiteY1" fmla="*/ 50072 h 5749941"/>
              <a:gd name="connsiteX2" fmla="*/ 5398242 w 5941159"/>
              <a:gd name="connsiteY2" fmla="*/ 4635725 h 5749941"/>
              <a:gd name="connsiteX3" fmla="*/ 3063664 w 5941159"/>
              <a:gd name="connsiteY3" fmla="*/ 5739671 h 5749941"/>
              <a:gd name="connsiteX4" fmla="*/ 881169 w 5941159"/>
              <a:gd name="connsiteY4" fmla="*/ 5011645 h 5749941"/>
              <a:gd name="connsiteX5" fmla="*/ 12678 w 5941159"/>
              <a:gd name="connsiteY5" fmla="*/ 3098071 h 5749941"/>
              <a:gd name="connsiteX6" fmla="*/ 7665 w 5941159"/>
              <a:gd name="connsiteY6" fmla="*/ 2871092 h 5749941"/>
              <a:gd name="connsiteX7" fmla="*/ 5503 w 5941159"/>
              <a:gd name="connsiteY7" fmla="*/ 2468151 h 5749941"/>
              <a:gd name="connsiteX8" fmla="*/ 15663 w 5941159"/>
              <a:gd name="connsiteY8" fmla="*/ 1076231 h 5749941"/>
              <a:gd name="connsiteX9" fmla="*/ 27729 w 5941159"/>
              <a:gd name="connsiteY9" fmla="*/ 50072 h 5749941"/>
              <a:gd name="connsiteX0" fmla="*/ 27729 w 5941159"/>
              <a:gd name="connsiteY0" fmla="*/ 50072 h 5749941"/>
              <a:gd name="connsiteX1" fmla="*/ 5906242 w 5941159"/>
              <a:gd name="connsiteY1" fmla="*/ 50072 h 5749941"/>
              <a:gd name="connsiteX2" fmla="*/ 5398242 w 5941159"/>
              <a:gd name="connsiteY2" fmla="*/ 4635725 h 5749941"/>
              <a:gd name="connsiteX3" fmla="*/ 3063664 w 5941159"/>
              <a:gd name="connsiteY3" fmla="*/ 5739671 h 5749941"/>
              <a:gd name="connsiteX4" fmla="*/ 881169 w 5941159"/>
              <a:gd name="connsiteY4" fmla="*/ 5011645 h 5749941"/>
              <a:gd name="connsiteX5" fmla="*/ 12678 w 5941159"/>
              <a:gd name="connsiteY5" fmla="*/ 3098071 h 5749941"/>
              <a:gd name="connsiteX6" fmla="*/ 7665 w 5941159"/>
              <a:gd name="connsiteY6" fmla="*/ 2871092 h 5749941"/>
              <a:gd name="connsiteX7" fmla="*/ 5503 w 5941159"/>
              <a:gd name="connsiteY7" fmla="*/ 2468151 h 5749941"/>
              <a:gd name="connsiteX8" fmla="*/ 15663 w 5941159"/>
              <a:gd name="connsiteY8" fmla="*/ 1076231 h 5749941"/>
              <a:gd name="connsiteX9" fmla="*/ 27729 w 5941159"/>
              <a:gd name="connsiteY9" fmla="*/ 50072 h 5749941"/>
              <a:gd name="connsiteX0" fmla="*/ 27729 w 5941159"/>
              <a:gd name="connsiteY0" fmla="*/ 50072 h 5749507"/>
              <a:gd name="connsiteX1" fmla="*/ 5906242 w 5941159"/>
              <a:gd name="connsiteY1" fmla="*/ 50072 h 5749507"/>
              <a:gd name="connsiteX2" fmla="*/ 5398242 w 5941159"/>
              <a:gd name="connsiteY2" fmla="*/ 4635725 h 5749507"/>
              <a:gd name="connsiteX3" fmla="*/ 3063664 w 5941159"/>
              <a:gd name="connsiteY3" fmla="*/ 5739671 h 5749507"/>
              <a:gd name="connsiteX4" fmla="*/ 881169 w 5941159"/>
              <a:gd name="connsiteY4" fmla="*/ 5011645 h 5749507"/>
              <a:gd name="connsiteX5" fmla="*/ 12678 w 5941159"/>
              <a:gd name="connsiteY5" fmla="*/ 3098071 h 5749507"/>
              <a:gd name="connsiteX6" fmla="*/ 7665 w 5941159"/>
              <a:gd name="connsiteY6" fmla="*/ 2871092 h 5749507"/>
              <a:gd name="connsiteX7" fmla="*/ 5503 w 5941159"/>
              <a:gd name="connsiteY7" fmla="*/ 2468151 h 5749507"/>
              <a:gd name="connsiteX8" fmla="*/ 15663 w 5941159"/>
              <a:gd name="connsiteY8" fmla="*/ 1076231 h 5749507"/>
              <a:gd name="connsiteX9" fmla="*/ 27729 w 5941159"/>
              <a:gd name="connsiteY9" fmla="*/ 50072 h 5749507"/>
              <a:gd name="connsiteX0" fmla="*/ 81860 w 5995290"/>
              <a:gd name="connsiteY0" fmla="*/ 50072 h 5748893"/>
              <a:gd name="connsiteX1" fmla="*/ 5960373 w 5995290"/>
              <a:gd name="connsiteY1" fmla="*/ 50072 h 5748893"/>
              <a:gd name="connsiteX2" fmla="*/ 5452373 w 5995290"/>
              <a:gd name="connsiteY2" fmla="*/ 4635725 h 5748893"/>
              <a:gd name="connsiteX3" fmla="*/ 3117795 w 5995290"/>
              <a:gd name="connsiteY3" fmla="*/ 5739671 h 5748893"/>
              <a:gd name="connsiteX4" fmla="*/ 949532 w 5995290"/>
              <a:gd name="connsiteY4" fmla="*/ 4990297 h 5748893"/>
              <a:gd name="connsiteX5" fmla="*/ 66809 w 5995290"/>
              <a:gd name="connsiteY5" fmla="*/ 3098071 h 5748893"/>
              <a:gd name="connsiteX6" fmla="*/ 61796 w 5995290"/>
              <a:gd name="connsiteY6" fmla="*/ 2871092 h 5748893"/>
              <a:gd name="connsiteX7" fmla="*/ 59634 w 5995290"/>
              <a:gd name="connsiteY7" fmla="*/ 2468151 h 5748893"/>
              <a:gd name="connsiteX8" fmla="*/ 69794 w 5995290"/>
              <a:gd name="connsiteY8" fmla="*/ 1076231 h 5748893"/>
              <a:gd name="connsiteX9" fmla="*/ 81860 w 5995290"/>
              <a:gd name="connsiteY9" fmla="*/ 50072 h 5748893"/>
              <a:gd name="connsiteX0" fmla="*/ 81860 w 5995290"/>
              <a:gd name="connsiteY0" fmla="*/ 50072 h 5748893"/>
              <a:gd name="connsiteX1" fmla="*/ 5960373 w 5995290"/>
              <a:gd name="connsiteY1" fmla="*/ 50072 h 5748893"/>
              <a:gd name="connsiteX2" fmla="*/ 5452373 w 5995290"/>
              <a:gd name="connsiteY2" fmla="*/ 4635725 h 5748893"/>
              <a:gd name="connsiteX3" fmla="*/ 3117795 w 5995290"/>
              <a:gd name="connsiteY3" fmla="*/ 5739671 h 5748893"/>
              <a:gd name="connsiteX4" fmla="*/ 949532 w 5995290"/>
              <a:gd name="connsiteY4" fmla="*/ 4990297 h 5748893"/>
              <a:gd name="connsiteX5" fmla="*/ 66809 w 5995290"/>
              <a:gd name="connsiteY5" fmla="*/ 3098071 h 5748893"/>
              <a:gd name="connsiteX6" fmla="*/ 61796 w 5995290"/>
              <a:gd name="connsiteY6" fmla="*/ 2871092 h 5748893"/>
              <a:gd name="connsiteX7" fmla="*/ 59634 w 5995290"/>
              <a:gd name="connsiteY7" fmla="*/ 2468151 h 5748893"/>
              <a:gd name="connsiteX8" fmla="*/ 69794 w 5995290"/>
              <a:gd name="connsiteY8" fmla="*/ 1076231 h 5748893"/>
              <a:gd name="connsiteX9" fmla="*/ 81860 w 5995290"/>
              <a:gd name="connsiteY9" fmla="*/ 50072 h 5748893"/>
              <a:gd name="connsiteX0" fmla="*/ 81860 w 5995290"/>
              <a:gd name="connsiteY0" fmla="*/ 50072 h 5748893"/>
              <a:gd name="connsiteX1" fmla="*/ 5960373 w 5995290"/>
              <a:gd name="connsiteY1" fmla="*/ 50072 h 5748893"/>
              <a:gd name="connsiteX2" fmla="*/ 5452373 w 5995290"/>
              <a:gd name="connsiteY2" fmla="*/ 4635725 h 5748893"/>
              <a:gd name="connsiteX3" fmla="*/ 3117795 w 5995290"/>
              <a:gd name="connsiteY3" fmla="*/ 5739671 h 5748893"/>
              <a:gd name="connsiteX4" fmla="*/ 949532 w 5995290"/>
              <a:gd name="connsiteY4" fmla="*/ 4990297 h 5748893"/>
              <a:gd name="connsiteX5" fmla="*/ 66809 w 5995290"/>
              <a:gd name="connsiteY5" fmla="*/ 3098071 h 5748893"/>
              <a:gd name="connsiteX6" fmla="*/ 61796 w 5995290"/>
              <a:gd name="connsiteY6" fmla="*/ 2871092 h 5748893"/>
              <a:gd name="connsiteX7" fmla="*/ 59634 w 5995290"/>
              <a:gd name="connsiteY7" fmla="*/ 2468151 h 5748893"/>
              <a:gd name="connsiteX8" fmla="*/ 69794 w 5995290"/>
              <a:gd name="connsiteY8" fmla="*/ 1076231 h 5748893"/>
              <a:gd name="connsiteX9" fmla="*/ 81860 w 5995290"/>
              <a:gd name="connsiteY9" fmla="*/ 50072 h 5748893"/>
              <a:gd name="connsiteX0" fmla="*/ 81860 w 5995290"/>
              <a:gd name="connsiteY0" fmla="*/ 50072 h 5762755"/>
              <a:gd name="connsiteX1" fmla="*/ 5960373 w 5995290"/>
              <a:gd name="connsiteY1" fmla="*/ 50072 h 5762755"/>
              <a:gd name="connsiteX2" fmla="*/ 5452373 w 5995290"/>
              <a:gd name="connsiteY2" fmla="*/ 4635725 h 5762755"/>
              <a:gd name="connsiteX3" fmla="*/ 3107121 w 5995290"/>
              <a:gd name="connsiteY3" fmla="*/ 5753903 h 5762755"/>
              <a:gd name="connsiteX4" fmla="*/ 949532 w 5995290"/>
              <a:gd name="connsiteY4" fmla="*/ 4990297 h 5762755"/>
              <a:gd name="connsiteX5" fmla="*/ 66809 w 5995290"/>
              <a:gd name="connsiteY5" fmla="*/ 3098071 h 5762755"/>
              <a:gd name="connsiteX6" fmla="*/ 61796 w 5995290"/>
              <a:gd name="connsiteY6" fmla="*/ 2871092 h 5762755"/>
              <a:gd name="connsiteX7" fmla="*/ 59634 w 5995290"/>
              <a:gd name="connsiteY7" fmla="*/ 2468151 h 5762755"/>
              <a:gd name="connsiteX8" fmla="*/ 69794 w 5995290"/>
              <a:gd name="connsiteY8" fmla="*/ 1076231 h 5762755"/>
              <a:gd name="connsiteX9" fmla="*/ 81860 w 5995290"/>
              <a:gd name="connsiteY9" fmla="*/ 50072 h 5762755"/>
              <a:gd name="connsiteX0" fmla="*/ 81860 w 5995290"/>
              <a:gd name="connsiteY0" fmla="*/ 50072 h 5757056"/>
              <a:gd name="connsiteX1" fmla="*/ 5960373 w 5995290"/>
              <a:gd name="connsiteY1" fmla="*/ 50072 h 5757056"/>
              <a:gd name="connsiteX2" fmla="*/ 5452373 w 5995290"/>
              <a:gd name="connsiteY2" fmla="*/ 4635725 h 5757056"/>
              <a:gd name="connsiteX3" fmla="*/ 3107121 w 5995290"/>
              <a:gd name="connsiteY3" fmla="*/ 5753903 h 5757056"/>
              <a:gd name="connsiteX4" fmla="*/ 949532 w 5995290"/>
              <a:gd name="connsiteY4" fmla="*/ 4990297 h 5757056"/>
              <a:gd name="connsiteX5" fmla="*/ 66809 w 5995290"/>
              <a:gd name="connsiteY5" fmla="*/ 3098071 h 5757056"/>
              <a:gd name="connsiteX6" fmla="*/ 61796 w 5995290"/>
              <a:gd name="connsiteY6" fmla="*/ 2871092 h 5757056"/>
              <a:gd name="connsiteX7" fmla="*/ 59634 w 5995290"/>
              <a:gd name="connsiteY7" fmla="*/ 2468151 h 5757056"/>
              <a:gd name="connsiteX8" fmla="*/ 69794 w 5995290"/>
              <a:gd name="connsiteY8" fmla="*/ 1076231 h 5757056"/>
              <a:gd name="connsiteX9" fmla="*/ 81860 w 5995290"/>
              <a:gd name="connsiteY9" fmla="*/ 50072 h 5757056"/>
              <a:gd name="connsiteX0" fmla="*/ 81860 w 5995290"/>
              <a:gd name="connsiteY0" fmla="*/ 50072 h 5757056"/>
              <a:gd name="connsiteX1" fmla="*/ 5960373 w 5995290"/>
              <a:gd name="connsiteY1" fmla="*/ 50072 h 5757056"/>
              <a:gd name="connsiteX2" fmla="*/ 5452373 w 5995290"/>
              <a:gd name="connsiteY2" fmla="*/ 4635725 h 5757056"/>
              <a:gd name="connsiteX3" fmla="*/ 3107121 w 5995290"/>
              <a:gd name="connsiteY3" fmla="*/ 5753903 h 5757056"/>
              <a:gd name="connsiteX4" fmla="*/ 949532 w 5995290"/>
              <a:gd name="connsiteY4" fmla="*/ 4990297 h 5757056"/>
              <a:gd name="connsiteX5" fmla="*/ 66809 w 5995290"/>
              <a:gd name="connsiteY5" fmla="*/ 3098071 h 5757056"/>
              <a:gd name="connsiteX6" fmla="*/ 61796 w 5995290"/>
              <a:gd name="connsiteY6" fmla="*/ 2871092 h 5757056"/>
              <a:gd name="connsiteX7" fmla="*/ 59634 w 5995290"/>
              <a:gd name="connsiteY7" fmla="*/ 2468151 h 5757056"/>
              <a:gd name="connsiteX8" fmla="*/ 69794 w 5995290"/>
              <a:gd name="connsiteY8" fmla="*/ 1076231 h 5757056"/>
              <a:gd name="connsiteX9" fmla="*/ 81860 w 5995290"/>
              <a:gd name="connsiteY9" fmla="*/ 50072 h 5757056"/>
              <a:gd name="connsiteX0" fmla="*/ 81860 w 5987459"/>
              <a:gd name="connsiteY0" fmla="*/ 50072 h 5757056"/>
              <a:gd name="connsiteX1" fmla="*/ 5960373 w 5987459"/>
              <a:gd name="connsiteY1" fmla="*/ 50072 h 5757056"/>
              <a:gd name="connsiteX2" fmla="*/ 5427467 w 5987459"/>
              <a:gd name="connsiteY2" fmla="*/ 4621493 h 5757056"/>
              <a:gd name="connsiteX3" fmla="*/ 3107121 w 5987459"/>
              <a:gd name="connsiteY3" fmla="*/ 5753903 h 5757056"/>
              <a:gd name="connsiteX4" fmla="*/ 949532 w 5987459"/>
              <a:gd name="connsiteY4" fmla="*/ 4990297 h 5757056"/>
              <a:gd name="connsiteX5" fmla="*/ 66809 w 5987459"/>
              <a:gd name="connsiteY5" fmla="*/ 3098071 h 5757056"/>
              <a:gd name="connsiteX6" fmla="*/ 61796 w 5987459"/>
              <a:gd name="connsiteY6" fmla="*/ 2871092 h 5757056"/>
              <a:gd name="connsiteX7" fmla="*/ 59634 w 5987459"/>
              <a:gd name="connsiteY7" fmla="*/ 2468151 h 5757056"/>
              <a:gd name="connsiteX8" fmla="*/ 69794 w 5987459"/>
              <a:gd name="connsiteY8" fmla="*/ 1076231 h 5757056"/>
              <a:gd name="connsiteX9" fmla="*/ 81860 w 5987459"/>
              <a:gd name="connsiteY9" fmla="*/ 50072 h 5757056"/>
              <a:gd name="connsiteX0" fmla="*/ 81860 w 5987459"/>
              <a:gd name="connsiteY0" fmla="*/ 50072 h 5757056"/>
              <a:gd name="connsiteX1" fmla="*/ 5960373 w 5987459"/>
              <a:gd name="connsiteY1" fmla="*/ 50072 h 5757056"/>
              <a:gd name="connsiteX2" fmla="*/ 5427467 w 5987459"/>
              <a:gd name="connsiteY2" fmla="*/ 4621493 h 5757056"/>
              <a:gd name="connsiteX3" fmla="*/ 3107121 w 5987459"/>
              <a:gd name="connsiteY3" fmla="*/ 5753903 h 5757056"/>
              <a:gd name="connsiteX4" fmla="*/ 949532 w 5987459"/>
              <a:gd name="connsiteY4" fmla="*/ 4990297 h 5757056"/>
              <a:gd name="connsiteX5" fmla="*/ 66809 w 5987459"/>
              <a:gd name="connsiteY5" fmla="*/ 3098071 h 5757056"/>
              <a:gd name="connsiteX6" fmla="*/ 61796 w 5987459"/>
              <a:gd name="connsiteY6" fmla="*/ 2871092 h 5757056"/>
              <a:gd name="connsiteX7" fmla="*/ 59634 w 5987459"/>
              <a:gd name="connsiteY7" fmla="*/ 2468151 h 5757056"/>
              <a:gd name="connsiteX8" fmla="*/ 69794 w 5987459"/>
              <a:gd name="connsiteY8" fmla="*/ 1076231 h 5757056"/>
              <a:gd name="connsiteX9" fmla="*/ 81860 w 5987459"/>
              <a:gd name="connsiteY9" fmla="*/ 50072 h 5757056"/>
              <a:gd name="connsiteX0" fmla="*/ 81860 w 6000757"/>
              <a:gd name="connsiteY0" fmla="*/ 50072 h 5757056"/>
              <a:gd name="connsiteX1" fmla="*/ 5960373 w 6000757"/>
              <a:gd name="connsiteY1" fmla="*/ 50072 h 5757056"/>
              <a:gd name="connsiteX2" fmla="*/ 5427467 w 6000757"/>
              <a:gd name="connsiteY2" fmla="*/ 4621493 h 5757056"/>
              <a:gd name="connsiteX3" fmla="*/ 3107121 w 6000757"/>
              <a:gd name="connsiteY3" fmla="*/ 5753903 h 5757056"/>
              <a:gd name="connsiteX4" fmla="*/ 949532 w 6000757"/>
              <a:gd name="connsiteY4" fmla="*/ 4990297 h 5757056"/>
              <a:gd name="connsiteX5" fmla="*/ 66809 w 6000757"/>
              <a:gd name="connsiteY5" fmla="*/ 3098071 h 5757056"/>
              <a:gd name="connsiteX6" fmla="*/ 61796 w 6000757"/>
              <a:gd name="connsiteY6" fmla="*/ 2871092 h 5757056"/>
              <a:gd name="connsiteX7" fmla="*/ 59634 w 6000757"/>
              <a:gd name="connsiteY7" fmla="*/ 2468151 h 5757056"/>
              <a:gd name="connsiteX8" fmla="*/ 69794 w 6000757"/>
              <a:gd name="connsiteY8" fmla="*/ 1076231 h 5757056"/>
              <a:gd name="connsiteX9" fmla="*/ 81860 w 6000757"/>
              <a:gd name="connsiteY9" fmla="*/ 50072 h 5757056"/>
              <a:gd name="connsiteX0" fmla="*/ 72234 w 5991131"/>
              <a:gd name="connsiteY0" fmla="*/ 50072 h 5757056"/>
              <a:gd name="connsiteX1" fmla="*/ 5950747 w 5991131"/>
              <a:gd name="connsiteY1" fmla="*/ 50072 h 5757056"/>
              <a:gd name="connsiteX2" fmla="*/ 5417841 w 5991131"/>
              <a:gd name="connsiteY2" fmla="*/ 4621493 h 5757056"/>
              <a:gd name="connsiteX3" fmla="*/ 3097495 w 5991131"/>
              <a:gd name="connsiteY3" fmla="*/ 5753903 h 5757056"/>
              <a:gd name="connsiteX4" fmla="*/ 939906 w 5991131"/>
              <a:gd name="connsiteY4" fmla="*/ 4990297 h 5757056"/>
              <a:gd name="connsiteX5" fmla="*/ 57183 w 5991131"/>
              <a:gd name="connsiteY5" fmla="*/ 3098071 h 5757056"/>
              <a:gd name="connsiteX6" fmla="*/ 52170 w 5991131"/>
              <a:gd name="connsiteY6" fmla="*/ 2871092 h 5757056"/>
              <a:gd name="connsiteX7" fmla="*/ 50008 w 5991131"/>
              <a:gd name="connsiteY7" fmla="*/ 2468151 h 5757056"/>
              <a:gd name="connsiteX8" fmla="*/ 60168 w 5991131"/>
              <a:gd name="connsiteY8" fmla="*/ 1076231 h 5757056"/>
              <a:gd name="connsiteX9" fmla="*/ 72234 w 5991131"/>
              <a:gd name="connsiteY9" fmla="*/ 50072 h 5757056"/>
              <a:gd name="connsiteX0" fmla="*/ 27729 w 5946626"/>
              <a:gd name="connsiteY0" fmla="*/ 50072 h 5757056"/>
              <a:gd name="connsiteX1" fmla="*/ 5906242 w 5946626"/>
              <a:gd name="connsiteY1" fmla="*/ 50072 h 5757056"/>
              <a:gd name="connsiteX2" fmla="*/ 5373336 w 5946626"/>
              <a:gd name="connsiteY2" fmla="*/ 4621493 h 5757056"/>
              <a:gd name="connsiteX3" fmla="*/ 3052990 w 5946626"/>
              <a:gd name="connsiteY3" fmla="*/ 5753903 h 5757056"/>
              <a:gd name="connsiteX4" fmla="*/ 895401 w 5946626"/>
              <a:gd name="connsiteY4" fmla="*/ 4990297 h 5757056"/>
              <a:gd name="connsiteX5" fmla="*/ 12678 w 5946626"/>
              <a:gd name="connsiteY5" fmla="*/ 3098071 h 5757056"/>
              <a:gd name="connsiteX6" fmla="*/ 7665 w 5946626"/>
              <a:gd name="connsiteY6" fmla="*/ 2871092 h 5757056"/>
              <a:gd name="connsiteX7" fmla="*/ 5503 w 5946626"/>
              <a:gd name="connsiteY7" fmla="*/ 2468151 h 5757056"/>
              <a:gd name="connsiteX8" fmla="*/ 15663 w 5946626"/>
              <a:gd name="connsiteY8" fmla="*/ 1076231 h 5757056"/>
              <a:gd name="connsiteX9" fmla="*/ 27729 w 5946626"/>
              <a:gd name="connsiteY9" fmla="*/ 50072 h 5757056"/>
              <a:gd name="connsiteX0" fmla="*/ 27729 w 5946626"/>
              <a:gd name="connsiteY0" fmla="*/ 50072 h 5757056"/>
              <a:gd name="connsiteX1" fmla="*/ 5906242 w 5946626"/>
              <a:gd name="connsiteY1" fmla="*/ 50072 h 5757056"/>
              <a:gd name="connsiteX2" fmla="*/ 5373336 w 5946626"/>
              <a:gd name="connsiteY2" fmla="*/ 4621493 h 5757056"/>
              <a:gd name="connsiteX3" fmla="*/ 3052990 w 5946626"/>
              <a:gd name="connsiteY3" fmla="*/ 5753903 h 5757056"/>
              <a:gd name="connsiteX4" fmla="*/ 895401 w 5946626"/>
              <a:gd name="connsiteY4" fmla="*/ 4990297 h 5757056"/>
              <a:gd name="connsiteX5" fmla="*/ 12678 w 5946626"/>
              <a:gd name="connsiteY5" fmla="*/ 3098071 h 5757056"/>
              <a:gd name="connsiteX6" fmla="*/ 7665 w 5946626"/>
              <a:gd name="connsiteY6" fmla="*/ 2871092 h 5757056"/>
              <a:gd name="connsiteX7" fmla="*/ 5503 w 5946626"/>
              <a:gd name="connsiteY7" fmla="*/ 2468151 h 5757056"/>
              <a:gd name="connsiteX8" fmla="*/ 15663 w 5946626"/>
              <a:gd name="connsiteY8" fmla="*/ 1076231 h 5757056"/>
              <a:gd name="connsiteX9" fmla="*/ 27729 w 5946626"/>
              <a:gd name="connsiteY9" fmla="*/ 50072 h 5757056"/>
              <a:gd name="connsiteX0" fmla="*/ 43565 w 5962462"/>
              <a:gd name="connsiteY0" fmla="*/ 50072 h 5757056"/>
              <a:gd name="connsiteX1" fmla="*/ 5922078 w 5962462"/>
              <a:gd name="connsiteY1" fmla="*/ 50072 h 5757056"/>
              <a:gd name="connsiteX2" fmla="*/ 5389172 w 5962462"/>
              <a:gd name="connsiteY2" fmla="*/ 4621493 h 5757056"/>
              <a:gd name="connsiteX3" fmla="*/ 3068826 w 5962462"/>
              <a:gd name="connsiteY3" fmla="*/ 5753903 h 5757056"/>
              <a:gd name="connsiteX4" fmla="*/ 911237 w 5962462"/>
              <a:gd name="connsiteY4" fmla="*/ 4990297 h 5757056"/>
              <a:gd name="connsiteX5" fmla="*/ 78639 w 5962462"/>
              <a:gd name="connsiteY5" fmla="*/ 3677335 h 5757056"/>
              <a:gd name="connsiteX6" fmla="*/ 28514 w 5962462"/>
              <a:gd name="connsiteY6" fmla="*/ 3098071 h 5757056"/>
              <a:gd name="connsiteX7" fmla="*/ 23501 w 5962462"/>
              <a:gd name="connsiteY7" fmla="*/ 2871092 h 5757056"/>
              <a:gd name="connsiteX8" fmla="*/ 21339 w 5962462"/>
              <a:gd name="connsiteY8" fmla="*/ 2468151 h 5757056"/>
              <a:gd name="connsiteX9" fmla="*/ 31499 w 5962462"/>
              <a:gd name="connsiteY9" fmla="*/ 1076231 h 5757056"/>
              <a:gd name="connsiteX10" fmla="*/ 43565 w 5962462"/>
              <a:gd name="connsiteY10" fmla="*/ 50072 h 5757056"/>
              <a:gd name="connsiteX0" fmla="*/ 27729 w 5946626"/>
              <a:gd name="connsiteY0" fmla="*/ 50072 h 5757056"/>
              <a:gd name="connsiteX1" fmla="*/ 5906242 w 5946626"/>
              <a:gd name="connsiteY1" fmla="*/ 50072 h 5757056"/>
              <a:gd name="connsiteX2" fmla="*/ 5373336 w 5946626"/>
              <a:gd name="connsiteY2" fmla="*/ 4621493 h 5757056"/>
              <a:gd name="connsiteX3" fmla="*/ 3052990 w 5946626"/>
              <a:gd name="connsiteY3" fmla="*/ 5753903 h 5757056"/>
              <a:gd name="connsiteX4" fmla="*/ 895401 w 5946626"/>
              <a:gd name="connsiteY4" fmla="*/ 4990297 h 5757056"/>
              <a:gd name="connsiteX5" fmla="*/ 62803 w 5946626"/>
              <a:gd name="connsiteY5" fmla="*/ 3677335 h 5757056"/>
              <a:gd name="connsiteX6" fmla="*/ 12678 w 5946626"/>
              <a:gd name="connsiteY6" fmla="*/ 3098071 h 5757056"/>
              <a:gd name="connsiteX7" fmla="*/ 7665 w 5946626"/>
              <a:gd name="connsiteY7" fmla="*/ 2871092 h 5757056"/>
              <a:gd name="connsiteX8" fmla="*/ 5503 w 5946626"/>
              <a:gd name="connsiteY8" fmla="*/ 2468151 h 5757056"/>
              <a:gd name="connsiteX9" fmla="*/ 15663 w 5946626"/>
              <a:gd name="connsiteY9" fmla="*/ 1076231 h 5757056"/>
              <a:gd name="connsiteX10" fmla="*/ 27729 w 5946626"/>
              <a:gd name="connsiteY10" fmla="*/ 50072 h 5757056"/>
              <a:gd name="connsiteX0" fmla="*/ 27729 w 5946626"/>
              <a:gd name="connsiteY0" fmla="*/ 50072 h 5757056"/>
              <a:gd name="connsiteX1" fmla="*/ 5906242 w 5946626"/>
              <a:gd name="connsiteY1" fmla="*/ 50072 h 5757056"/>
              <a:gd name="connsiteX2" fmla="*/ 5373336 w 5946626"/>
              <a:gd name="connsiteY2" fmla="*/ 4621493 h 5757056"/>
              <a:gd name="connsiteX3" fmla="*/ 3052990 w 5946626"/>
              <a:gd name="connsiteY3" fmla="*/ 5753903 h 5757056"/>
              <a:gd name="connsiteX4" fmla="*/ 895401 w 5946626"/>
              <a:gd name="connsiteY4" fmla="*/ 4990297 h 5757056"/>
              <a:gd name="connsiteX5" fmla="*/ 93139 w 5946626"/>
              <a:gd name="connsiteY5" fmla="*/ 3686002 h 5757056"/>
              <a:gd name="connsiteX6" fmla="*/ 12678 w 5946626"/>
              <a:gd name="connsiteY6" fmla="*/ 3098071 h 5757056"/>
              <a:gd name="connsiteX7" fmla="*/ 7665 w 5946626"/>
              <a:gd name="connsiteY7" fmla="*/ 2871092 h 5757056"/>
              <a:gd name="connsiteX8" fmla="*/ 5503 w 5946626"/>
              <a:gd name="connsiteY8" fmla="*/ 2468151 h 5757056"/>
              <a:gd name="connsiteX9" fmla="*/ 15663 w 5946626"/>
              <a:gd name="connsiteY9" fmla="*/ 1076231 h 5757056"/>
              <a:gd name="connsiteX10" fmla="*/ 27729 w 5946626"/>
              <a:gd name="connsiteY10" fmla="*/ 50072 h 5757056"/>
              <a:gd name="connsiteX0" fmla="*/ 27729 w 5946626"/>
              <a:gd name="connsiteY0" fmla="*/ 50072 h 5757056"/>
              <a:gd name="connsiteX1" fmla="*/ 5906242 w 5946626"/>
              <a:gd name="connsiteY1" fmla="*/ 50072 h 5757056"/>
              <a:gd name="connsiteX2" fmla="*/ 5373336 w 5946626"/>
              <a:gd name="connsiteY2" fmla="*/ 4621493 h 5757056"/>
              <a:gd name="connsiteX3" fmla="*/ 3052990 w 5946626"/>
              <a:gd name="connsiteY3" fmla="*/ 5753903 h 5757056"/>
              <a:gd name="connsiteX4" fmla="*/ 895401 w 5946626"/>
              <a:gd name="connsiteY4" fmla="*/ 4990297 h 5757056"/>
              <a:gd name="connsiteX5" fmla="*/ 93139 w 5946626"/>
              <a:gd name="connsiteY5" fmla="*/ 3686002 h 5757056"/>
              <a:gd name="connsiteX6" fmla="*/ 12678 w 5946626"/>
              <a:gd name="connsiteY6" fmla="*/ 3098071 h 5757056"/>
              <a:gd name="connsiteX7" fmla="*/ 7665 w 5946626"/>
              <a:gd name="connsiteY7" fmla="*/ 2871092 h 5757056"/>
              <a:gd name="connsiteX8" fmla="*/ 5503 w 5946626"/>
              <a:gd name="connsiteY8" fmla="*/ 2468151 h 5757056"/>
              <a:gd name="connsiteX9" fmla="*/ 15663 w 5946626"/>
              <a:gd name="connsiteY9" fmla="*/ 1076231 h 5757056"/>
              <a:gd name="connsiteX10" fmla="*/ 27729 w 5946626"/>
              <a:gd name="connsiteY10" fmla="*/ 50072 h 5757056"/>
              <a:gd name="connsiteX0" fmla="*/ 27729 w 5946626"/>
              <a:gd name="connsiteY0" fmla="*/ 50072 h 5757056"/>
              <a:gd name="connsiteX1" fmla="*/ 5906242 w 5946626"/>
              <a:gd name="connsiteY1" fmla="*/ 50072 h 5757056"/>
              <a:gd name="connsiteX2" fmla="*/ 5373336 w 5946626"/>
              <a:gd name="connsiteY2" fmla="*/ 4621493 h 5757056"/>
              <a:gd name="connsiteX3" fmla="*/ 3052990 w 5946626"/>
              <a:gd name="connsiteY3" fmla="*/ 5753903 h 5757056"/>
              <a:gd name="connsiteX4" fmla="*/ 895401 w 5946626"/>
              <a:gd name="connsiteY4" fmla="*/ 4990297 h 5757056"/>
              <a:gd name="connsiteX5" fmla="*/ 93139 w 5946626"/>
              <a:gd name="connsiteY5" fmla="*/ 3686002 h 5757056"/>
              <a:gd name="connsiteX6" fmla="*/ 12678 w 5946626"/>
              <a:gd name="connsiteY6" fmla="*/ 3098071 h 5757056"/>
              <a:gd name="connsiteX7" fmla="*/ 7665 w 5946626"/>
              <a:gd name="connsiteY7" fmla="*/ 2871092 h 5757056"/>
              <a:gd name="connsiteX8" fmla="*/ 5503 w 5946626"/>
              <a:gd name="connsiteY8" fmla="*/ 2468151 h 5757056"/>
              <a:gd name="connsiteX9" fmla="*/ 15663 w 5946626"/>
              <a:gd name="connsiteY9" fmla="*/ 1076231 h 5757056"/>
              <a:gd name="connsiteX10" fmla="*/ 27729 w 5946626"/>
              <a:gd name="connsiteY10" fmla="*/ 50072 h 5757056"/>
              <a:gd name="connsiteX0" fmla="*/ 27729 w 5946626"/>
              <a:gd name="connsiteY0" fmla="*/ 50072 h 5757056"/>
              <a:gd name="connsiteX1" fmla="*/ 5906242 w 5946626"/>
              <a:gd name="connsiteY1" fmla="*/ 50072 h 5757056"/>
              <a:gd name="connsiteX2" fmla="*/ 5373336 w 5946626"/>
              <a:gd name="connsiteY2" fmla="*/ 4621493 h 5757056"/>
              <a:gd name="connsiteX3" fmla="*/ 3052990 w 5946626"/>
              <a:gd name="connsiteY3" fmla="*/ 5753903 h 5757056"/>
              <a:gd name="connsiteX4" fmla="*/ 895401 w 5946626"/>
              <a:gd name="connsiteY4" fmla="*/ 4990297 h 5757056"/>
              <a:gd name="connsiteX5" fmla="*/ 93139 w 5946626"/>
              <a:gd name="connsiteY5" fmla="*/ 3686002 h 5757056"/>
              <a:gd name="connsiteX6" fmla="*/ 12678 w 5946626"/>
              <a:gd name="connsiteY6" fmla="*/ 3098071 h 5757056"/>
              <a:gd name="connsiteX7" fmla="*/ 7665 w 5946626"/>
              <a:gd name="connsiteY7" fmla="*/ 2871092 h 5757056"/>
              <a:gd name="connsiteX8" fmla="*/ 5503 w 5946626"/>
              <a:gd name="connsiteY8" fmla="*/ 2468151 h 5757056"/>
              <a:gd name="connsiteX9" fmla="*/ 15663 w 5946626"/>
              <a:gd name="connsiteY9" fmla="*/ 1076231 h 5757056"/>
              <a:gd name="connsiteX10" fmla="*/ 27729 w 5946626"/>
              <a:gd name="connsiteY10" fmla="*/ 50072 h 5757056"/>
              <a:gd name="connsiteX0" fmla="*/ 27729 w 5946626"/>
              <a:gd name="connsiteY0" fmla="*/ 50072 h 5757056"/>
              <a:gd name="connsiteX1" fmla="*/ 5906242 w 5946626"/>
              <a:gd name="connsiteY1" fmla="*/ 50072 h 5757056"/>
              <a:gd name="connsiteX2" fmla="*/ 5373336 w 5946626"/>
              <a:gd name="connsiteY2" fmla="*/ 4621493 h 5757056"/>
              <a:gd name="connsiteX3" fmla="*/ 3052990 w 5946626"/>
              <a:gd name="connsiteY3" fmla="*/ 5753903 h 5757056"/>
              <a:gd name="connsiteX4" fmla="*/ 895401 w 5946626"/>
              <a:gd name="connsiteY4" fmla="*/ 4990297 h 5757056"/>
              <a:gd name="connsiteX5" fmla="*/ 114808 w 5946626"/>
              <a:gd name="connsiteY5" fmla="*/ 3686002 h 5757056"/>
              <a:gd name="connsiteX6" fmla="*/ 12678 w 5946626"/>
              <a:gd name="connsiteY6" fmla="*/ 3098071 h 5757056"/>
              <a:gd name="connsiteX7" fmla="*/ 7665 w 5946626"/>
              <a:gd name="connsiteY7" fmla="*/ 2871092 h 5757056"/>
              <a:gd name="connsiteX8" fmla="*/ 5503 w 5946626"/>
              <a:gd name="connsiteY8" fmla="*/ 2468151 h 5757056"/>
              <a:gd name="connsiteX9" fmla="*/ 15663 w 5946626"/>
              <a:gd name="connsiteY9" fmla="*/ 1076231 h 5757056"/>
              <a:gd name="connsiteX10" fmla="*/ 27729 w 5946626"/>
              <a:gd name="connsiteY10" fmla="*/ 50072 h 5757056"/>
              <a:gd name="connsiteX0" fmla="*/ 27729 w 5946626"/>
              <a:gd name="connsiteY0" fmla="*/ 50072 h 5757056"/>
              <a:gd name="connsiteX1" fmla="*/ 5906242 w 5946626"/>
              <a:gd name="connsiteY1" fmla="*/ 50072 h 5757056"/>
              <a:gd name="connsiteX2" fmla="*/ 5373336 w 5946626"/>
              <a:gd name="connsiteY2" fmla="*/ 4621493 h 5757056"/>
              <a:gd name="connsiteX3" fmla="*/ 3052990 w 5946626"/>
              <a:gd name="connsiteY3" fmla="*/ 5753903 h 5757056"/>
              <a:gd name="connsiteX4" fmla="*/ 895401 w 5946626"/>
              <a:gd name="connsiteY4" fmla="*/ 4990297 h 5757056"/>
              <a:gd name="connsiteX5" fmla="*/ 114808 w 5946626"/>
              <a:gd name="connsiteY5" fmla="*/ 3686002 h 5757056"/>
              <a:gd name="connsiteX6" fmla="*/ 12678 w 5946626"/>
              <a:gd name="connsiteY6" fmla="*/ 3098071 h 5757056"/>
              <a:gd name="connsiteX7" fmla="*/ 7665 w 5946626"/>
              <a:gd name="connsiteY7" fmla="*/ 2871092 h 5757056"/>
              <a:gd name="connsiteX8" fmla="*/ 5503 w 5946626"/>
              <a:gd name="connsiteY8" fmla="*/ 2468151 h 5757056"/>
              <a:gd name="connsiteX9" fmla="*/ 15663 w 5946626"/>
              <a:gd name="connsiteY9" fmla="*/ 1076231 h 5757056"/>
              <a:gd name="connsiteX10" fmla="*/ 27729 w 5946626"/>
              <a:gd name="connsiteY10" fmla="*/ 50072 h 5757056"/>
              <a:gd name="connsiteX0" fmla="*/ 27729 w 5946626"/>
              <a:gd name="connsiteY0" fmla="*/ 50072 h 5757056"/>
              <a:gd name="connsiteX1" fmla="*/ 5906242 w 5946626"/>
              <a:gd name="connsiteY1" fmla="*/ 50072 h 5757056"/>
              <a:gd name="connsiteX2" fmla="*/ 5373336 w 5946626"/>
              <a:gd name="connsiteY2" fmla="*/ 4621493 h 5757056"/>
              <a:gd name="connsiteX3" fmla="*/ 3052990 w 5946626"/>
              <a:gd name="connsiteY3" fmla="*/ 5753903 h 5757056"/>
              <a:gd name="connsiteX4" fmla="*/ 895401 w 5946626"/>
              <a:gd name="connsiteY4" fmla="*/ 4990297 h 5757056"/>
              <a:gd name="connsiteX5" fmla="*/ 114808 w 5946626"/>
              <a:gd name="connsiteY5" fmla="*/ 3686002 h 5757056"/>
              <a:gd name="connsiteX6" fmla="*/ 12678 w 5946626"/>
              <a:gd name="connsiteY6" fmla="*/ 3098071 h 5757056"/>
              <a:gd name="connsiteX7" fmla="*/ 7665 w 5946626"/>
              <a:gd name="connsiteY7" fmla="*/ 2871092 h 5757056"/>
              <a:gd name="connsiteX8" fmla="*/ 5503 w 5946626"/>
              <a:gd name="connsiteY8" fmla="*/ 2468151 h 5757056"/>
              <a:gd name="connsiteX9" fmla="*/ 15663 w 5946626"/>
              <a:gd name="connsiteY9" fmla="*/ 1076231 h 5757056"/>
              <a:gd name="connsiteX10" fmla="*/ 27729 w 5946626"/>
              <a:gd name="connsiteY10" fmla="*/ 50072 h 5757056"/>
              <a:gd name="connsiteX0" fmla="*/ 27729 w 5946626"/>
              <a:gd name="connsiteY0" fmla="*/ 50072 h 5757056"/>
              <a:gd name="connsiteX1" fmla="*/ 5906242 w 5946626"/>
              <a:gd name="connsiteY1" fmla="*/ 50072 h 5757056"/>
              <a:gd name="connsiteX2" fmla="*/ 5373336 w 5946626"/>
              <a:gd name="connsiteY2" fmla="*/ 4621493 h 5757056"/>
              <a:gd name="connsiteX3" fmla="*/ 3052990 w 5946626"/>
              <a:gd name="connsiteY3" fmla="*/ 5753903 h 5757056"/>
              <a:gd name="connsiteX4" fmla="*/ 895401 w 5946626"/>
              <a:gd name="connsiteY4" fmla="*/ 4990297 h 5757056"/>
              <a:gd name="connsiteX5" fmla="*/ 114808 w 5946626"/>
              <a:gd name="connsiteY5" fmla="*/ 3686002 h 5757056"/>
              <a:gd name="connsiteX6" fmla="*/ 12678 w 5946626"/>
              <a:gd name="connsiteY6" fmla="*/ 3098071 h 5757056"/>
              <a:gd name="connsiteX7" fmla="*/ 7665 w 5946626"/>
              <a:gd name="connsiteY7" fmla="*/ 2871092 h 5757056"/>
              <a:gd name="connsiteX8" fmla="*/ 5503 w 5946626"/>
              <a:gd name="connsiteY8" fmla="*/ 2468151 h 5757056"/>
              <a:gd name="connsiteX9" fmla="*/ 15663 w 5946626"/>
              <a:gd name="connsiteY9" fmla="*/ 1076231 h 5757056"/>
              <a:gd name="connsiteX10" fmla="*/ 27729 w 5946626"/>
              <a:gd name="connsiteY10" fmla="*/ 50072 h 5757056"/>
              <a:gd name="connsiteX0" fmla="*/ 27729 w 5946626"/>
              <a:gd name="connsiteY0" fmla="*/ 50072 h 5757056"/>
              <a:gd name="connsiteX1" fmla="*/ 5906242 w 5946626"/>
              <a:gd name="connsiteY1" fmla="*/ 50072 h 5757056"/>
              <a:gd name="connsiteX2" fmla="*/ 5373336 w 5946626"/>
              <a:gd name="connsiteY2" fmla="*/ 4621493 h 5757056"/>
              <a:gd name="connsiteX3" fmla="*/ 3052990 w 5946626"/>
              <a:gd name="connsiteY3" fmla="*/ 5753903 h 5757056"/>
              <a:gd name="connsiteX4" fmla="*/ 895401 w 5946626"/>
              <a:gd name="connsiteY4" fmla="*/ 4990297 h 5757056"/>
              <a:gd name="connsiteX5" fmla="*/ 114808 w 5946626"/>
              <a:gd name="connsiteY5" fmla="*/ 3686002 h 5757056"/>
              <a:gd name="connsiteX6" fmla="*/ 12678 w 5946626"/>
              <a:gd name="connsiteY6" fmla="*/ 3098071 h 5757056"/>
              <a:gd name="connsiteX7" fmla="*/ 7665 w 5946626"/>
              <a:gd name="connsiteY7" fmla="*/ 2871092 h 5757056"/>
              <a:gd name="connsiteX8" fmla="*/ 5503 w 5946626"/>
              <a:gd name="connsiteY8" fmla="*/ 2468151 h 5757056"/>
              <a:gd name="connsiteX9" fmla="*/ 15663 w 5946626"/>
              <a:gd name="connsiteY9" fmla="*/ 1076231 h 5757056"/>
              <a:gd name="connsiteX10" fmla="*/ 27729 w 5946626"/>
              <a:gd name="connsiteY10" fmla="*/ 50072 h 5757056"/>
              <a:gd name="connsiteX0" fmla="*/ 27729 w 5946626"/>
              <a:gd name="connsiteY0" fmla="*/ 50072 h 5757056"/>
              <a:gd name="connsiteX1" fmla="*/ 5906242 w 5946626"/>
              <a:gd name="connsiteY1" fmla="*/ 50072 h 5757056"/>
              <a:gd name="connsiteX2" fmla="*/ 5373336 w 5946626"/>
              <a:gd name="connsiteY2" fmla="*/ 4621493 h 5757056"/>
              <a:gd name="connsiteX3" fmla="*/ 3052990 w 5946626"/>
              <a:gd name="connsiteY3" fmla="*/ 5753903 h 5757056"/>
              <a:gd name="connsiteX4" fmla="*/ 895401 w 5946626"/>
              <a:gd name="connsiteY4" fmla="*/ 4990297 h 5757056"/>
              <a:gd name="connsiteX5" fmla="*/ 114808 w 5946626"/>
              <a:gd name="connsiteY5" fmla="*/ 3686002 h 5757056"/>
              <a:gd name="connsiteX6" fmla="*/ 12678 w 5946626"/>
              <a:gd name="connsiteY6" fmla="*/ 3098071 h 5757056"/>
              <a:gd name="connsiteX7" fmla="*/ 7665 w 5946626"/>
              <a:gd name="connsiteY7" fmla="*/ 2871092 h 5757056"/>
              <a:gd name="connsiteX8" fmla="*/ 5503 w 5946626"/>
              <a:gd name="connsiteY8" fmla="*/ 2468151 h 5757056"/>
              <a:gd name="connsiteX9" fmla="*/ 15663 w 5946626"/>
              <a:gd name="connsiteY9" fmla="*/ 1076231 h 5757056"/>
              <a:gd name="connsiteX10" fmla="*/ 27729 w 5946626"/>
              <a:gd name="connsiteY10" fmla="*/ 50072 h 5757056"/>
              <a:gd name="connsiteX0" fmla="*/ 27729 w 5946626"/>
              <a:gd name="connsiteY0" fmla="*/ 50072 h 5757056"/>
              <a:gd name="connsiteX1" fmla="*/ 5906242 w 5946626"/>
              <a:gd name="connsiteY1" fmla="*/ 50072 h 5757056"/>
              <a:gd name="connsiteX2" fmla="*/ 5373336 w 5946626"/>
              <a:gd name="connsiteY2" fmla="*/ 4621493 h 5757056"/>
              <a:gd name="connsiteX3" fmla="*/ 3052990 w 5946626"/>
              <a:gd name="connsiteY3" fmla="*/ 5753903 h 5757056"/>
              <a:gd name="connsiteX4" fmla="*/ 895401 w 5946626"/>
              <a:gd name="connsiteY4" fmla="*/ 4990297 h 5757056"/>
              <a:gd name="connsiteX5" fmla="*/ 114808 w 5946626"/>
              <a:gd name="connsiteY5" fmla="*/ 3686002 h 5757056"/>
              <a:gd name="connsiteX6" fmla="*/ 12678 w 5946626"/>
              <a:gd name="connsiteY6" fmla="*/ 3098071 h 5757056"/>
              <a:gd name="connsiteX7" fmla="*/ 7665 w 5946626"/>
              <a:gd name="connsiteY7" fmla="*/ 2871092 h 5757056"/>
              <a:gd name="connsiteX8" fmla="*/ 5503 w 5946626"/>
              <a:gd name="connsiteY8" fmla="*/ 2468151 h 5757056"/>
              <a:gd name="connsiteX9" fmla="*/ 15663 w 5946626"/>
              <a:gd name="connsiteY9" fmla="*/ 1076231 h 5757056"/>
              <a:gd name="connsiteX10" fmla="*/ 27729 w 5946626"/>
              <a:gd name="connsiteY10" fmla="*/ 50072 h 5757056"/>
              <a:gd name="connsiteX0" fmla="*/ 27729 w 5946626"/>
              <a:gd name="connsiteY0" fmla="*/ 50072 h 5757056"/>
              <a:gd name="connsiteX1" fmla="*/ 5906242 w 5946626"/>
              <a:gd name="connsiteY1" fmla="*/ 50072 h 5757056"/>
              <a:gd name="connsiteX2" fmla="*/ 5373336 w 5946626"/>
              <a:gd name="connsiteY2" fmla="*/ 4621493 h 5757056"/>
              <a:gd name="connsiteX3" fmla="*/ 3052990 w 5946626"/>
              <a:gd name="connsiteY3" fmla="*/ 5753903 h 5757056"/>
              <a:gd name="connsiteX4" fmla="*/ 895401 w 5946626"/>
              <a:gd name="connsiteY4" fmla="*/ 4990297 h 5757056"/>
              <a:gd name="connsiteX5" fmla="*/ 114808 w 5946626"/>
              <a:gd name="connsiteY5" fmla="*/ 3686002 h 5757056"/>
              <a:gd name="connsiteX6" fmla="*/ 12678 w 5946626"/>
              <a:gd name="connsiteY6" fmla="*/ 3098071 h 5757056"/>
              <a:gd name="connsiteX7" fmla="*/ 7665 w 5946626"/>
              <a:gd name="connsiteY7" fmla="*/ 2871092 h 5757056"/>
              <a:gd name="connsiteX8" fmla="*/ 5503 w 5946626"/>
              <a:gd name="connsiteY8" fmla="*/ 2468151 h 5757056"/>
              <a:gd name="connsiteX9" fmla="*/ 15663 w 5946626"/>
              <a:gd name="connsiteY9" fmla="*/ 1076231 h 5757056"/>
              <a:gd name="connsiteX10" fmla="*/ 27729 w 5946626"/>
              <a:gd name="connsiteY10" fmla="*/ 50072 h 5757056"/>
              <a:gd name="connsiteX0" fmla="*/ 22630 w 5941527"/>
              <a:gd name="connsiteY0" fmla="*/ 55489 h 5762473"/>
              <a:gd name="connsiteX1" fmla="*/ 5901143 w 5941527"/>
              <a:gd name="connsiteY1" fmla="*/ 55489 h 5762473"/>
              <a:gd name="connsiteX2" fmla="*/ 5368237 w 5941527"/>
              <a:gd name="connsiteY2" fmla="*/ 4626910 h 5762473"/>
              <a:gd name="connsiteX3" fmla="*/ 3047891 w 5941527"/>
              <a:gd name="connsiteY3" fmla="*/ 5759320 h 5762473"/>
              <a:gd name="connsiteX4" fmla="*/ 890302 w 5941527"/>
              <a:gd name="connsiteY4" fmla="*/ 4995714 h 5762473"/>
              <a:gd name="connsiteX5" fmla="*/ 109709 w 5941527"/>
              <a:gd name="connsiteY5" fmla="*/ 3691419 h 5762473"/>
              <a:gd name="connsiteX6" fmla="*/ 7579 w 5941527"/>
              <a:gd name="connsiteY6" fmla="*/ 3103488 h 5762473"/>
              <a:gd name="connsiteX7" fmla="*/ 2566 w 5941527"/>
              <a:gd name="connsiteY7" fmla="*/ 2876509 h 5762473"/>
              <a:gd name="connsiteX8" fmla="*/ 404 w 5941527"/>
              <a:gd name="connsiteY8" fmla="*/ 2473568 h 5762473"/>
              <a:gd name="connsiteX9" fmla="*/ 10564 w 5941527"/>
              <a:gd name="connsiteY9" fmla="*/ 1081648 h 5762473"/>
              <a:gd name="connsiteX10" fmla="*/ 22630 w 5941527"/>
              <a:gd name="connsiteY10" fmla="*/ 55489 h 5762473"/>
              <a:gd name="connsiteX0" fmla="*/ 22630 w 5941527"/>
              <a:gd name="connsiteY0" fmla="*/ 16969 h 5723953"/>
              <a:gd name="connsiteX1" fmla="*/ 5901143 w 5941527"/>
              <a:gd name="connsiteY1" fmla="*/ 16969 h 5723953"/>
              <a:gd name="connsiteX2" fmla="*/ 5368237 w 5941527"/>
              <a:gd name="connsiteY2" fmla="*/ 4588390 h 5723953"/>
              <a:gd name="connsiteX3" fmla="*/ 3047891 w 5941527"/>
              <a:gd name="connsiteY3" fmla="*/ 5720800 h 5723953"/>
              <a:gd name="connsiteX4" fmla="*/ 890302 w 5941527"/>
              <a:gd name="connsiteY4" fmla="*/ 4957194 h 5723953"/>
              <a:gd name="connsiteX5" fmla="*/ 109709 w 5941527"/>
              <a:gd name="connsiteY5" fmla="*/ 3652899 h 5723953"/>
              <a:gd name="connsiteX6" fmla="*/ 7579 w 5941527"/>
              <a:gd name="connsiteY6" fmla="*/ 3064968 h 5723953"/>
              <a:gd name="connsiteX7" fmla="*/ 2566 w 5941527"/>
              <a:gd name="connsiteY7" fmla="*/ 2837989 h 5723953"/>
              <a:gd name="connsiteX8" fmla="*/ 404 w 5941527"/>
              <a:gd name="connsiteY8" fmla="*/ 2435048 h 5723953"/>
              <a:gd name="connsiteX9" fmla="*/ 10564 w 5941527"/>
              <a:gd name="connsiteY9" fmla="*/ 1043128 h 5723953"/>
              <a:gd name="connsiteX10" fmla="*/ 22630 w 5941527"/>
              <a:gd name="connsiteY10" fmla="*/ 16969 h 5723953"/>
              <a:gd name="connsiteX0" fmla="*/ 22630 w 6364147"/>
              <a:gd name="connsiteY0" fmla="*/ 16969 h 5723953"/>
              <a:gd name="connsiteX1" fmla="*/ 5901143 w 6364147"/>
              <a:gd name="connsiteY1" fmla="*/ 16969 h 5723953"/>
              <a:gd name="connsiteX2" fmla="*/ 5921132 w 6364147"/>
              <a:gd name="connsiteY2" fmla="*/ 2790505 h 5723953"/>
              <a:gd name="connsiteX3" fmla="*/ 5368237 w 6364147"/>
              <a:gd name="connsiteY3" fmla="*/ 4588390 h 5723953"/>
              <a:gd name="connsiteX4" fmla="*/ 3047891 w 6364147"/>
              <a:gd name="connsiteY4" fmla="*/ 5720800 h 5723953"/>
              <a:gd name="connsiteX5" fmla="*/ 890302 w 6364147"/>
              <a:gd name="connsiteY5" fmla="*/ 4957194 h 5723953"/>
              <a:gd name="connsiteX6" fmla="*/ 109709 w 6364147"/>
              <a:gd name="connsiteY6" fmla="*/ 3652899 h 5723953"/>
              <a:gd name="connsiteX7" fmla="*/ 7579 w 6364147"/>
              <a:gd name="connsiteY7" fmla="*/ 3064968 h 5723953"/>
              <a:gd name="connsiteX8" fmla="*/ 2566 w 6364147"/>
              <a:gd name="connsiteY8" fmla="*/ 2837989 h 5723953"/>
              <a:gd name="connsiteX9" fmla="*/ 404 w 6364147"/>
              <a:gd name="connsiteY9" fmla="*/ 2435048 h 5723953"/>
              <a:gd name="connsiteX10" fmla="*/ 10564 w 6364147"/>
              <a:gd name="connsiteY10" fmla="*/ 1043128 h 5723953"/>
              <a:gd name="connsiteX11" fmla="*/ 22630 w 6364147"/>
              <a:gd name="connsiteY11" fmla="*/ 16969 h 5723953"/>
              <a:gd name="connsiteX0" fmla="*/ 22630 w 6364147"/>
              <a:gd name="connsiteY0" fmla="*/ 16969 h 5723953"/>
              <a:gd name="connsiteX1" fmla="*/ 5901143 w 6364147"/>
              <a:gd name="connsiteY1" fmla="*/ 16969 h 5723953"/>
              <a:gd name="connsiteX2" fmla="*/ 5921132 w 6364147"/>
              <a:gd name="connsiteY2" fmla="*/ 2790505 h 5723953"/>
              <a:gd name="connsiteX3" fmla="*/ 5368237 w 6364147"/>
              <a:gd name="connsiteY3" fmla="*/ 4588390 h 5723953"/>
              <a:gd name="connsiteX4" fmla="*/ 3047891 w 6364147"/>
              <a:gd name="connsiteY4" fmla="*/ 5720800 h 5723953"/>
              <a:gd name="connsiteX5" fmla="*/ 890302 w 6364147"/>
              <a:gd name="connsiteY5" fmla="*/ 4957194 h 5723953"/>
              <a:gd name="connsiteX6" fmla="*/ 109709 w 6364147"/>
              <a:gd name="connsiteY6" fmla="*/ 3652899 h 5723953"/>
              <a:gd name="connsiteX7" fmla="*/ 7579 w 6364147"/>
              <a:gd name="connsiteY7" fmla="*/ 3064968 h 5723953"/>
              <a:gd name="connsiteX8" fmla="*/ 2566 w 6364147"/>
              <a:gd name="connsiteY8" fmla="*/ 2837989 h 5723953"/>
              <a:gd name="connsiteX9" fmla="*/ 404 w 6364147"/>
              <a:gd name="connsiteY9" fmla="*/ 2435048 h 5723953"/>
              <a:gd name="connsiteX10" fmla="*/ 10564 w 6364147"/>
              <a:gd name="connsiteY10" fmla="*/ 1043128 h 5723953"/>
              <a:gd name="connsiteX11" fmla="*/ 22630 w 6364147"/>
              <a:gd name="connsiteY11" fmla="*/ 16969 h 5723953"/>
              <a:gd name="connsiteX0" fmla="*/ 22630 w 6338917"/>
              <a:gd name="connsiteY0" fmla="*/ 16969 h 5723953"/>
              <a:gd name="connsiteX1" fmla="*/ 5901143 w 6338917"/>
              <a:gd name="connsiteY1" fmla="*/ 16969 h 5723953"/>
              <a:gd name="connsiteX2" fmla="*/ 5921132 w 6338917"/>
              <a:gd name="connsiteY2" fmla="*/ 2790505 h 5723953"/>
              <a:gd name="connsiteX3" fmla="*/ 5368237 w 6338917"/>
              <a:gd name="connsiteY3" fmla="*/ 4588390 h 5723953"/>
              <a:gd name="connsiteX4" fmla="*/ 3047891 w 6338917"/>
              <a:gd name="connsiteY4" fmla="*/ 5720800 h 5723953"/>
              <a:gd name="connsiteX5" fmla="*/ 890302 w 6338917"/>
              <a:gd name="connsiteY5" fmla="*/ 4957194 h 5723953"/>
              <a:gd name="connsiteX6" fmla="*/ 109709 w 6338917"/>
              <a:gd name="connsiteY6" fmla="*/ 3652899 h 5723953"/>
              <a:gd name="connsiteX7" fmla="*/ 7579 w 6338917"/>
              <a:gd name="connsiteY7" fmla="*/ 3064968 h 5723953"/>
              <a:gd name="connsiteX8" fmla="*/ 2566 w 6338917"/>
              <a:gd name="connsiteY8" fmla="*/ 2837989 h 5723953"/>
              <a:gd name="connsiteX9" fmla="*/ 404 w 6338917"/>
              <a:gd name="connsiteY9" fmla="*/ 2435048 h 5723953"/>
              <a:gd name="connsiteX10" fmla="*/ 10564 w 6338917"/>
              <a:gd name="connsiteY10" fmla="*/ 1043128 h 5723953"/>
              <a:gd name="connsiteX11" fmla="*/ 22630 w 6338917"/>
              <a:gd name="connsiteY11" fmla="*/ 16969 h 5723953"/>
              <a:gd name="connsiteX0" fmla="*/ 22630 w 6338917"/>
              <a:gd name="connsiteY0" fmla="*/ 379209 h 6086193"/>
              <a:gd name="connsiteX1" fmla="*/ 5901143 w 6338917"/>
              <a:gd name="connsiteY1" fmla="*/ 379209 h 6086193"/>
              <a:gd name="connsiteX2" fmla="*/ 5921132 w 6338917"/>
              <a:gd name="connsiteY2" fmla="*/ 3152745 h 6086193"/>
              <a:gd name="connsiteX3" fmla="*/ 5368237 w 6338917"/>
              <a:gd name="connsiteY3" fmla="*/ 4950630 h 6086193"/>
              <a:gd name="connsiteX4" fmla="*/ 3047891 w 6338917"/>
              <a:gd name="connsiteY4" fmla="*/ 6083040 h 6086193"/>
              <a:gd name="connsiteX5" fmla="*/ 890302 w 6338917"/>
              <a:gd name="connsiteY5" fmla="*/ 5319434 h 6086193"/>
              <a:gd name="connsiteX6" fmla="*/ 109709 w 6338917"/>
              <a:gd name="connsiteY6" fmla="*/ 4015139 h 6086193"/>
              <a:gd name="connsiteX7" fmla="*/ 7579 w 6338917"/>
              <a:gd name="connsiteY7" fmla="*/ 3427208 h 6086193"/>
              <a:gd name="connsiteX8" fmla="*/ 2566 w 6338917"/>
              <a:gd name="connsiteY8" fmla="*/ 3200229 h 6086193"/>
              <a:gd name="connsiteX9" fmla="*/ 404 w 6338917"/>
              <a:gd name="connsiteY9" fmla="*/ 2797288 h 6086193"/>
              <a:gd name="connsiteX10" fmla="*/ 10564 w 6338917"/>
              <a:gd name="connsiteY10" fmla="*/ 1405368 h 6086193"/>
              <a:gd name="connsiteX11" fmla="*/ 22630 w 6338917"/>
              <a:gd name="connsiteY11" fmla="*/ 379209 h 6086193"/>
              <a:gd name="connsiteX0" fmla="*/ 22630 w 6338917"/>
              <a:gd name="connsiteY0" fmla="*/ 379209 h 6086193"/>
              <a:gd name="connsiteX1" fmla="*/ 5901143 w 6338917"/>
              <a:gd name="connsiteY1" fmla="*/ 379209 h 6086193"/>
              <a:gd name="connsiteX2" fmla="*/ 5921132 w 6338917"/>
              <a:gd name="connsiteY2" fmla="*/ 3152745 h 6086193"/>
              <a:gd name="connsiteX3" fmla="*/ 5368237 w 6338917"/>
              <a:gd name="connsiteY3" fmla="*/ 4950630 h 6086193"/>
              <a:gd name="connsiteX4" fmla="*/ 3047891 w 6338917"/>
              <a:gd name="connsiteY4" fmla="*/ 6083040 h 6086193"/>
              <a:gd name="connsiteX5" fmla="*/ 890302 w 6338917"/>
              <a:gd name="connsiteY5" fmla="*/ 5319434 h 6086193"/>
              <a:gd name="connsiteX6" fmla="*/ 109709 w 6338917"/>
              <a:gd name="connsiteY6" fmla="*/ 4015139 h 6086193"/>
              <a:gd name="connsiteX7" fmla="*/ 7579 w 6338917"/>
              <a:gd name="connsiteY7" fmla="*/ 3427208 h 6086193"/>
              <a:gd name="connsiteX8" fmla="*/ 2566 w 6338917"/>
              <a:gd name="connsiteY8" fmla="*/ 3200229 h 6086193"/>
              <a:gd name="connsiteX9" fmla="*/ 404 w 6338917"/>
              <a:gd name="connsiteY9" fmla="*/ 2797288 h 6086193"/>
              <a:gd name="connsiteX10" fmla="*/ 10564 w 6338917"/>
              <a:gd name="connsiteY10" fmla="*/ 1405368 h 6086193"/>
              <a:gd name="connsiteX11" fmla="*/ 22630 w 6338917"/>
              <a:gd name="connsiteY11" fmla="*/ 379209 h 6086193"/>
              <a:gd name="connsiteX0" fmla="*/ 22630 w 5939231"/>
              <a:gd name="connsiteY0" fmla="*/ 379209 h 6086193"/>
              <a:gd name="connsiteX1" fmla="*/ 5901143 w 5939231"/>
              <a:gd name="connsiteY1" fmla="*/ 379209 h 6086193"/>
              <a:gd name="connsiteX2" fmla="*/ 5921132 w 5939231"/>
              <a:gd name="connsiteY2" fmla="*/ 3152745 h 6086193"/>
              <a:gd name="connsiteX3" fmla="*/ 5368237 w 5939231"/>
              <a:gd name="connsiteY3" fmla="*/ 4950630 h 6086193"/>
              <a:gd name="connsiteX4" fmla="*/ 3047891 w 5939231"/>
              <a:gd name="connsiteY4" fmla="*/ 6083040 h 6086193"/>
              <a:gd name="connsiteX5" fmla="*/ 890302 w 5939231"/>
              <a:gd name="connsiteY5" fmla="*/ 5319434 h 6086193"/>
              <a:gd name="connsiteX6" fmla="*/ 109709 w 5939231"/>
              <a:gd name="connsiteY6" fmla="*/ 4015139 h 6086193"/>
              <a:gd name="connsiteX7" fmla="*/ 7579 w 5939231"/>
              <a:gd name="connsiteY7" fmla="*/ 3427208 h 6086193"/>
              <a:gd name="connsiteX8" fmla="*/ 2566 w 5939231"/>
              <a:gd name="connsiteY8" fmla="*/ 3200229 h 6086193"/>
              <a:gd name="connsiteX9" fmla="*/ 404 w 5939231"/>
              <a:gd name="connsiteY9" fmla="*/ 2797288 h 6086193"/>
              <a:gd name="connsiteX10" fmla="*/ 10564 w 5939231"/>
              <a:gd name="connsiteY10" fmla="*/ 1405368 h 6086193"/>
              <a:gd name="connsiteX11" fmla="*/ 22630 w 5939231"/>
              <a:gd name="connsiteY11" fmla="*/ 379209 h 6086193"/>
              <a:gd name="connsiteX0" fmla="*/ 22630 w 5939231"/>
              <a:gd name="connsiteY0" fmla="*/ 19242 h 5726226"/>
              <a:gd name="connsiteX1" fmla="*/ 5901143 w 5939231"/>
              <a:gd name="connsiteY1" fmla="*/ 19242 h 5726226"/>
              <a:gd name="connsiteX2" fmla="*/ 5921132 w 5939231"/>
              <a:gd name="connsiteY2" fmla="*/ 2792778 h 5726226"/>
              <a:gd name="connsiteX3" fmla="*/ 5368237 w 5939231"/>
              <a:gd name="connsiteY3" fmla="*/ 4590663 h 5726226"/>
              <a:gd name="connsiteX4" fmla="*/ 3047891 w 5939231"/>
              <a:gd name="connsiteY4" fmla="*/ 5723073 h 5726226"/>
              <a:gd name="connsiteX5" fmla="*/ 890302 w 5939231"/>
              <a:gd name="connsiteY5" fmla="*/ 4959467 h 5726226"/>
              <a:gd name="connsiteX6" fmla="*/ 109709 w 5939231"/>
              <a:gd name="connsiteY6" fmla="*/ 3655172 h 5726226"/>
              <a:gd name="connsiteX7" fmla="*/ 7579 w 5939231"/>
              <a:gd name="connsiteY7" fmla="*/ 3067241 h 5726226"/>
              <a:gd name="connsiteX8" fmla="*/ 2566 w 5939231"/>
              <a:gd name="connsiteY8" fmla="*/ 2840262 h 5726226"/>
              <a:gd name="connsiteX9" fmla="*/ 404 w 5939231"/>
              <a:gd name="connsiteY9" fmla="*/ 2437321 h 5726226"/>
              <a:gd name="connsiteX10" fmla="*/ 10564 w 5939231"/>
              <a:gd name="connsiteY10" fmla="*/ 1045401 h 5726226"/>
              <a:gd name="connsiteX11" fmla="*/ 22630 w 5939231"/>
              <a:gd name="connsiteY11" fmla="*/ 19242 h 5726226"/>
              <a:gd name="connsiteX0" fmla="*/ 22630 w 5923555"/>
              <a:gd name="connsiteY0" fmla="*/ 19242 h 5726226"/>
              <a:gd name="connsiteX1" fmla="*/ 5901143 w 5923555"/>
              <a:gd name="connsiteY1" fmla="*/ 19242 h 5726226"/>
              <a:gd name="connsiteX2" fmla="*/ 5921132 w 5923555"/>
              <a:gd name="connsiteY2" fmla="*/ 2792778 h 5726226"/>
              <a:gd name="connsiteX3" fmla="*/ 5368237 w 5923555"/>
              <a:gd name="connsiteY3" fmla="*/ 4590663 h 5726226"/>
              <a:gd name="connsiteX4" fmla="*/ 3047891 w 5923555"/>
              <a:gd name="connsiteY4" fmla="*/ 5723073 h 5726226"/>
              <a:gd name="connsiteX5" fmla="*/ 890302 w 5923555"/>
              <a:gd name="connsiteY5" fmla="*/ 4959467 h 5726226"/>
              <a:gd name="connsiteX6" fmla="*/ 109709 w 5923555"/>
              <a:gd name="connsiteY6" fmla="*/ 3655172 h 5726226"/>
              <a:gd name="connsiteX7" fmla="*/ 7579 w 5923555"/>
              <a:gd name="connsiteY7" fmla="*/ 3067241 h 5726226"/>
              <a:gd name="connsiteX8" fmla="*/ 2566 w 5923555"/>
              <a:gd name="connsiteY8" fmla="*/ 2840262 h 5726226"/>
              <a:gd name="connsiteX9" fmla="*/ 404 w 5923555"/>
              <a:gd name="connsiteY9" fmla="*/ 2437321 h 5726226"/>
              <a:gd name="connsiteX10" fmla="*/ 10564 w 5923555"/>
              <a:gd name="connsiteY10" fmla="*/ 1045401 h 5726226"/>
              <a:gd name="connsiteX11" fmla="*/ 22630 w 5923555"/>
              <a:gd name="connsiteY11" fmla="*/ 19242 h 5726226"/>
              <a:gd name="connsiteX0" fmla="*/ 22630 w 5939751"/>
              <a:gd name="connsiteY0" fmla="*/ 19242 h 5726226"/>
              <a:gd name="connsiteX1" fmla="*/ 5901143 w 5939751"/>
              <a:gd name="connsiteY1" fmla="*/ 19242 h 5726226"/>
              <a:gd name="connsiteX2" fmla="*/ 5921132 w 5939751"/>
              <a:gd name="connsiteY2" fmla="*/ 2792778 h 5726226"/>
              <a:gd name="connsiteX3" fmla="*/ 5368237 w 5939751"/>
              <a:gd name="connsiteY3" fmla="*/ 4590663 h 5726226"/>
              <a:gd name="connsiteX4" fmla="*/ 3047891 w 5939751"/>
              <a:gd name="connsiteY4" fmla="*/ 5723073 h 5726226"/>
              <a:gd name="connsiteX5" fmla="*/ 890302 w 5939751"/>
              <a:gd name="connsiteY5" fmla="*/ 4959467 h 5726226"/>
              <a:gd name="connsiteX6" fmla="*/ 109709 w 5939751"/>
              <a:gd name="connsiteY6" fmla="*/ 3655172 h 5726226"/>
              <a:gd name="connsiteX7" fmla="*/ 7579 w 5939751"/>
              <a:gd name="connsiteY7" fmla="*/ 3067241 h 5726226"/>
              <a:gd name="connsiteX8" fmla="*/ 2566 w 5939751"/>
              <a:gd name="connsiteY8" fmla="*/ 2840262 h 5726226"/>
              <a:gd name="connsiteX9" fmla="*/ 404 w 5939751"/>
              <a:gd name="connsiteY9" fmla="*/ 2437321 h 5726226"/>
              <a:gd name="connsiteX10" fmla="*/ 10564 w 5939751"/>
              <a:gd name="connsiteY10" fmla="*/ 1045401 h 5726226"/>
              <a:gd name="connsiteX11" fmla="*/ 22630 w 5939751"/>
              <a:gd name="connsiteY11" fmla="*/ 19242 h 5726226"/>
              <a:gd name="connsiteX0" fmla="*/ 22630 w 5939751"/>
              <a:gd name="connsiteY0" fmla="*/ 19242 h 5726226"/>
              <a:gd name="connsiteX1" fmla="*/ 5901143 w 5939751"/>
              <a:gd name="connsiteY1" fmla="*/ 19242 h 5726226"/>
              <a:gd name="connsiteX2" fmla="*/ 5921132 w 5939751"/>
              <a:gd name="connsiteY2" fmla="*/ 2792778 h 5726226"/>
              <a:gd name="connsiteX3" fmla="*/ 5368237 w 5939751"/>
              <a:gd name="connsiteY3" fmla="*/ 4590663 h 5726226"/>
              <a:gd name="connsiteX4" fmla="*/ 3047891 w 5939751"/>
              <a:gd name="connsiteY4" fmla="*/ 5723073 h 5726226"/>
              <a:gd name="connsiteX5" fmla="*/ 890302 w 5939751"/>
              <a:gd name="connsiteY5" fmla="*/ 4959467 h 5726226"/>
              <a:gd name="connsiteX6" fmla="*/ 109709 w 5939751"/>
              <a:gd name="connsiteY6" fmla="*/ 3655172 h 5726226"/>
              <a:gd name="connsiteX7" fmla="*/ 7579 w 5939751"/>
              <a:gd name="connsiteY7" fmla="*/ 3067241 h 5726226"/>
              <a:gd name="connsiteX8" fmla="*/ 2566 w 5939751"/>
              <a:gd name="connsiteY8" fmla="*/ 2840262 h 5726226"/>
              <a:gd name="connsiteX9" fmla="*/ 404 w 5939751"/>
              <a:gd name="connsiteY9" fmla="*/ 2437321 h 5726226"/>
              <a:gd name="connsiteX10" fmla="*/ 10564 w 5939751"/>
              <a:gd name="connsiteY10" fmla="*/ 1045401 h 5726226"/>
              <a:gd name="connsiteX11" fmla="*/ 22630 w 5939751"/>
              <a:gd name="connsiteY11" fmla="*/ 19242 h 5726226"/>
              <a:gd name="connsiteX0" fmla="*/ 22630 w 5921642"/>
              <a:gd name="connsiteY0" fmla="*/ 19242 h 5726226"/>
              <a:gd name="connsiteX1" fmla="*/ 5901143 w 5921642"/>
              <a:gd name="connsiteY1" fmla="*/ 19242 h 5726226"/>
              <a:gd name="connsiteX2" fmla="*/ 5921132 w 5921642"/>
              <a:gd name="connsiteY2" fmla="*/ 2792778 h 5726226"/>
              <a:gd name="connsiteX3" fmla="*/ 5368237 w 5921642"/>
              <a:gd name="connsiteY3" fmla="*/ 4590663 h 5726226"/>
              <a:gd name="connsiteX4" fmla="*/ 3047891 w 5921642"/>
              <a:gd name="connsiteY4" fmla="*/ 5723073 h 5726226"/>
              <a:gd name="connsiteX5" fmla="*/ 890302 w 5921642"/>
              <a:gd name="connsiteY5" fmla="*/ 4959467 h 5726226"/>
              <a:gd name="connsiteX6" fmla="*/ 109709 w 5921642"/>
              <a:gd name="connsiteY6" fmla="*/ 3655172 h 5726226"/>
              <a:gd name="connsiteX7" fmla="*/ 7579 w 5921642"/>
              <a:gd name="connsiteY7" fmla="*/ 3067241 h 5726226"/>
              <a:gd name="connsiteX8" fmla="*/ 2566 w 5921642"/>
              <a:gd name="connsiteY8" fmla="*/ 2840262 h 5726226"/>
              <a:gd name="connsiteX9" fmla="*/ 404 w 5921642"/>
              <a:gd name="connsiteY9" fmla="*/ 2437321 h 5726226"/>
              <a:gd name="connsiteX10" fmla="*/ 10564 w 5921642"/>
              <a:gd name="connsiteY10" fmla="*/ 1045401 h 5726226"/>
              <a:gd name="connsiteX11" fmla="*/ 22630 w 5921642"/>
              <a:gd name="connsiteY11" fmla="*/ 19242 h 572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21642" h="5726226">
                <a:moveTo>
                  <a:pt x="22630" y="19242"/>
                </a:moveTo>
                <a:cubicBezTo>
                  <a:pt x="21611" y="-18937"/>
                  <a:pt x="4142879" y="9899"/>
                  <a:pt x="5901143" y="19242"/>
                </a:cubicBezTo>
                <a:cubicBezTo>
                  <a:pt x="5904274" y="360024"/>
                  <a:pt x="5909822" y="2036627"/>
                  <a:pt x="5921132" y="2792778"/>
                </a:cubicBezTo>
                <a:cubicBezTo>
                  <a:pt x="5932696" y="3565941"/>
                  <a:pt x="5747617" y="4035951"/>
                  <a:pt x="5368237" y="4590663"/>
                </a:cubicBezTo>
                <a:cubicBezTo>
                  <a:pt x="4791332" y="5389745"/>
                  <a:pt x="3807853" y="5725965"/>
                  <a:pt x="3047891" y="5723073"/>
                </a:cubicBezTo>
                <a:cubicBezTo>
                  <a:pt x="2092242" y="5757262"/>
                  <a:pt x="1567469" y="5514195"/>
                  <a:pt x="890302" y="4959467"/>
                </a:cubicBezTo>
                <a:cubicBezTo>
                  <a:pt x="461276" y="4578703"/>
                  <a:pt x="248162" y="4057215"/>
                  <a:pt x="109709" y="3655172"/>
                </a:cubicBezTo>
                <a:cubicBezTo>
                  <a:pt x="36261" y="3391805"/>
                  <a:pt x="25436" y="3203059"/>
                  <a:pt x="7579" y="3067241"/>
                </a:cubicBezTo>
                <a:lnTo>
                  <a:pt x="2566" y="2840262"/>
                </a:lnTo>
                <a:cubicBezTo>
                  <a:pt x="1370" y="2735275"/>
                  <a:pt x="-929" y="2736465"/>
                  <a:pt x="404" y="2437321"/>
                </a:cubicBezTo>
                <a:cubicBezTo>
                  <a:pt x="1737" y="2138178"/>
                  <a:pt x="6294" y="1447229"/>
                  <a:pt x="10564" y="1045401"/>
                </a:cubicBezTo>
                <a:cubicBezTo>
                  <a:pt x="15962" y="537401"/>
                  <a:pt x="25677" y="133393"/>
                  <a:pt x="22630" y="19242"/>
                </a:cubicBezTo>
                <a:close/>
              </a:path>
            </a:pathLst>
          </a:custGeom>
        </p:spPr>
        <p:txBody>
          <a:bodyPr/>
          <a:lstStyle>
            <a:lvl1pPr>
              <a:defRPr baseline="-25000"/>
            </a:lvl1pPr>
          </a:lstStyle>
          <a:p>
            <a:endParaRPr lang="en-US"/>
          </a:p>
        </p:txBody>
      </p:sp>
    </p:spTree>
    <p:extLst>
      <p:ext uri="{BB962C8B-B14F-4D97-AF65-F5344CB8AC3E}">
        <p14:creationId xmlns:p14="http://schemas.microsoft.com/office/powerpoint/2010/main" val="2445962082"/>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Divider Style B">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65C9002B-0926-436A-FDBE-02FEFD30F94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72016" y="4042019"/>
            <a:ext cx="3428259" cy="2826235"/>
          </a:xfrm>
          <a:prstGeom prst="rect">
            <a:avLst/>
          </a:prstGeom>
        </p:spPr>
      </p:pic>
      <p:pic>
        <p:nvPicPr>
          <p:cNvPr id="9" name="Graphic 8">
            <a:extLst>
              <a:ext uri="{FF2B5EF4-FFF2-40B4-BE49-F238E27FC236}">
                <a16:creationId xmlns:a16="http://schemas.microsoft.com/office/drawing/2014/main" id="{B0BC9FBF-1DF6-7EC4-DA51-CD13A25B6E8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8763741" y="1"/>
            <a:ext cx="3428259" cy="2826235"/>
          </a:xfrm>
          <a:prstGeom prst="rect">
            <a:avLst/>
          </a:prstGeom>
        </p:spPr>
      </p:pic>
      <p:sp>
        <p:nvSpPr>
          <p:cNvPr id="2" name="Rectangle 1">
            <a:extLst>
              <a:ext uri="{FF2B5EF4-FFF2-40B4-BE49-F238E27FC236}">
                <a16:creationId xmlns:a16="http://schemas.microsoft.com/office/drawing/2014/main" id="{DDFB427A-1923-86EE-9C36-6A138B0C775E}"/>
              </a:ext>
            </a:extLst>
          </p:cNvPr>
          <p:cNvSpPr/>
          <p:nvPr userDrawn="1"/>
        </p:nvSpPr>
        <p:spPr>
          <a:xfrm>
            <a:off x="1" y="-1"/>
            <a:ext cx="3979159" cy="6868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b="1" i="0">
              <a:latin typeface="Source Sans Pro Semibold" panose="020B0503030403020204" pitchFamily="34" charset="0"/>
            </a:endParaRPr>
          </a:p>
        </p:txBody>
      </p:sp>
      <p:pic>
        <p:nvPicPr>
          <p:cNvPr id="144" name="Graphic 143">
            <a:extLst>
              <a:ext uri="{FF2B5EF4-FFF2-40B4-BE49-F238E27FC236}">
                <a16:creationId xmlns:a16="http://schemas.microsoft.com/office/drawing/2014/main" id="{64880819-F016-D5AD-428D-C1C787C35FD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1518223" y="6289143"/>
            <a:ext cx="438912" cy="438506"/>
          </a:xfrm>
          <a:prstGeom prst="rect">
            <a:avLst/>
          </a:prstGeom>
        </p:spPr>
      </p:pic>
      <p:sp>
        <p:nvSpPr>
          <p:cNvPr id="3" name="Text Placeholder 52">
            <a:extLst>
              <a:ext uri="{FF2B5EF4-FFF2-40B4-BE49-F238E27FC236}">
                <a16:creationId xmlns:a16="http://schemas.microsoft.com/office/drawing/2014/main" id="{B056DA10-2793-4444-E783-050E8BA0826C}"/>
              </a:ext>
            </a:extLst>
          </p:cNvPr>
          <p:cNvSpPr>
            <a:spLocks noGrp="1"/>
          </p:cNvSpPr>
          <p:nvPr>
            <p:ph type="body" sz="quarter" idx="22"/>
          </p:nvPr>
        </p:nvSpPr>
        <p:spPr>
          <a:xfrm>
            <a:off x="5631090" y="1639215"/>
            <a:ext cx="5544855" cy="344698"/>
          </a:xfrm>
        </p:spPr>
        <p:txBody>
          <a:bodyPr/>
          <a:lstStyle>
            <a:lvl1pPr marL="0" indent="0">
              <a:buNone/>
              <a:defRPr sz="1199" b="0" i="0">
                <a:solidFill>
                  <a:schemeClr val="bg1"/>
                </a:solidFill>
                <a:latin typeface="Source Sans Pro" panose="020B0503030403020204" pitchFamily="34" charset="0"/>
              </a:defRPr>
            </a:lvl1pPr>
            <a:lvl2pPr marL="456777" indent="0">
              <a:buNone/>
              <a:defRPr sz="932" b="0" i="0">
                <a:solidFill>
                  <a:srgbClr val="515151"/>
                </a:solidFill>
                <a:latin typeface="Proxima Nova Rg" panose="02000506030000020004" pitchFamily="2" charset="0"/>
              </a:defRPr>
            </a:lvl2pPr>
            <a:lvl3pPr marL="913554" indent="0">
              <a:buNone/>
              <a:defRPr sz="533" b="0" i="0">
                <a:solidFill>
                  <a:srgbClr val="515151"/>
                </a:solidFill>
                <a:latin typeface="Proxima Nova Rg" panose="02000506030000020004" pitchFamily="2" charset="0"/>
              </a:defRPr>
            </a:lvl3pPr>
            <a:lvl4pPr marL="1370331" indent="0">
              <a:buNone/>
              <a:defRPr sz="400" b="0" i="0">
                <a:solidFill>
                  <a:srgbClr val="515151"/>
                </a:solidFill>
                <a:latin typeface="Proxima Nova Rg" panose="02000506030000020004" pitchFamily="2" charset="0"/>
              </a:defRPr>
            </a:lvl4pPr>
            <a:lvl5pPr marL="1827108" indent="0">
              <a:buNone/>
              <a:defRPr sz="266" b="0" i="0">
                <a:solidFill>
                  <a:srgbClr val="515151"/>
                </a:solidFill>
                <a:latin typeface="Proxima Nova Rg" panose="02000506030000020004" pitchFamily="2" charset="0"/>
              </a:defRPr>
            </a:lvl5pPr>
          </a:lstStyle>
          <a:p>
            <a:pPr lvl="0"/>
            <a:r>
              <a:rPr lang="en-US"/>
              <a:t>Click to edit Master text styles</a:t>
            </a:r>
          </a:p>
        </p:txBody>
      </p:sp>
      <p:pic>
        <p:nvPicPr>
          <p:cNvPr id="5" name="Picture 4">
            <a:extLst>
              <a:ext uri="{FF2B5EF4-FFF2-40B4-BE49-F238E27FC236}">
                <a16:creationId xmlns:a16="http://schemas.microsoft.com/office/drawing/2014/main" id="{BF8F18B8-E60A-0C44-9222-9050085D1686}"/>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flipH="1">
            <a:off x="3979159" y="10253"/>
            <a:ext cx="764031" cy="6857999"/>
          </a:xfrm>
          <a:prstGeom prst="rect">
            <a:avLst/>
          </a:prstGeom>
        </p:spPr>
      </p:pic>
      <p:sp>
        <p:nvSpPr>
          <p:cNvPr id="7" name="Title 1">
            <a:extLst>
              <a:ext uri="{FF2B5EF4-FFF2-40B4-BE49-F238E27FC236}">
                <a16:creationId xmlns:a16="http://schemas.microsoft.com/office/drawing/2014/main" id="{23AB3A4D-09FD-435A-2C91-6A14C07692C7}"/>
              </a:ext>
            </a:extLst>
          </p:cNvPr>
          <p:cNvSpPr txBox="1">
            <a:spLocks/>
          </p:cNvSpPr>
          <p:nvPr userDrawn="1"/>
        </p:nvSpPr>
        <p:spPr>
          <a:xfrm>
            <a:off x="4918555" y="460524"/>
            <a:ext cx="1052187" cy="797549"/>
          </a:xfrm>
          <a:prstGeom prst="rect">
            <a:avLst/>
          </a:prstGeom>
        </p:spPr>
        <p:txBody>
          <a:bodyPr vert="horz" wrap="square" lIns="0" tIns="0" rIns="0" bIns="0" rtlCol="0" anchor="ctr" anchorCtr="0">
            <a:noAutofit/>
          </a:bodyPr>
          <a:lstStyle>
            <a:lvl1pPr algn="l" defTabSz="685800" rtl="0" eaLnBrk="1" latinLnBrk="0" hangingPunct="1">
              <a:lnSpc>
                <a:spcPct val="120000"/>
              </a:lnSpc>
              <a:spcBef>
                <a:spcPct val="0"/>
              </a:spcBef>
              <a:buNone/>
              <a:defRPr sz="1800" b="0" i="0" kern="1200" baseline="0">
                <a:solidFill>
                  <a:schemeClr val="bg1"/>
                </a:solidFill>
                <a:latin typeface="Proxima Nova Rg" panose="02000506030000020004" pitchFamily="2" charset="0"/>
                <a:ea typeface="Proxima Nova Rg" panose="02000506030000020004" pitchFamily="2" charset="0"/>
                <a:cs typeface="Poppins" pitchFamily="2" charset="77"/>
              </a:defRPr>
            </a:lvl1pPr>
          </a:lstStyle>
          <a:p>
            <a:endParaRPr lang="en-US" sz="4263" b="0" i="0">
              <a:latin typeface="Source Sans Pro" panose="020B0503030403020204" pitchFamily="34" charset="0"/>
            </a:endParaRPr>
          </a:p>
        </p:txBody>
      </p:sp>
      <p:sp>
        <p:nvSpPr>
          <p:cNvPr id="11" name="Text Placeholder 10">
            <a:extLst>
              <a:ext uri="{FF2B5EF4-FFF2-40B4-BE49-F238E27FC236}">
                <a16:creationId xmlns:a16="http://schemas.microsoft.com/office/drawing/2014/main" id="{DC748638-6133-0736-A0F9-9730152708AE}"/>
              </a:ext>
            </a:extLst>
          </p:cNvPr>
          <p:cNvSpPr>
            <a:spLocks noGrp="1"/>
          </p:cNvSpPr>
          <p:nvPr>
            <p:ph type="body" sz="quarter" idx="23"/>
          </p:nvPr>
        </p:nvSpPr>
        <p:spPr>
          <a:xfrm>
            <a:off x="4675370" y="1186363"/>
            <a:ext cx="836084" cy="797549"/>
          </a:xfrm>
        </p:spPr>
        <p:txBody>
          <a:bodyPr anchor="ctr"/>
          <a:lstStyle>
            <a:lvl1pPr marL="0" indent="0">
              <a:buNone/>
              <a:defRPr sz="3730" b="0" i="0">
                <a:solidFill>
                  <a:schemeClr val="bg1"/>
                </a:solidFill>
                <a:latin typeface="Source Sans Pro" panose="020B0503030403020204" pitchFamily="34" charset="0"/>
              </a:defRPr>
            </a:lvl1pPr>
            <a:lvl2pPr marL="456777" indent="0">
              <a:buNone/>
              <a:defRPr sz="2131" b="1">
                <a:solidFill>
                  <a:schemeClr val="bg1"/>
                </a:solidFill>
                <a:latin typeface="Proxima Nova Rg" panose="02000506030000020004" pitchFamily="2" charset="0"/>
              </a:defRPr>
            </a:lvl2pPr>
            <a:lvl3pPr marL="913554" indent="0">
              <a:buNone/>
              <a:defRPr sz="1465" b="1">
                <a:solidFill>
                  <a:schemeClr val="bg1"/>
                </a:solidFill>
                <a:latin typeface="Proxima Nova Rg" panose="02000506030000020004" pitchFamily="2" charset="0"/>
              </a:defRPr>
            </a:lvl3pPr>
            <a:lvl4pPr marL="1370331" indent="0">
              <a:buNone/>
              <a:defRPr sz="1399" b="1">
                <a:solidFill>
                  <a:schemeClr val="bg1"/>
                </a:solidFill>
                <a:latin typeface="Proxima Nova Rg" panose="02000506030000020004" pitchFamily="2" charset="0"/>
              </a:defRPr>
            </a:lvl4pPr>
            <a:lvl5pPr marL="1827108" indent="0">
              <a:buNone/>
              <a:defRPr sz="1332" b="1">
                <a:solidFill>
                  <a:schemeClr val="bg1"/>
                </a:solidFill>
                <a:latin typeface="Proxima Nova Rg" panose="02000506030000020004" pitchFamily="2" charset="0"/>
              </a:defRPr>
            </a:lvl5pPr>
          </a:lstStyle>
          <a:p>
            <a:pPr lvl="0"/>
            <a:endParaRPr lang="en-US"/>
          </a:p>
        </p:txBody>
      </p:sp>
      <p:sp>
        <p:nvSpPr>
          <p:cNvPr id="12" name="Title 1">
            <a:extLst>
              <a:ext uri="{FF2B5EF4-FFF2-40B4-BE49-F238E27FC236}">
                <a16:creationId xmlns:a16="http://schemas.microsoft.com/office/drawing/2014/main" id="{5F6487A1-41A2-CA56-046A-3685E782D0B9}"/>
              </a:ext>
            </a:extLst>
          </p:cNvPr>
          <p:cNvSpPr txBox="1">
            <a:spLocks/>
          </p:cNvSpPr>
          <p:nvPr userDrawn="1"/>
        </p:nvSpPr>
        <p:spPr>
          <a:xfrm>
            <a:off x="6096001" y="1620196"/>
            <a:ext cx="5544855" cy="344554"/>
          </a:xfrm>
          <a:prstGeom prst="rect">
            <a:avLst/>
          </a:prstGeom>
        </p:spPr>
        <p:txBody>
          <a:bodyPr vert="horz" wrap="square" lIns="0" tIns="0" rIns="0" bIns="0" rtlCol="0" anchor="ctr" anchorCtr="0">
            <a:noAutofit/>
          </a:bodyPr>
          <a:lstStyle>
            <a:lvl1pPr algn="l" defTabSz="685800" rtl="0" eaLnBrk="1" latinLnBrk="0" hangingPunct="1">
              <a:lnSpc>
                <a:spcPct val="120000"/>
              </a:lnSpc>
              <a:spcBef>
                <a:spcPct val="0"/>
              </a:spcBef>
              <a:buNone/>
              <a:defRPr sz="1800" b="0" i="0" kern="1200" baseline="0">
                <a:solidFill>
                  <a:schemeClr val="bg1"/>
                </a:solidFill>
                <a:latin typeface="Proxima Nova Rg" panose="02000506030000020004" pitchFamily="2" charset="0"/>
                <a:ea typeface="Proxima Nova Rg" panose="02000506030000020004" pitchFamily="2" charset="0"/>
                <a:cs typeface="Poppins" pitchFamily="2" charset="77"/>
              </a:defRPr>
            </a:lvl1pPr>
          </a:lstStyle>
          <a:p>
            <a:endParaRPr lang="en-US" sz="2398" b="0" i="0">
              <a:latin typeface="Source Sans Pro" panose="020B0503030403020204" pitchFamily="34" charset="0"/>
            </a:endParaRPr>
          </a:p>
        </p:txBody>
      </p:sp>
      <p:sp>
        <p:nvSpPr>
          <p:cNvPr id="18" name="Title 1">
            <a:extLst>
              <a:ext uri="{FF2B5EF4-FFF2-40B4-BE49-F238E27FC236}">
                <a16:creationId xmlns:a16="http://schemas.microsoft.com/office/drawing/2014/main" id="{C53874E7-A037-38E9-2462-4557CB2697E8}"/>
              </a:ext>
            </a:extLst>
          </p:cNvPr>
          <p:cNvSpPr txBox="1">
            <a:spLocks/>
          </p:cNvSpPr>
          <p:nvPr userDrawn="1"/>
        </p:nvSpPr>
        <p:spPr>
          <a:xfrm>
            <a:off x="6096001" y="1837113"/>
            <a:ext cx="5544855" cy="344554"/>
          </a:xfrm>
          <a:prstGeom prst="rect">
            <a:avLst/>
          </a:prstGeom>
        </p:spPr>
        <p:txBody>
          <a:bodyPr vert="horz" wrap="square" lIns="0" tIns="0" rIns="0" bIns="0" rtlCol="0" anchor="ctr" anchorCtr="0">
            <a:noAutofit/>
          </a:bodyPr>
          <a:lstStyle>
            <a:lvl1pPr algn="l" defTabSz="685800" rtl="0" eaLnBrk="1" latinLnBrk="0" hangingPunct="1">
              <a:lnSpc>
                <a:spcPct val="120000"/>
              </a:lnSpc>
              <a:spcBef>
                <a:spcPct val="0"/>
              </a:spcBef>
              <a:buNone/>
              <a:defRPr sz="1800" b="0" i="0" kern="1200" baseline="0">
                <a:solidFill>
                  <a:schemeClr val="bg1"/>
                </a:solidFill>
                <a:latin typeface="Proxima Nova Rg" panose="02000506030000020004" pitchFamily="2" charset="0"/>
                <a:ea typeface="Proxima Nova Rg" panose="02000506030000020004" pitchFamily="2" charset="0"/>
                <a:cs typeface="Poppins" pitchFamily="2" charset="77"/>
              </a:defRPr>
            </a:lvl1pPr>
          </a:lstStyle>
          <a:p>
            <a:endParaRPr lang="en-US" sz="2398" b="0" i="0">
              <a:latin typeface="Source Sans Pro" panose="020B0503030403020204" pitchFamily="34" charset="0"/>
            </a:endParaRPr>
          </a:p>
        </p:txBody>
      </p:sp>
      <p:sp>
        <p:nvSpPr>
          <p:cNvPr id="19" name="Text Placeholder 52">
            <a:extLst>
              <a:ext uri="{FF2B5EF4-FFF2-40B4-BE49-F238E27FC236}">
                <a16:creationId xmlns:a16="http://schemas.microsoft.com/office/drawing/2014/main" id="{8F35EF5C-FA6D-E75A-26A5-F4745BF895E4}"/>
              </a:ext>
            </a:extLst>
          </p:cNvPr>
          <p:cNvSpPr>
            <a:spLocks noGrp="1"/>
          </p:cNvSpPr>
          <p:nvPr>
            <p:ph type="body" sz="quarter" idx="24"/>
          </p:nvPr>
        </p:nvSpPr>
        <p:spPr>
          <a:xfrm>
            <a:off x="5631090" y="2890651"/>
            <a:ext cx="5544855" cy="344698"/>
          </a:xfrm>
        </p:spPr>
        <p:txBody>
          <a:bodyPr/>
          <a:lstStyle>
            <a:lvl1pPr marL="0" indent="0">
              <a:buNone/>
              <a:defRPr sz="1199" b="0" i="0">
                <a:solidFill>
                  <a:schemeClr val="bg1"/>
                </a:solidFill>
                <a:latin typeface="Source Sans Pro" panose="020B0503030403020204" pitchFamily="34" charset="0"/>
              </a:defRPr>
            </a:lvl1pPr>
            <a:lvl2pPr marL="456777" indent="0">
              <a:buNone/>
              <a:defRPr sz="932" b="0" i="0">
                <a:solidFill>
                  <a:srgbClr val="515151"/>
                </a:solidFill>
                <a:latin typeface="Proxima Nova Rg" panose="02000506030000020004" pitchFamily="2" charset="0"/>
              </a:defRPr>
            </a:lvl2pPr>
            <a:lvl3pPr marL="913554" indent="0">
              <a:buNone/>
              <a:defRPr sz="533" b="0" i="0">
                <a:solidFill>
                  <a:srgbClr val="515151"/>
                </a:solidFill>
                <a:latin typeface="Proxima Nova Rg" panose="02000506030000020004" pitchFamily="2" charset="0"/>
              </a:defRPr>
            </a:lvl3pPr>
            <a:lvl4pPr marL="1370331" indent="0">
              <a:buNone/>
              <a:defRPr sz="400" b="0" i="0">
                <a:solidFill>
                  <a:srgbClr val="515151"/>
                </a:solidFill>
                <a:latin typeface="Proxima Nova Rg" panose="02000506030000020004" pitchFamily="2" charset="0"/>
              </a:defRPr>
            </a:lvl4pPr>
            <a:lvl5pPr marL="1827108" indent="0">
              <a:buNone/>
              <a:defRPr sz="266" b="0" i="0">
                <a:solidFill>
                  <a:srgbClr val="515151"/>
                </a:solidFill>
                <a:latin typeface="Proxima Nova Rg" panose="02000506030000020004" pitchFamily="2" charset="0"/>
              </a:defRPr>
            </a:lvl5pPr>
          </a:lstStyle>
          <a:p>
            <a:pPr lvl="0"/>
            <a:r>
              <a:rPr lang="en-US"/>
              <a:t>Click to edit Master text styles</a:t>
            </a:r>
          </a:p>
        </p:txBody>
      </p:sp>
      <p:sp>
        <p:nvSpPr>
          <p:cNvPr id="20" name="Text Placeholder 10">
            <a:extLst>
              <a:ext uri="{FF2B5EF4-FFF2-40B4-BE49-F238E27FC236}">
                <a16:creationId xmlns:a16="http://schemas.microsoft.com/office/drawing/2014/main" id="{F806301E-D65F-007D-A051-FFD15A8B9725}"/>
              </a:ext>
            </a:extLst>
          </p:cNvPr>
          <p:cNvSpPr>
            <a:spLocks noGrp="1"/>
          </p:cNvSpPr>
          <p:nvPr>
            <p:ph type="body" sz="quarter" idx="25"/>
          </p:nvPr>
        </p:nvSpPr>
        <p:spPr>
          <a:xfrm>
            <a:off x="4675370" y="2437799"/>
            <a:ext cx="836084" cy="797549"/>
          </a:xfrm>
        </p:spPr>
        <p:txBody>
          <a:bodyPr anchor="ctr"/>
          <a:lstStyle>
            <a:lvl1pPr marL="0" indent="0">
              <a:buNone/>
              <a:defRPr sz="3730" b="0" i="0">
                <a:solidFill>
                  <a:schemeClr val="bg1"/>
                </a:solidFill>
                <a:latin typeface="Source Sans Pro" panose="020B0503030403020204" pitchFamily="34" charset="0"/>
              </a:defRPr>
            </a:lvl1pPr>
            <a:lvl2pPr marL="456777" indent="0">
              <a:buNone/>
              <a:defRPr sz="2131" b="1">
                <a:solidFill>
                  <a:schemeClr val="bg1"/>
                </a:solidFill>
                <a:latin typeface="Proxima Nova Rg" panose="02000506030000020004" pitchFamily="2" charset="0"/>
              </a:defRPr>
            </a:lvl2pPr>
            <a:lvl3pPr marL="913554" indent="0">
              <a:buNone/>
              <a:defRPr sz="1465" b="1">
                <a:solidFill>
                  <a:schemeClr val="bg1"/>
                </a:solidFill>
                <a:latin typeface="Proxima Nova Rg" panose="02000506030000020004" pitchFamily="2" charset="0"/>
              </a:defRPr>
            </a:lvl3pPr>
            <a:lvl4pPr marL="1370331" indent="0">
              <a:buNone/>
              <a:defRPr sz="1399" b="1">
                <a:solidFill>
                  <a:schemeClr val="bg1"/>
                </a:solidFill>
                <a:latin typeface="Proxima Nova Rg" panose="02000506030000020004" pitchFamily="2" charset="0"/>
              </a:defRPr>
            </a:lvl4pPr>
            <a:lvl5pPr marL="1827108" indent="0">
              <a:buNone/>
              <a:defRPr sz="1332" b="1">
                <a:solidFill>
                  <a:schemeClr val="bg1"/>
                </a:solidFill>
                <a:latin typeface="Proxima Nova Rg" panose="02000506030000020004" pitchFamily="2" charset="0"/>
              </a:defRPr>
            </a:lvl5pPr>
          </a:lstStyle>
          <a:p>
            <a:pPr lvl="0"/>
            <a:endParaRPr lang="en-US"/>
          </a:p>
        </p:txBody>
      </p:sp>
      <p:sp>
        <p:nvSpPr>
          <p:cNvPr id="21" name="Title 1">
            <a:extLst>
              <a:ext uri="{FF2B5EF4-FFF2-40B4-BE49-F238E27FC236}">
                <a16:creationId xmlns:a16="http://schemas.microsoft.com/office/drawing/2014/main" id="{D70BA14B-B831-0EA7-FB14-825DDA99AC22}"/>
              </a:ext>
            </a:extLst>
          </p:cNvPr>
          <p:cNvSpPr txBox="1">
            <a:spLocks/>
          </p:cNvSpPr>
          <p:nvPr userDrawn="1"/>
        </p:nvSpPr>
        <p:spPr>
          <a:xfrm>
            <a:off x="6096001" y="3163643"/>
            <a:ext cx="5544855" cy="344554"/>
          </a:xfrm>
          <a:prstGeom prst="rect">
            <a:avLst/>
          </a:prstGeom>
        </p:spPr>
        <p:txBody>
          <a:bodyPr vert="horz" wrap="square" lIns="0" tIns="0" rIns="0" bIns="0" rtlCol="0" anchor="ctr" anchorCtr="0">
            <a:noAutofit/>
          </a:bodyPr>
          <a:lstStyle>
            <a:lvl1pPr algn="l" defTabSz="685800" rtl="0" eaLnBrk="1" latinLnBrk="0" hangingPunct="1">
              <a:lnSpc>
                <a:spcPct val="120000"/>
              </a:lnSpc>
              <a:spcBef>
                <a:spcPct val="0"/>
              </a:spcBef>
              <a:buNone/>
              <a:defRPr sz="1800" b="0" i="0" kern="1200" baseline="0">
                <a:solidFill>
                  <a:schemeClr val="bg1"/>
                </a:solidFill>
                <a:latin typeface="Proxima Nova Rg" panose="02000506030000020004" pitchFamily="2" charset="0"/>
                <a:ea typeface="Proxima Nova Rg" panose="02000506030000020004" pitchFamily="2" charset="0"/>
                <a:cs typeface="Poppins" pitchFamily="2" charset="77"/>
              </a:defRPr>
            </a:lvl1pPr>
          </a:lstStyle>
          <a:p>
            <a:endParaRPr lang="en-US" sz="2398" b="0" i="0">
              <a:latin typeface="Source Sans Pro" panose="020B0503030403020204" pitchFamily="34" charset="0"/>
            </a:endParaRPr>
          </a:p>
        </p:txBody>
      </p:sp>
      <p:sp>
        <p:nvSpPr>
          <p:cNvPr id="22" name="Text Placeholder 52">
            <a:extLst>
              <a:ext uri="{FF2B5EF4-FFF2-40B4-BE49-F238E27FC236}">
                <a16:creationId xmlns:a16="http://schemas.microsoft.com/office/drawing/2014/main" id="{53F506B6-623D-739A-3152-E5DEA02E8DBD}"/>
              </a:ext>
            </a:extLst>
          </p:cNvPr>
          <p:cNvSpPr>
            <a:spLocks noGrp="1"/>
          </p:cNvSpPr>
          <p:nvPr>
            <p:ph type="body" sz="quarter" idx="26"/>
          </p:nvPr>
        </p:nvSpPr>
        <p:spPr>
          <a:xfrm>
            <a:off x="5631090" y="4085360"/>
            <a:ext cx="5544855" cy="344698"/>
          </a:xfrm>
        </p:spPr>
        <p:txBody>
          <a:bodyPr/>
          <a:lstStyle>
            <a:lvl1pPr marL="0" indent="0">
              <a:buNone/>
              <a:defRPr sz="1199" b="0" i="0">
                <a:solidFill>
                  <a:schemeClr val="bg1"/>
                </a:solidFill>
                <a:latin typeface="Source Sans Pro" panose="020B0503030403020204" pitchFamily="34" charset="0"/>
              </a:defRPr>
            </a:lvl1pPr>
            <a:lvl2pPr marL="456777" indent="0">
              <a:buNone/>
              <a:defRPr sz="932" b="0" i="0">
                <a:solidFill>
                  <a:srgbClr val="515151"/>
                </a:solidFill>
                <a:latin typeface="Proxima Nova Rg" panose="02000506030000020004" pitchFamily="2" charset="0"/>
              </a:defRPr>
            </a:lvl2pPr>
            <a:lvl3pPr marL="913554" indent="0">
              <a:buNone/>
              <a:defRPr sz="533" b="0" i="0">
                <a:solidFill>
                  <a:srgbClr val="515151"/>
                </a:solidFill>
                <a:latin typeface="Proxima Nova Rg" panose="02000506030000020004" pitchFamily="2" charset="0"/>
              </a:defRPr>
            </a:lvl3pPr>
            <a:lvl4pPr marL="1370331" indent="0">
              <a:buNone/>
              <a:defRPr sz="400" b="0" i="0">
                <a:solidFill>
                  <a:srgbClr val="515151"/>
                </a:solidFill>
                <a:latin typeface="Proxima Nova Rg" panose="02000506030000020004" pitchFamily="2" charset="0"/>
              </a:defRPr>
            </a:lvl4pPr>
            <a:lvl5pPr marL="1827108" indent="0">
              <a:buNone/>
              <a:defRPr sz="266" b="0" i="0">
                <a:solidFill>
                  <a:srgbClr val="515151"/>
                </a:solidFill>
                <a:latin typeface="Proxima Nova Rg" panose="02000506030000020004" pitchFamily="2" charset="0"/>
              </a:defRPr>
            </a:lvl5pPr>
          </a:lstStyle>
          <a:p>
            <a:pPr lvl="0"/>
            <a:r>
              <a:rPr lang="en-US"/>
              <a:t>Click to edit Master text styles</a:t>
            </a:r>
          </a:p>
        </p:txBody>
      </p:sp>
      <p:sp>
        <p:nvSpPr>
          <p:cNvPr id="23" name="Text Placeholder 10">
            <a:extLst>
              <a:ext uri="{FF2B5EF4-FFF2-40B4-BE49-F238E27FC236}">
                <a16:creationId xmlns:a16="http://schemas.microsoft.com/office/drawing/2014/main" id="{18BBBAEA-5D95-4125-FC98-A6BED2448782}"/>
              </a:ext>
            </a:extLst>
          </p:cNvPr>
          <p:cNvSpPr>
            <a:spLocks noGrp="1"/>
          </p:cNvSpPr>
          <p:nvPr>
            <p:ph type="body" sz="quarter" idx="27"/>
          </p:nvPr>
        </p:nvSpPr>
        <p:spPr>
          <a:xfrm>
            <a:off x="4675370" y="3632508"/>
            <a:ext cx="836084" cy="797549"/>
          </a:xfrm>
        </p:spPr>
        <p:txBody>
          <a:bodyPr anchor="ctr"/>
          <a:lstStyle>
            <a:lvl1pPr marL="0" indent="0">
              <a:buNone/>
              <a:defRPr sz="3730" b="0" i="0">
                <a:solidFill>
                  <a:schemeClr val="bg1"/>
                </a:solidFill>
                <a:latin typeface="Source Sans Pro" panose="020B0503030403020204" pitchFamily="34" charset="0"/>
              </a:defRPr>
            </a:lvl1pPr>
            <a:lvl2pPr marL="456777" indent="0">
              <a:buNone/>
              <a:defRPr sz="2131" b="1">
                <a:solidFill>
                  <a:schemeClr val="bg1"/>
                </a:solidFill>
                <a:latin typeface="Proxima Nova Rg" panose="02000506030000020004" pitchFamily="2" charset="0"/>
              </a:defRPr>
            </a:lvl2pPr>
            <a:lvl3pPr marL="913554" indent="0">
              <a:buNone/>
              <a:defRPr sz="1465" b="1">
                <a:solidFill>
                  <a:schemeClr val="bg1"/>
                </a:solidFill>
                <a:latin typeface="Proxima Nova Rg" panose="02000506030000020004" pitchFamily="2" charset="0"/>
              </a:defRPr>
            </a:lvl3pPr>
            <a:lvl4pPr marL="1370331" indent="0">
              <a:buNone/>
              <a:defRPr sz="1399" b="1">
                <a:solidFill>
                  <a:schemeClr val="bg1"/>
                </a:solidFill>
                <a:latin typeface="Proxima Nova Rg" panose="02000506030000020004" pitchFamily="2" charset="0"/>
              </a:defRPr>
            </a:lvl4pPr>
            <a:lvl5pPr marL="1827108" indent="0">
              <a:buNone/>
              <a:defRPr sz="1332" b="1">
                <a:solidFill>
                  <a:schemeClr val="bg1"/>
                </a:solidFill>
                <a:latin typeface="Proxima Nova Rg" panose="02000506030000020004" pitchFamily="2" charset="0"/>
              </a:defRPr>
            </a:lvl5pPr>
          </a:lstStyle>
          <a:p>
            <a:pPr lvl="0"/>
            <a:endParaRPr lang="en-US"/>
          </a:p>
        </p:txBody>
      </p:sp>
      <p:sp>
        <p:nvSpPr>
          <p:cNvPr id="24" name="Title 1">
            <a:extLst>
              <a:ext uri="{FF2B5EF4-FFF2-40B4-BE49-F238E27FC236}">
                <a16:creationId xmlns:a16="http://schemas.microsoft.com/office/drawing/2014/main" id="{C9A94471-B1BC-AA22-EEE6-92FFD9F99522}"/>
              </a:ext>
            </a:extLst>
          </p:cNvPr>
          <p:cNvSpPr txBox="1">
            <a:spLocks/>
          </p:cNvSpPr>
          <p:nvPr userDrawn="1"/>
        </p:nvSpPr>
        <p:spPr>
          <a:xfrm>
            <a:off x="6096001" y="4531888"/>
            <a:ext cx="5544855" cy="344554"/>
          </a:xfrm>
          <a:prstGeom prst="rect">
            <a:avLst/>
          </a:prstGeom>
        </p:spPr>
        <p:txBody>
          <a:bodyPr vert="horz" wrap="square" lIns="0" tIns="0" rIns="0" bIns="0" rtlCol="0" anchor="ctr" anchorCtr="0">
            <a:noAutofit/>
          </a:bodyPr>
          <a:lstStyle>
            <a:lvl1pPr algn="l" defTabSz="685800" rtl="0" eaLnBrk="1" latinLnBrk="0" hangingPunct="1">
              <a:lnSpc>
                <a:spcPct val="120000"/>
              </a:lnSpc>
              <a:spcBef>
                <a:spcPct val="0"/>
              </a:spcBef>
              <a:buNone/>
              <a:defRPr sz="1800" b="0" i="0" kern="1200" baseline="0">
                <a:solidFill>
                  <a:schemeClr val="bg1"/>
                </a:solidFill>
                <a:latin typeface="Proxima Nova Rg" panose="02000506030000020004" pitchFamily="2" charset="0"/>
                <a:ea typeface="Proxima Nova Rg" panose="02000506030000020004" pitchFamily="2" charset="0"/>
                <a:cs typeface="Poppins" pitchFamily="2" charset="77"/>
              </a:defRPr>
            </a:lvl1pPr>
          </a:lstStyle>
          <a:p>
            <a:endParaRPr lang="en-US" sz="2398" b="0" i="0">
              <a:latin typeface="Source Sans Pro" panose="020B0503030403020204" pitchFamily="34" charset="0"/>
            </a:endParaRPr>
          </a:p>
        </p:txBody>
      </p:sp>
      <p:sp>
        <p:nvSpPr>
          <p:cNvPr id="25" name="Text Placeholder 52">
            <a:extLst>
              <a:ext uri="{FF2B5EF4-FFF2-40B4-BE49-F238E27FC236}">
                <a16:creationId xmlns:a16="http://schemas.microsoft.com/office/drawing/2014/main" id="{68D306EB-E533-B6EB-594D-59C4D978CCB1}"/>
              </a:ext>
            </a:extLst>
          </p:cNvPr>
          <p:cNvSpPr>
            <a:spLocks noGrp="1"/>
          </p:cNvSpPr>
          <p:nvPr>
            <p:ph type="body" sz="quarter" idx="28"/>
          </p:nvPr>
        </p:nvSpPr>
        <p:spPr>
          <a:xfrm>
            <a:off x="5631090" y="5404877"/>
            <a:ext cx="5544855" cy="344698"/>
          </a:xfrm>
        </p:spPr>
        <p:txBody>
          <a:bodyPr/>
          <a:lstStyle>
            <a:lvl1pPr marL="0" indent="0">
              <a:buNone/>
              <a:defRPr sz="1199" b="0" i="0">
                <a:solidFill>
                  <a:schemeClr val="bg1"/>
                </a:solidFill>
                <a:latin typeface="Source Sans Pro" panose="020B0503030403020204" pitchFamily="34" charset="0"/>
              </a:defRPr>
            </a:lvl1pPr>
            <a:lvl2pPr marL="456777" indent="0">
              <a:buNone/>
              <a:defRPr sz="932" b="0" i="0">
                <a:solidFill>
                  <a:srgbClr val="515151"/>
                </a:solidFill>
                <a:latin typeface="Proxima Nova Rg" panose="02000506030000020004" pitchFamily="2" charset="0"/>
              </a:defRPr>
            </a:lvl2pPr>
            <a:lvl3pPr marL="913554" indent="0">
              <a:buNone/>
              <a:defRPr sz="533" b="0" i="0">
                <a:solidFill>
                  <a:srgbClr val="515151"/>
                </a:solidFill>
                <a:latin typeface="Proxima Nova Rg" panose="02000506030000020004" pitchFamily="2" charset="0"/>
              </a:defRPr>
            </a:lvl3pPr>
            <a:lvl4pPr marL="1370331" indent="0">
              <a:buNone/>
              <a:defRPr sz="400" b="0" i="0">
                <a:solidFill>
                  <a:srgbClr val="515151"/>
                </a:solidFill>
                <a:latin typeface="Proxima Nova Rg" panose="02000506030000020004" pitchFamily="2" charset="0"/>
              </a:defRPr>
            </a:lvl4pPr>
            <a:lvl5pPr marL="1827108" indent="0">
              <a:buNone/>
              <a:defRPr sz="266" b="0" i="0">
                <a:solidFill>
                  <a:srgbClr val="515151"/>
                </a:solidFill>
                <a:latin typeface="Proxima Nova Rg" panose="02000506030000020004" pitchFamily="2" charset="0"/>
              </a:defRPr>
            </a:lvl5pPr>
          </a:lstStyle>
          <a:p>
            <a:pPr lvl="0"/>
            <a:r>
              <a:rPr lang="en-US"/>
              <a:t>Click to edit Master text styles</a:t>
            </a:r>
          </a:p>
        </p:txBody>
      </p:sp>
      <p:sp>
        <p:nvSpPr>
          <p:cNvPr id="26" name="Text Placeholder 10">
            <a:extLst>
              <a:ext uri="{FF2B5EF4-FFF2-40B4-BE49-F238E27FC236}">
                <a16:creationId xmlns:a16="http://schemas.microsoft.com/office/drawing/2014/main" id="{89DA838A-9E6E-83BF-8BE8-FF0326209429}"/>
              </a:ext>
            </a:extLst>
          </p:cNvPr>
          <p:cNvSpPr>
            <a:spLocks noGrp="1"/>
          </p:cNvSpPr>
          <p:nvPr>
            <p:ph type="body" sz="quarter" idx="29"/>
          </p:nvPr>
        </p:nvSpPr>
        <p:spPr>
          <a:xfrm>
            <a:off x="4675370" y="4952025"/>
            <a:ext cx="836084" cy="797549"/>
          </a:xfrm>
        </p:spPr>
        <p:txBody>
          <a:bodyPr anchor="ctr"/>
          <a:lstStyle>
            <a:lvl1pPr marL="0" indent="0">
              <a:buNone/>
              <a:defRPr sz="3730" b="0" i="0">
                <a:solidFill>
                  <a:schemeClr val="bg1"/>
                </a:solidFill>
                <a:latin typeface="Source Sans Pro" panose="020B0503030403020204" pitchFamily="34" charset="0"/>
              </a:defRPr>
            </a:lvl1pPr>
            <a:lvl2pPr marL="456777" indent="0">
              <a:buNone/>
              <a:defRPr sz="2131" b="1">
                <a:solidFill>
                  <a:schemeClr val="bg1"/>
                </a:solidFill>
                <a:latin typeface="Proxima Nova Rg" panose="02000506030000020004" pitchFamily="2" charset="0"/>
              </a:defRPr>
            </a:lvl2pPr>
            <a:lvl3pPr marL="913554" indent="0">
              <a:buNone/>
              <a:defRPr sz="1465" b="1">
                <a:solidFill>
                  <a:schemeClr val="bg1"/>
                </a:solidFill>
                <a:latin typeface="Proxima Nova Rg" panose="02000506030000020004" pitchFamily="2" charset="0"/>
              </a:defRPr>
            </a:lvl3pPr>
            <a:lvl4pPr marL="1370331" indent="0">
              <a:buNone/>
              <a:defRPr sz="1399" b="1">
                <a:solidFill>
                  <a:schemeClr val="bg1"/>
                </a:solidFill>
                <a:latin typeface="Proxima Nova Rg" panose="02000506030000020004" pitchFamily="2" charset="0"/>
              </a:defRPr>
            </a:lvl4pPr>
            <a:lvl5pPr marL="1827108" indent="0">
              <a:buNone/>
              <a:defRPr sz="1332" b="1">
                <a:solidFill>
                  <a:schemeClr val="bg1"/>
                </a:solidFill>
                <a:latin typeface="Proxima Nova Rg" panose="02000506030000020004" pitchFamily="2" charset="0"/>
              </a:defRPr>
            </a:lvl5pPr>
          </a:lstStyle>
          <a:p>
            <a:pPr lvl="0"/>
            <a:endParaRPr lang="en-US"/>
          </a:p>
        </p:txBody>
      </p:sp>
      <p:sp>
        <p:nvSpPr>
          <p:cNvPr id="29" name="Content Placeholder 27">
            <a:extLst>
              <a:ext uri="{FF2B5EF4-FFF2-40B4-BE49-F238E27FC236}">
                <a16:creationId xmlns:a16="http://schemas.microsoft.com/office/drawing/2014/main" id="{BBADECB6-06AD-4B01-D685-2F1FC6031D3F}"/>
              </a:ext>
            </a:extLst>
          </p:cNvPr>
          <p:cNvSpPr>
            <a:spLocks noGrp="1"/>
          </p:cNvSpPr>
          <p:nvPr>
            <p:ph sz="quarter" idx="30"/>
          </p:nvPr>
        </p:nvSpPr>
        <p:spPr>
          <a:xfrm>
            <a:off x="551146" y="2658468"/>
            <a:ext cx="3155949" cy="1383019"/>
          </a:xfrm>
        </p:spPr>
        <p:txBody>
          <a:bodyPr/>
          <a:lstStyle>
            <a:lvl1pPr marL="0" indent="0">
              <a:buNone/>
              <a:defRPr b="0" i="0">
                <a:latin typeface="Source Sans Pro" panose="020B0503030403020204" pitchFamily="34" charset="0"/>
              </a:defRPr>
            </a:lvl1pPr>
            <a:lvl2pPr marL="456777" indent="0">
              <a:buNone/>
              <a:defRPr b="1" i="0">
                <a:latin typeface="Proxima Nova Rg" panose="02000506030000020004" pitchFamily="2" charset="0"/>
              </a:defRPr>
            </a:lvl2pPr>
            <a:lvl3pPr marL="913554" indent="0">
              <a:buNone/>
              <a:defRPr b="1" i="0">
                <a:latin typeface="Proxima Nova Rg" panose="02000506030000020004" pitchFamily="2" charset="0"/>
              </a:defRPr>
            </a:lvl3pPr>
            <a:lvl4pPr marL="1370331" indent="0">
              <a:buNone/>
              <a:defRPr b="1" i="0">
                <a:latin typeface="Proxima Nova Rg" panose="02000506030000020004" pitchFamily="2" charset="0"/>
              </a:defRPr>
            </a:lvl4pPr>
            <a:lvl5pPr marL="1827108" indent="0">
              <a:buNone/>
              <a:defRPr b="1" i="0">
                <a:latin typeface="Proxima Nova Rg" panose="02000506030000020004" pitchFamily="2" charset="0"/>
              </a:defRPr>
            </a:lvl5pPr>
          </a:lstStyle>
          <a:p>
            <a:pPr lvl="0"/>
            <a:r>
              <a:rPr lang="en-US"/>
              <a:t>Click to edit Master</a:t>
            </a:r>
          </a:p>
        </p:txBody>
      </p:sp>
      <p:sp>
        <p:nvSpPr>
          <p:cNvPr id="31" name="Text Placeholder 30">
            <a:extLst>
              <a:ext uri="{FF2B5EF4-FFF2-40B4-BE49-F238E27FC236}">
                <a16:creationId xmlns:a16="http://schemas.microsoft.com/office/drawing/2014/main" id="{A7025E5D-A620-7BDA-862C-6ECD8E38282A}"/>
              </a:ext>
            </a:extLst>
          </p:cNvPr>
          <p:cNvSpPr>
            <a:spLocks noGrp="1"/>
          </p:cNvSpPr>
          <p:nvPr>
            <p:ph type="body" sz="quarter" idx="31"/>
          </p:nvPr>
        </p:nvSpPr>
        <p:spPr>
          <a:xfrm>
            <a:off x="5631090" y="2437799"/>
            <a:ext cx="5544852" cy="361240"/>
          </a:xfrm>
        </p:spPr>
        <p:txBody>
          <a:bodyPr/>
          <a:lstStyle>
            <a:lvl1pPr marL="0" indent="0">
              <a:buNone/>
              <a:defRPr sz="2398" b="0" i="0">
                <a:solidFill>
                  <a:schemeClr val="bg1"/>
                </a:solidFill>
                <a:latin typeface="Source Sans Pro" panose="020B0503030403020204" pitchFamily="34" charset="0"/>
              </a:defRPr>
            </a:lvl1pPr>
            <a:lvl2pPr marL="456777" indent="0">
              <a:buNone/>
              <a:defRPr sz="2398" b="0">
                <a:latin typeface="Proxima Nova Rg" panose="02000506030000020004" pitchFamily="2" charset="0"/>
              </a:defRPr>
            </a:lvl2pPr>
            <a:lvl3pPr marL="913554" indent="0">
              <a:buNone/>
              <a:defRPr sz="2398" b="0">
                <a:latin typeface="Proxima Nova Rg" panose="02000506030000020004" pitchFamily="2" charset="0"/>
              </a:defRPr>
            </a:lvl3pPr>
            <a:lvl4pPr marL="1370331" indent="0">
              <a:buNone/>
              <a:defRPr sz="2398" b="0">
                <a:latin typeface="Proxima Nova Rg" panose="02000506030000020004" pitchFamily="2" charset="0"/>
              </a:defRPr>
            </a:lvl4pPr>
            <a:lvl5pPr marL="1827108" indent="0">
              <a:buNone/>
              <a:defRPr sz="2398" b="0">
                <a:latin typeface="Proxima Nova Rg" panose="02000506030000020004" pitchFamily="2" charset="0"/>
              </a:defRPr>
            </a:lvl5pPr>
          </a:lstStyle>
          <a:p>
            <a:pPr lvl="0"/>
            <a:r>
              <a:rPr lang="en-US"/>
              <a:t>Click to edit Master text styles</a:t>
            </a:r>
          </a:p>
        </p:txBody>
      </p:sp>
      <p:sp>
        <p:nvSpPr>
          <p:cNvPr id="32" name="Text Placeholder 30">
            <a:extLst>
              <a:ext uri="{FF2B5EF4-FFF2-40B4-BE49-F238E27FC236}">
                <a16:creationId xmlns:a16="http://schemas.microsoft.com/office/drawing/2014/main" id="{B61FBEE8-D539-3DF3-07B6-0B2924BD3B7A}"/>
              </a:ext>
            </a:extLst>
          </p:cNvPr>
          <p:cNvSpPr>
            <a:spLocks noGrp="1"/>
          </p:cNvSpPr>
          <p:nvPr>
            <p:ph type="body" sz="quarter" idx="32"/>
          </p:nvPr>
        </p:nvSpPr>
        <p:spPr>
          <a:xfrm>
            <a:off x="5631089" y="1173832"/>
            <a:ext cx="5544855" cy="361240"/>
          </a:xfrm>
        </p:spPr>
        <p:txBody>
          <a:bodyPr/>
          <a:lstStyle>
            <a:lvl1pPr marL="0" indent="0">
              <a:buNone/>
              <a:defRPr sz="2398" b="0" i="0">
                <a:solidFill>
                  <a:schemeClr val="bg1"/>
                </a:solidFill>
                <a:latin typeface="Source Sans Pro" panose="020B0503030403020204" pitchFamily="34" charset="0"/>
              </a:defRPr>
            </a:lvl1pPr>
            <a:lvl2pPr marL="456777" indent="0">
              <a:buNone/>
              <a:defRPr sz="2398" b="0">
                <a:latin typeface="Proxima Nova Rg" panose="02000506030000020004" pitchFamily="2" charset="0"/>
              </a:defRPr>
            </a:lvl2pPr>
            <a:lvl3pPr marL="913554" indent="0">
              <a:buNone/>
              <a:defRPr sz="2398" b="0">
                <a:latin typeface="Proxima Nova Rg" panose="02000506030000020004" pitchFamily="2" charset="0"/>
              </a:defRPr>
            </a:lvl3pPr>
            <a:lvl4pPr marL="1370331" indent="0">
              <a:buNone/>
              <a:defRPr sz="2398" b="0">
                <a:latin typeface="Proxima Nova Rg" panose="02000506030000020004" pitchFamily="2" charset="0"/>
              </a:defRPr>
            </a:lvl4pPr>
            <a:lvl5pPr marL="1827108" indent="0">
              <a:buNone/>
              <a:defRPr sz="2398" b="0">
                <a:latin typeface="Proxima Nova Rg" panose="02000506030000020004" pitchFamily="2" charset="0"/>
              </a:defRPr>
            </a:lvl5pPr>
          </a:lstStyle>
          <a:p>
            <a:pPr lvl="0"/>
            <a:r>
              <a:rPr lang="en-US"/>
              <a:t>Click to edit Master text styles</a:t>
            </a:r>
          </a:p>
        </p:txBody>
      </p:sp>
      <p:sp>
        <p:nvSpPr>
          <p:cNvPr id="33" name="Text Placeholder 30">
            <a:extLst>
              <a:ext uri="{FF2B5EF4-FFF2-40B4-BE49-F238E27FC236}">
                <a16:creationId xmlns:a16="http://schemas.microsoft.com/office/drawing/2014/main" id="{10303D11-AA66-EEC8-4F5F-9FAF8308ADA9}"/>
              </a:ext>
            </a:extLst>
          </p:cNvPr>
          <p:cNvSpPr>
            <a:spLocks noGrp="1"/>
          </p:cNvSpPr>
          <p:nvPr>
            <p:ph type="body" sz="quarter" idx="33"/>
          </p:nvPr>
        </p:nvSpPr>
        <p:spPr>
          <a:xfrm>
            <a:off x="5631087" y="3631334"/>
            <a:ext cx="5544855" cy="361240"/>
          </a:xfrm>
        </p:spPr>
        <p:txBody>
          <a:bodyPr/>
          <a:lstStyle>
            <a:lvl1pPr marL="0" indent="0">
              <a:buNone/>
              <a:defRPr sz="2398" b="0" i="0">
                <a:solidFill>
                  <a:schemeClr val="bg1"/>
                </a:solidFill>
                <a:latin typeface="Source Sans Pro" panose="020B0503030403020204" pitchFamily="34" charset="0"/>
              </a:defRPr>
            </a:lvl1pPr>
            <a:lvl2pPr marL="456777" indent="0">
              <a:buNone/>
              <a:defRPr sz="2398" b="0">
                <a:latin typeface="Proxima Nova Rg" panose="02000506030000020004" pitchFamily="2" charset="0"/>
              </a:defRPr>
            </a:lvl2pPr>
            <a:lvl3pPr marL="913554" indent="0">
              <a:buNone/>
              <a:defRPr sz="2398" b="0">
                <a:latin typeface="Proxima Nova Rg" panose="02000506030000020004" pitchFamily="2" charset="0"/>
              </a:defRPr>
            </a:lvl3pPr>
            <a:lvl4pPr marL="1370331" indent="0">
              <a:buNone/>
              <a:defRPr sz="2398" b="0">
                <a:latin typeface="Proxima Nova Rg" panose="02000506030000020004" pitchFamily="2" charset="0"/>
              </a:defRPr>
            </a:lvl4pPr>
            <a:lvl5pPr marL="1827108" indent="0">
              <a:buNone/>
              <a:defRPr sz="2398" b="0">
                <a:latin typeface="Proxima Nova Rg" panose="02000506030000020004" pitchFamily="2" charset="0"/>
              </a:defRPr>
            </a:lvl5pPr>
          </a:lstStyle>
          <a:p>
            <a:pPr lvl="0"/>
            <a:r>
              <a:rPr lang="en-US"/>
              <a:t>Click to edit Master text styles</a:t>
            </a:r>
          </a:p>
        </p:txBody>
      </p:sp>
      <p:sp>
        <p:nvSpPr>
          <p:cNvPr id="34" name="Text Placeholder 30">
            <a:extLst>
              <a:ext uri="{FF2B5EF4-FFF2-40B4-BE49-F238E27FC236}">
                <a16:creationId xmlns:a16="http://schemas.microsoft.com/office/drawing/2014/main" id="{01F17AA1-E764-B56C-E69F-3F53B8D05A30}"/>
              </a:ext>
            </a:extLst>
          </p:cNvPr>
          <p:cNvSpPr>
            <a:spLocks noGrp="1"/>
          </p:cNvSpPr>
          <p:nvPr>
            <p:ph type="body" sz="quarter" idx="34"/>
          </p:nvPr>
        </p:nvSpPr>
        <p:spPr>
          <a:xfrm>
            <a:off x="5631087" y="4952026"/>
            <a:ext cx="5544855" cy="361240"/>
          </a:xfrm>
        </p:spPr>
        <p:txBody>
          <a:bodyPr/>
          <a:lstStyle>
            <a:lvl1pPr marL="0" indent="0">
              <a:buNone/>
              <a:defRPr sz="2398" b="0" i="0">
                <a:solidFill>
                  <a:schemeClr val="bg1"/>
                </a:solidFill>
                <a:latin typeface="Source Sans Pro" panose="020B0503030403020204" pitchFamily="34" charset="0"/>
              </a:defRPr>
            </a:lvl1pPr>
            <a:lvl2pPr marL="456777" indent="0">
              <a:buNone/>
              <a:defRPr sz="2398" b="0">
                <a:latin typeface="Proxima Nova Rg" panose="02000506030000020004" pitchFamily="2" charset="0"/>
              </a:defRPr>
            </a:lvl2pPr>
            <a:lvl3pPr marL="913554" indent="0">
              <a:buNone/>
              <a:defRPr sz="2398" b="0">
                <a:latin typeface="Proxima Nova Rg" panose="02000506030000020004" pitchFamily="2" charset="0"/>
              </a:defRPr>
            </a:lvl3pPr>
            <a:lvl4pPr marL="1370331" indent="0">
              <a:buNone/>
              <a:defRPr sz="2398" b="0">
                <a:latin typeface="Proxima Nova Rg" panose="02000506030000020004" pitchFamily="2" charset="0"/>
              </a:defRPr>
            </a:lvl4pPr>
            <a:lvl5pPr marL="1827108" indent="0">
              <a:buNone/>
              <a:defRPr sz="2398" b="0">
                <a:latin typeface="Proxima Nova Rg" panose="02000506030000020004" pitchFamily="2" charset="0"/>
              </a:defRPr>
            </a:lvl5pPr>
          </a:lstStyle>
          <a:p>
            <a:pPr lvl="0"/>
            <a:r>
              <a:rPr lang="en-US"/>
              <a:t>Click to edit Master text styles</a:t>
            </a:r>
          </a:p>
        </p:txBody>
      </p:sp>
    </p:spTree>
    <p:extLst>
      <p:ext uri="{BB962C8B-B14F-4D97-AF65-F5344CB8AC3E}">
        <p14:creationId xmlns:p14="http://schemas.microsoft.com/office/powerpoint/2010/main" val="1670463102"/>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78391DD-7F95-F1E9-D4B0-9E3A0CC57F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8763741" y="1"/>
            <a:ext cx="3428259" cy="2826235"/>
          </a:xfrm>
          <a:prstGeom prst="rect">
            <a:avLst/>
          </a:prstGeom>
        </p:spPr>
      </p:pic>
      <p:sp>
        <p:nvSpPr>
          <p:cNvPr id="2" name="Title 1">
            <a:extLst>
              <a:ext uri="{FF2B5EF4-FFF2-40B4-BE49-F238E27FC236}">
                <a16:creationId xmlns:a16="http://schemas.microsoft.com/office/drawing/2014/main" id="{D38E3269-8029-0894-FAC2-3D7C9E25FE41}"/>
              </a:ext>
            </a:extLst>
          </p:cNvPr>
          <p:cNvSpPr>
            <a:spLocks noGrp="1"/>
          </p:cNvSpPr>
          <p:nvPr>
            <p:ph type="title" hasCustomPrompt="1"/>
          </p:nvPr>
        </p:nvSpPr>
        <p:spPr>
          <a:xfrm>
            <a:off x="430303" y="487230"/>
            <a:ext cx="11087919" cy="722294"/>
          </a:xfrm>
          <a:prstGeom prst="rect">
            <a:avLst/>
          </a:prstGeom>
        </p:spPr>
        <p:txBody>
          <a:bodyPr wrap="square" anchor="ctr" anchorCtr="0">
            <a:noAutofit/>
          </a:bodyPr>
          <a:lstStyle>
            <a:lvl1pPr algn="l">
              <a:lnSpc>
                <a:spcPct val="120000"/>
              </a:lnSpc>
              <a:defRPr sz="3727" b="0" i="0">
                <a:solidFill>
                  <a:schemeClr val="bg1"/>
                </a:solidFill>
                <a:latin typeface="Source Sans Pro" panose="020B0503030403020204" pitchFamily="34" charset="0"/>
                <a:ea typeface="Source Sans Pro" panose="020B0503030403020204" pitchFamily="34" charset="0"/>
                <a:cs typeface="Poppins" pitchFamily="2" charset="77"/>
              </a:defRPr>
            </a:lvl1pPr>
          </a:lstStyle>
          <a:p>
            <a:r>
              <a:rPr lang="en-US"/>
              <a:t>Click to edit title style</a:t>
            </a:r>
          </a:p>
        </p:txBody>
      </p:sp>
      <p:pic>
        <p:nvPicPr>
          <p:cNvPr id="5" name="Picture 2">
            <a:extLst>
              <a:ext uri="{FF2B5EF4-FFF2-40B4-BE49-F238E27FC236}">
                <a16:creationId xmlns:a16="http://schemas.microsoft.com/office/drawing/2014/main" id="{77C3A969-974B-0713-97FC-76782F3CCD4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9856203" y="5846209"/>
            <a:ext cx="1971295" cy="700998"/>
          </a:xfrm>
          <a:prstGeom prst="rect">
            <a:avLst/>
          </a:prstGeom>
        </p:spPr>
      </p:pic>
      <p:pic>
        <p:nvPicPr>
          <p:cNvPr id="3" name="Graphic 2">
            <a:extLst>
              <a:ext uri="{FF2B5EF4-FFF2-40B4-BE49-F238E27FC236}">
                <a16:creationId xmlns:a16="http://schemas.microsoft.com/office/drawing/2014/main" id="{F65326FC-B225-01E0-EAA1-FF6CB7BD4E8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4872289"/>
            <a:ext cx="2408693" cy="1985712"/>
          </a:xfrm>
          <a:prstGeom prst="rect">
            <a:avLst/>
          </a:prstGeom>
        </p:spPr>
      </p:pic>
    </p:spTree>
    <p:extLst>
      <p:ext uri="{BB962C8B-B14F-4D97-AF65-F5344CB8AC3E}">
        <p14:creationId xmlns:p14="http://schemas.microsoft.com/office/powerpoint/2010/main" val="3258904227"/>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Blank">
    <p:bg>
      <p:bgRef idx="1001">
        <a:schemeClr val="bg1"/>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78391DD-7F95-F1E9-D4B0-9E3A0CC57F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8763741" y="1"/>
            <a:ext cx="3428259" cy="2826235"/>
          </a:xfrm>
          <a:prstGeom prst="rect">
            <a:avLst/>
          </a:prstGeom>
        </p:spPr>
      </p:pic>
      <p:sp>
        <p:nvSpPr>
          <p:cNvPr id="2" name="Title 1">
            <a:extLst>
              <a:ext uri="{FF2B5EF4-FFF2-40B4-BE49-F238E27FC236}">
                <a16:creationId xmlns:a16="http://schemas.microsoft.com/office/drawing/2014/main" id="{D38E3269-8029-0894-FAC2-3D7C9E25FE41}"/>
              </a:ext>
            </a:extLst>
          </p:cNvPr>
          <p:cNvSpPr>
            <a:spLocks noGrp="1"/>
          </p:cNvSpPr>
          <p:nvPr>
            <p:ph type="title" hasCustomPrompt="1"/>
          </p:nvPr>
        </p:nvSpPr>
        <p:spPr>
          <a:xfrm>
            <a:off x="430303" y="487230"/>
            <a:ext cx="11087919" cy="722294"/>
          </a:xfrm>
          <a:prstGeom prst="rect">
            <a:avLst/>
          </a:prstGeom>
        </p:spPr>
        <p:txBody>
          <a:bodyPr wrap="square" anchor="ctr" anchorCtr="0">
            <a:noAutofit/>
          </a:bodyPr>
          <a:lstStyle>
            <a:lvl1pPr algn="l">
              <a:lnSpc>
                <a:spcPct val="120000"/>
              </a:lnSpc>
              <a:defRPr sz="3727" b="0" i="0">
                <a:solidFill>
                  <a:srgbClr val="515151"/>
                </a:solidFill>
                <a:latin typeface="Source Sans Pro" panose="020B0503030403020204" pitchFamily="34" charset="0"/>
                <a:ea typeface="Source Sans Pro" panose="020B0503030403020204" pitchFamily="34" charset="0"/>
                <a:cs typeface="Poppins" pitchFamily="2" charset="77"/>
              </a:defRPr>
            </a:lvl1pPr>
          </a:lstStyle>
          <a:p>
            <a:r>
              <a:rPr lang="en-US"/>
              <a:t>Click to edit title style</a:t>
            </a:r>
          </a:p>
        </p:txBody>
      </p:sp>
      <p:pic>
        <p:nvPicPr>
          <p:cNvPr id="5" name="Picture 2">
            <a:extLst>
              <a:ext uri="{FF2B5EF4-FFF2-40B4-BE49-F238E27FC236}">
                <a16:creationId xmlns:a16="http://schemas.microsoft.com/office/drawing/2014/main" id="{77C3A969-974B-0713-97FC-76782F3CCD4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9856203" y="5846209"/>
            <a:ext cx="1971295" cy="700998"/>
          </a:xfrm>
          <a:prstGeom prst="rect">
            <a:avLst/>
          </a:prstGeom>
        </p:spPr>
      </p:pic>
      <p:pic>
        <p:nvPicPr>
          <p:cNvPr id="3" name="Picture 2">
            <a:extLst>
              <a:ext uri="{FF2B5EF4-FFF2-40B4-BE49-F238E27FC236}">
                <a16:creationId xmlns:a16="http://schemas.microsoft.com/office/drawing/2014/main" id="{3E00A279-FBDD-3F0F-4475-02FF659678FE}"/>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9856203" y="5846605"/>
            <a:ext cx="1971295" cy="700206"/>
          </a:xfrm>
          <a:prstGeom prst="rect">
            <a:avLst/>
          </a:prstGeom>
        </p:spPr>
      </p:pic>
      <p:pic>
        <p:nvPicPr>
          <p:cNvPr id="4" name="Graphic 3">
            <a:extLst>
              <a:ext uri="{FF2B5EF4-FFF2-40B4-BE49-F238E27FC236}">
                <a16:creationId xmlns:a16="http://schemas.microsoft.com/office/drawing/2014/main" id="{DBCFFD5A-5045-0862-F6A4-AEADA906BAA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4872289"/>
            <a:ext cx="2408693" cy="1985712"/>
          </a:xfrm>
          <a:prstGeom prst="rect">
            <a:avLst/>
          </a:prstGeom>
        </p:spPr>
      </p:pic>
    </p:spTree>
    <p:extLst>
      <p:ext uri="{BB962C8B-B14F-4D97-AF65-F5344CB8AC3E}">
        <p14:creationId xmlns:p14="http://schemas.microsoft.com/office/powerpoint/2010/main" val="2712128559"/>
      </p:ext>
    </p:extLst>
  </p:cSld>
  <p:clrMapOvr>
    <a:overrideClrMapping bg1="lt1" tx1="dk1" bg2="lt2" tx2="dk2" accent1="accent1" accent2="accent2" accent3="accent3" accent4="accent4" accent5="accent5" accent6="accent6" hlink="hlink" folHlink="folHlink"/>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7D8028D-AAC2-EBF5-D5AB-06C9100F8450}"/>
              </a:ext>
            </a:extLst>
          </p:cNvPr>
          <p:cNvPicPr>
            <a:picLocks noChangeAspect="1"/>
          </p:cNvPicPr>
          <p:nvPr userDrawn="1"/>
        </p:nvPicPr>
        <p:blipFill>
          <a:blip r:embed="rId2"/>
          <a:stretch>
            <a:fillRect/>
          </a:stretch>
        </p:blipFill>
        <p:spPr>
          <a:xfrm>
            <a:off x="10903789" y="6304980"/>
            <a:ext cx="966159" cy="318832"/>
          </a:xfrm>
          <a:prstGeom prst="rect">
            <a:avLst/>
          </a:prstGeom>
        </p:spPr>
      </p:pic>
      <p:sp>
        <p:nvSpPr>
          <p:cNvPr id="4" name="Google Shape;78;g162086d5a5f_0_228">
            <a:extLst>
              <a:ext uri="{FF2B5EF4-FFF2-40B4-BE49-F238E27FC236}">
                <a16:creationId xmlns:a16="http://schemas.microsoft.com/office/drawing/2014/main" id="{32C1644C-F984-2B13-FC21-3E15A6206A44}"/>
              </a:ext>
            </a:extLst>
          </p:cNvPr>
          <p:cNvSpPr/>
          <p:nvPr userDrawn="1"/>
        </p:nvSpPr>
        <p:spPr>
          <a:xfrm rot="10800000" flipH="1">
            <a:off x="428443" y="0"/>
            <a:ext cx="5878089" cy="5712643"/>
          </a:xfrm>
          <a:prstGeom prst="round2SameRect">
            <a:avLst>
              <a:gd name="adj1" fmla="val 49356"/>
              <a:gd name="adj2" fmla="val 0"/>
            </a:avLst>
          </a:prstGeom>
          <a:solidFill>
            <a:schemeClr val="bg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ubik"/>
              <a:ea typeface="Rubik"/>
              <a:cs typeface="Rubik"/>
              <a:sym typeface="Rubik"/>
            </a:endParaRPr>
          </a:p>
        </p:txBody>
      </p:sp>
      <p:sp>
        <p:nvSpPr>
          <p:cNvPr id="7" name="Text Placeholder 2">
            <a:extLst>
              <a:ext uri="{FF2B5EF4-FFF2-40B4-BE49-F238E27FC236}">
                <a16:creationId xmlns:a16="http://schemas.microsoft.com/office/drawing/2014/main" id="{E74D98B5-CD29-F4F9-BEDF-3AEA5F2C0093}"/>
              </a:ext>
            </a:extLst>
          </p:cNvPr>
          <p:cNvSpPr>
            <a:spLocks noGrp="1"/>
          </p:cNvSpPr>
          <p:nvPr>
            <p:ph idx="1"/>
          </p:nvPr>
        </p:nvSpPr>
        <p:spPr>
          <a:xfrm>
            <a:off x="6771736" y="2578763"/>
            <a:ext cx="4957828" cy="37262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62A2E141-6609-9E2F-8681-3364673AAB53}"/>
              </a:ext>
            </a:extLst>
          </p:cNvPr>
          <p:cNvSpPr>
            <a:spLocks noGrp="1"/>
          </p:cNvSpPr>
          <p:nvPr>
            <p:ph type="title"/>
          </p:nvPr>
        </p:nvSpPr>
        <p:spPr>
          <a:xfrm>
            <a:off x="6771736" y="378451"/>
            <a:ext cx="4957828" cy="1915246"/>
          </a:xfrm>
        </p:spPr>
        <p:txBody>
          <a:bodyPr/>
          <a:lstStyle/>
          <a:p>
            <a:r>
              <a:rPr lang="en-US"/>
              <a:t>Click to edit Master title style</a:t>
            </a:r>
          </a:p>
        </p:txBody>
      </p:sp>
      <p:sp>
        <p:nvSpPr>
          <p:cNvPr id="2" name="TextBox 1">
            <a:extLst>
              <a:ext uri="{FF2B5EF4-FFF2-40B4-BE49-F238E27FC236}">
                <a16:creationId xmlns:a16="http://schemas.microsoft.com/office/drawing/2014/main" id="{F10EA50F-A42F-4FE5-58F0-025E96FB4E8B}"/>
              </a:ext>
            </a:extLst>
          </p:cNvPr>
          <p:cNvSpPr txBox="1"/>
          <p:nvPr userDrawn="1"/>
        </p:nvSpPr>
        <p:spPr>
          <a:xfrm>
            <a:off x="304800" y="6304980"/>
            <a:ext cx="1332089" cy="307777"/>
          </a:xfrm>
          <a:prstGeom prst="rect">
            <a:avLst/>
          </a:prstGeom>
          <a:noFill/>
        </p:spPr>
        <p:txBody>
          <a:bodyPr wrap="square" rtlCol="0">
            <a:spAutoFit/>
          </a:bodyPr>
          <a:lstStyle/>
          <a:p>
            <a:fld id="{05CB0792-EF73-4D02-8BEC-A8A0251ADE70}" type="slidenum">
              <a:rPr lang="en-US" sz="1400" smtClean="0"/>
              <a:t>‹#›</a:t>
            </a:fld>
            <a:endParaRPr lang="en-US" sz="1400"/>
          </a:p>
        </p:txBody>
      </p:sp>
    </p:spTree>
    <p:extLst>
      <p:ext uri="{BB962C8B-B14F-4D97-AF65-F5344CB8AC3E}">
        <p14:creationId xmlns:p14="http://schemas.microsoft.com/office/powerpoint/2010/main" val="2062459112"/>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ent 1">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7D8028D-AAC2-EBF5-D5AB-06C9100F8450}"/>
              </a:ext>
            </a:extLst>
          </p:cNvPr>
          <p:cNvPicPr>
            <a:picLocks noChangeAspect="1"/>
          </p:cNvPicPr>
          <p:nvPr userDrawn="1"/>
        </p:nvPicPr>
        <p:blipFill>
          <a:blip r:embed="rId2"/>
          <a:stretch>
            <a:fillRect/>
          </a:stretch>
        </p:blipFill>
        <p:spPr>
          <a:xfrm>
            <a:off x="10903789" y="6304980"/>
            <a:ext cx="966159" cy="318832"/>
          </a:xfrm>
          <a:prstGeom prst="rect">
            <a:avLst/>
          </a:prstGeom>
        </p:spPr>
      </p:pic>
      <p:sp>
        <p:nvSpPr>
          <p:cNvPr id="4" name="Google Shape;78;g162086d5a5f_0_228">
            <a:extLst>
              <a:ext uri="{FF2B5EF4-FFF2-40B4-BE49-F238E27FC236}">
                <a16:creationId xmlns:a16="http://schemas.microsoft.com/office/drawing/2014/main" id="{32C1644C-F984-2B13-FC21-3E15A6206A44}"/>
              </a:ext>
            </a:extLst>
          </p:cNvPr>
          <p:cNvSpPr/>
          <p:nvPr userDrawn="1"/>
        </p:nvSpPr>
        <p:spPr>
          <a:xfrm rot="10800000" flipH="1">
            <a:off x="428443" y="0"/>
            <a:ext cx="5878089" cy="5712643"/>
          </a:xfrm>
          <a:prstGeom prst="round2SameRect">
            <a:avLst>
              <a:gd name="adj1" fmla="val 49356"/>
              <a:gd name="adj2" fmla="val 0"/>
            </a:avLst>
          </a:prstGeom>
          <a:solidFill>
            <a:schemeClr val="bg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ubik"/>
              <a:ea typeface="Rubik"/>
              <a:cs typeface="Rubik"/>
              <a:sym typeface="Rubik"/>
            </a:endParaRPr>
          </a:p>
        </p:txBody>
      </p:sp>
      <p:sp>
        <p:nvSpPr>
          <p:cNvPr id="7" name="Text Placeholder 2">
            <a:extLst>
              <a:ext uri="{FF2B5EF4-FFF2-40B4-BE49-F238E27FC236}">
                <a16:creationId xmlns:a16="http://schemas.microsoft.com/office/drawing/2014/main" id="{E74D98B5-CD29-F4F9-BEDF-3AEA5F2C0093}"/>
              </a:ext>
            </a:extLst>
          </p:cNvPr>
          <p:cNvSpPr>
            <a:spLocks noGrp="1"/>
          </p:cNvSpPr>
          <p:nvPr>
            <p:ph idx="1"/>
          </p:nvPr>
        </p:nvSpPr>
        <p:spPr>
          <a:xfrm>
            <a:off x="6771736" y="2578763"/>
            <a:ext cx="4957828" cy="37262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62A2E141-6609-9E2F-8681-3364673AAB53}"/>
              </a:ext>
            </a:extLst>
          </p:cNvPr>
          <p:cNvSpPr>
            <a:spLocks noGrp="1"/>
          </p:cNvSpPr>
          <p:nvPr>
            <p:ph type="title"/>
          </p:nvPr>
        </p:nvSpPr>
        <p:spPr>
          <a:xfrm>
            <a:off x="6771736" y="378451"/>
            <a:ext cx="4957828" cy="1915246"/>
          </a:xfrm>
        </p:spPr>
        <p:txBody>
          <a:bodyPr/>
          <a:lstStyle/>
          <a:p>
            <a:r>
              <a:rPr lang="en-US"/>
              <a:t>Click to edit Master title style</a:t>
            </a:r>
          </a:p>
        </p:txBody>
      </p:sp>
      <p:sp>
        <p:nvSpPr>
          <p:cNvPr id="2" name="TextBox 1">
            <a:extLst>
              <a:ext uri="{FF2B5EF4-FFF2-40B4-BE49-F238E27FC236}">
                <a16:creationId xmlns:a16="http://schemas.microsoft.com/office/drawing/2014/main" id="{F10EA50F-A42F-4FE5-58F0-025E96FB4E8B}"/>
              </a:ext>
            </a:extLst>
          </p:cNvPr>
          <p:cNvSpPr txBox="1"/>
          <p:nvPr userDrawn="1"/>
        </p:nvSpPr>
        <p:spPr>
          <a:xfrm>
            <a:off x="304800" y="6304980"/>
            <a:ext cx="1332089" cy="307777"/>
          </a:xfrm>
          <a:prstGeom prst="rect">
            <a:avLst/>
          </a:prstGeom>
          <a:noFill/>
        </p:spPr>
        <p:txBody>
          <a:bodyPr wrap="square" rtlCol="0">
            <a:spAutoFit/>
          </a:bodyPr>
          <a:lstStyle/>
          <a:p>
            <a:fld id="{05CB0792-EF73-4D02-8BEC-A8A0251ADE70}" type="slidenum">
              <a:rPr lang="en-US" sz="1400" smtClean="0"/>
              <a:t>‹#›</a:t>
            </a:fld>
            <a:endParaRPr lang="en-US" sz="1400"/>
          </a:p>
        </p:txBody>
      </p:sp>
      <p:sp>
        <p:nvSpPr>
          <p:cNvPr id="16" name="Picture Placeholder 15">
            <a:extLst>
              <a:ext uri="{FF2B5EF4-FFF2-40B4-BE49-F238E27FC236}">
                <a16:creationId xmlns:a16="http://schemas.microsoft.com/office/drawing/2014/main" id="{5BA723A5-50CD-71D9-515A-963E9D54358E}"/>
              </a:ext>
            </a:extLst>
          </p:cNvPr>
          <p:cNvSpPr>
            <a:spLocks noGrp="1"/>
          </p:cNvSpPr>
          <p:nvPr>
            <p:ph type="pic" sz="quarter" idx="10"/>
          </p:nvPr>
        </p:nvSpPr>
        <p:spPr>
          <a:xfrm>
            <a:off x="405996" y="-19241"/>
            <a:ext cx="5921642" cy="5726226"/>
          </a:xfrm>
          <a:custGeom>
            <a:avLst/>
            <a:gdLst>
              <a:gd name="connsiteX0" fmla="*/ 0 w 5878513"/>
              <a:gd name="connsiteY0" fmla="*/ 0 h 5713413"/>
              <a:gd name="connsiteX1" fmla="*/ 5878513 w 5878513"/>
              <a:gd name="connsiteY1" fmla="*/ 0 h 5713413"/>
              <a:gd name="connsiteX2" fmla="*/ 5878513 w 5878513"/>
              <a:gd name="connsiteY2" fmla="*/ 5713413 h 5713413"/>
              <a:gd name="connsiteX3" fmla="*/ 0 w 5878513"/>
              <a:gd name="connsiteY3" fmla="*/ 5713413 h 5713413"/>
              <a:gd name="connsiteX4" fmla="*/ 0 w 5878513"/>
              <a:gd name="connsiteY4" fmla="*/ 0 h 5713413"/>
              <a:gd name="connsiteX0" fmla="*/ 0 w 5878513"/>
              <a:gd name="connsiteY0" fmla="*/ 0 h 5713413"/>
              <a:gd name="connsiteX1" fmla="*/ 5878513 w 5878513"/>
              <a:gd name="connsiteY1" fmla="*/ 0 h 5713413"/>
              <a:gd name="connsiteX2" fmla="*/ 5878513 w 5878513"/>
              <a:gd name="connsiteY2" fmla="*/ 5713413 h 5713413"/>
              <a:gd name="connsiteX3" fmla="*/ 0 w 5878513"/>
              <a:gd name="connsiteY3" fmla="*/ 5713413 h 5713413"/>
              <a:gd name="connsiteX4" fmla="*/ 0 w 5878513"/>
              <a:gd name="connsiteY4" fmla="*/ 0 h 5713413"/>
              <a:gd name="connsiteX0" fmla="*/ 0 w 5878513"/>
              <a:gd name="connsiteY0" fmla="*/ 0 h 5713413"/>
              <a:gd name="connsiteX1" fmla="*/ 5878513 w 5878513"/>
              <a:gd name="connsiteY1" fmla="*/ 0 h 5713413"/>
              <a:gd name="connsiteX2" fmla="*/ 5370513 w 5878513"/>
              <a:gd name="connsiteY2" fmla="*/ 4585653 h 5713413"/>
              <a:gd name="connsiteX3" fmla="*/ 0 w 5878513"/>
              <a:gd name="connsiteY3" fmla="*/ 5713413 h 5713413"/>
              <a:gd name="connsiteX4" fmla="*/ 0 w 5878513"/>
              <a:gd name="connsiteY4" fmla="*/ 0 h 5713413"/>
              <a:gd name="connsiteX0" fmla="*/ 0 w 5878513"/>
              <a:gd name="connsiteY0" fmla="*/ 0 h 5721058"/>
              <a:gd name="connsiteX1" fmla="*/ 5878513 w 5878513"/>
              <a:gd name="connsiteY1" fmla="*/ 0 h 5721058"/>
              <a:gd name="connsiteX2" fmla="*/ 5370513 w 5878513"/>
              <a:gd name="connsiteY2" fmla="*/ 4585653 h 5721058"/>
              <a:gd name="connsiteX3" fmla="*/ 0 w 5878513"/>
              <a:gd name="connsiteY3" fmla="*/ 5713413 h 5721058"/>
              <a:gd name="connsiteX4" fmla="*/ 0 w 5878513"/>
              <a:gd name="connsiteY4" fmla="*/ 0 h 5721058"/>
              <a:gd name="connsiteX0" fmla="*/ 0 w 5878513"/>
              <a:gd name="connsiteY0" fmla="*/ 0 h 5444732"/>
              <a:gd name="connsiteX1" fmla="*/ 5878513 w 5878513"/>
              <a:gd name="connsiteY1" fmla="*/ 0 h 5444732"/>
              <a:gd name="connsiteX2" fmla="*/ 5370513 w 5878513"/>
              <a:gd name="connsiteY2" fmla="*/ 4585653 h 5444732"/>
              <a:gd name="connsiteX3" fmla="*/ 853440 w 5878513"/>
              <a:gd name="connsiteY3" fmla="*/ 4961573 h 5444732"/>
              <a:gd name="connsiteX4" fmla="*/ 0 w 5878513"/>
              <a:gd name="connsiteY4" fmla="*/ 0 h 5444732"/>
              <a:gd name="connsiteX0" fmla="*/ 0 w 5878513"/>
              <a:gd name="connsiteY0" fmla="*/ 0 h 5723959"/>
              <a:gd name="connsiteX1" fmla="*/ 5878513 w 5878513"/>
              <a:gd name="connsiteY1" fmla="*/ 0 h 5723959"/>
              <a:gd name="connsiteX2" fmla="*/ 5370513 w 5878513"/>
              <a:gd name="connsiteY2" fmla="*/ 4585653 h 5723959"/>
              <a:gd name="connsiteX3" fmla="*/ 3035935 w 5878513"/>
              <a:gd name="connsiteY3" fmla="*/ 5689599 h 5723959"/>
              <a:gd name="connsiteX4" fmla="*/ 853440 w 5878513"/>
              <a:gd name="connsiteY4" fmla="*/ 4961573 h 5723959"/>
              <a:gd name="connsiteX5" fmla="*/ 0 w 5878513"/>
              <a:gd name="connsiteY5" fmla="*/ 0 h 5723959"/>
              <a:gd name="connsiteX0" fmla="*/ 0 w 5878513"/>
              <a:gd name="connsiteY0" fmla="*/ 0 h 5723959"/>
              <a:gd name="connsiteX1" fmla="*/ 5878513 w 5878513"/>
              <a:gd name="connsiteY1" fmla="*/ 0 h 5723959"/>
              <a:gd name="connsiteX2" fmla="*/ 5370513 w 5878513"/>
              <a:gd name="connsiteY2" fmla="*/ 4585653 h 5723959"/>
              <a:gd name="connsiteX3" fmla="*/ 3035935 w 5878513"/>
              <a:gd name="connsiteY3" fmla="*/ 5689599 h 5723959"/>
              <a:gd name="connsiteX4" fmla="*/ 853440 w 5878513"/>
              <a:gd name="connsiteY4" fmla="*/ 4961573 h 5723959"/>
              <a:gd name="connsiteX5" fmla="*/ 0 w 5878513"/>
              <a:gd name="connsiteY5" fmla="*/ 0 h 5723959"/>
              <a:gd name="connsiteX0" fmla="*/ 59440 w 5937953"/>
              <a:gd name="connsiteY0" fmla="*/ 726016 h 6449975"/>
              <a:gd name="connsiteX1" fmla="*/ 5937953 w 5937953"/>
              <a:gd name="connsiteY1" fmla="*/ 726016 h 6449975"/>
              <a:gd name="connsiteX2" fmla="*/ 5429953 w 5937953"/>
              <a:gd name="connsiteY2" fmla="*/ 5311669 h 6449975"/>
              <a:gd name="connsiteX3" fmla="*/ 3095375 w 5937953"/>
              <a:gd name="connsiteY3" fmla="*/ 6415615 h 6449975"/>
              <a:gd name="connsiteX4" fmla="*/ 912880 w 5937953"/>
              <a:gd name="connsiteY4" fmla="*/ 5687589 h 6449975"/>
              <a:gd name="connsiteX5" fmla="*/ 59440 w 5937953"/>
              <a:gd name="connsiteY5" fmla="*/ 726016 h 6449975"/>
              <a:gd name="connsiteX0" fmla="*/ 59440 w 5972870"/>
              <a:gd name="connsiteY0" fmla="*/ 726016 h 6449975"/>
              <a:gd name="connsiteX1" fmla="*/ 5937953 w 5972870"/>
              <a:gd name="connsiteY1" fmla="*/ 726016 h 6449975"/>
              <a:gd name="connsiteX2" fmla="*/ 5429953 w 5972870"/>
              <a:gd name="connsiteY2" fmla="*/ 5311669 h 6449975"/>
              <a:gd name="connsiteX3" fmla="*/ 3095375 w 5972870"/>
              <a:gd name="connsiteY3" fmla="*/ 6415615 h 6449975"/>
              <a:gd name="connsiteX4" fmla="*/ 912880 w 5972870"/>
              <a:gd name="connsiteY4" fmla="*/ 5687589 h 6449975"/>
              <a:gd name="connsiteX5" fmla="*/ 59440 w 5972870"/>
              <a:gd name="connsiteY5" fmla="*/ 726016 h 6449975"/>
              <a:gd name="connsiteX0" fmla="*/ 59440 w 5972870"/>
              <a:gd name="connsiteY0" fmla="*/ 726016 h 6425885"/>
              <a:gd name="connsiteX1" fmla="*/ 5937953 w 5972870"/>
              <a:gd name="connsiteY1" fmla="*/ 726016 h 6425885"/>
              <a:gd name="connsiteX2" fmla="*/ 5429953 w 5972870"/>
              <a:gd name="connsiteY2" fmla="*/ 5311669 h 6425885"/>
              <a:gd name="connsiteX3" fmla="*/ 3095375 w 5972870"/>
              <a:gd name="connsiteY3" fmla="*/ 6415615 h 6425885"/>
              <a:gd name="connsiteX4" fmla="*/ 912880 w 5972870"/>
              <a:gd name="connsiteY4" fmla="*/ 5687589 h 6425885"/>
              <a:gd name="connsiteX5" fmla="*/ 59440 w 5972870"/>
              <a:gd name="connsiteY5" fmla="*/ 726016 h 6425885"/>
              <a:gd name="connsiteX0" fmla="*/ 59440 w 5972870"/>
              <a:gd name="connsiteY0" fmla="*/ 726016 h 6425885"/>
              <a:gd name="connsiteX1" fmla="*/ 5937953 w 5972870"/>
              <a:gd name="connsiteY1" fmla="*/ 726016 h 6425885"/>
              <a:gd name="connsiteX2" fmla="*/ 5429953 w 5972870"/>
              <a:gd name="connsiteY2" fmla="*/ 5311669 h 6425885"/>
              <a:gd name="connsiteX3" fmla="*/ 3095375 w 5972870"/>
              <a:gd name="connsiteY3" fmla="*/ 6415615 h 6425885"/>
              <a:gd name="connsiteX4" fmla="*/ 912880 w 5972870"/>
              <a:gd name="connsiteY4" fmla="*/ 5687589 h 6425885"/>
              <a:gd name="connsiteX5" fmla="*/ 59440 w 5972870"/>
              <a:gd name="connsiteY5" fmla="*/ 726016 h 6425885"/>
              <a:gd name="connsiteX0" fmla="*/ 59440 w 5972870"/>
              <a:gd name="connsiteY0" fmla="*/ 726016 h 6425885"/>
              <a:gd name="connsiteX1" fmla="*/ 5937953 w 5972870"/>
              <a:gd name="connsiteY1" fmla="*/ 726016 h 6425885"/>
              <a:gd name="connsiteX2" fmla="*/ 5429953 w 5972870"/>
              <a:gd name="connsiteY2" fmla="*/ 5311669 h 6425885"/>
              <a:gd name="connsiteX3" fmla="*/ 3095375 w 5972870"/>
              <a:gd name="connsiteY3" fmla="*/ 6415615 h 6425885"/>
              <a:gd name="connsiteX4" fmla="*/ 912880 w 5972870"/>
              <a:gd name="connsiteY4" fmla="*/ 5687589 h 6425885"/>
              <a:gd name="connsiteX5" fmla="*/ 59440 w 5972870"/>
              <a:gd name="connsiteY5" fmla="*/ 726016 h 6425885"/>
              <a:gd name="connsiteX0" fmla="*/ 59440 w 5972870"/>
              <a:gd name="connsiteY0" fmla="*/ 716986 h 6416855"/>
              <a:gd name="connsiteX1" fmla="*/ 5937953 w 5972870"/>
              <a:gd name="connsiteY1" fmla="*/ 716986 h 6416855"/>
              <a:gd name="connsiteX2" fmla="*/ 5429953 w 5972870"/>
              <a:gd name="connsiteY2" fmla="*/ 5302639 h 6416855"/>
              <a:gd name="connsiteX3" fmla="*/ 3095375 w 5972870"/>
              <a:gd name="connsiteY3" fmla="*/ 6406585 h 6416855"/>
              <a:gd name="connsiteX4" fmla="*/ 912880 w 5972870"/>
              <a:gd name="connsiteY4" fmla="*/ 5678559 h 6416855"/>
              <a:gd name="connsiteX5" fmla="*/ 59440 w 5972870"/>
              <a:gd name="connsiteY5" fmla="*/ 716986 h 6416855"/>
              <a:gd name="connsiteX0" fmla="*/ 480873 w 6394303"/>
              <a:gd name="connsiteY0" fmla="*/ 225778 h 5925647"/>
              <a:gd name="connsiteX1" fmla="*/ 6359386 w 6394303"/>
              <a:gd name="connsiteY1" fmla="*/ 225778 h 5925647"/>
              <a:gd name="connsiteX2" fmla="*/ 5851386 w 6394303"/>
              <a:gd name="connsiteY2" fmla="*/ 4811431 h 5925647"/>
              <a:gd name="connsiteX3" fmla="*/ 3516808 w 6394303"/>
              <a:gd name="connsiteY3" fmla="*/ 5915377 h 5925647"/>
              <a:gd name="connsiteX4" fmla="*/ 1334313 w 6394303"/>
              <a:gd name="connsiteY4" fmla="*/ 5187351 h 5925647"/>
              <a:gd name="connsiteX5" fmla="*/ 448487 w 6394303"/>
              <a:gd name="connsiteY5" fmla="*/ 3273777 h 5925647"/>
              <a:gd name="connsiteX6" fmla="*/ 480873 w 6394303"/>
              <a:gd name="connsiteY6" fmla="*/ 225778 h 5925647"/>
              <a:gd name="connsiteX0" fmla="*/ 453484 w 6366914"/>
              <a:gd name="connsiteY0" fmla="*/ 225778 h 5925647"/>
              <a:gd name="connsiteX1" fmla="*/ 6331997 w 6366914"/>
              <a:gd name="connsiteY1" fmla="*/ 225778 h 5925647"/>
              <a:gd name="connsiteX2" fmla="*/ 5823997 w 6366914"/>
              <a:gd name="connsiteY2" fmla="*/ 4811431 h 5925647"/>
              <a:gd name="connsiteX3" fmla="*/ 3489419 w 6366914"/>
              <a:gd name="connsiteY3" fmla="*/ 5915377 h 5925647"/>
              <a:gd name="connsiteX4" fmla="*/ 1306924 w 6366914"/>
              <a:gd name="connsiteY4" fmla="*/ 5187351 h 5925647"/>
              <a:gd name="connsiteX5" fmla="*/ 421098 w 6366914"/>
              <a:gd name="connsiteY5" fmla="*/ 3273777 h 5925647"/>
              <a:gd name="connsiteX6" fmla="*/ 453484 w 6366914"/>
              <a:gd name="connsiteY6" fmla="*/ 225778 h 5925647"/>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05892 w 6351708"/>
              <a:gd name="connsiteY5" fmla="*/ 3124011 h 5775881"/>
              <a:gd name="connsiteX6" fmla="*/ 426212 w 6351708"/>
              <a:gd name="connsiteY6" fmla="*/ 1102171 h 5775881"/>
              <a:gd name="connsiteX7" fmla="*/ 438278 w 6351708"/>
              <a:gd name="connsiteY7"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05892 w 6351708"/>
              <a:gd name="connsiteY5" fmla="*/ 3124011 h 5775881"/>
              <a:gd name="connsiteX6" fmla="*/ 416052 w 6351708"/>
              <a:gd name="connsiteY6" fmla="*/ 2494091 h 5775881"/>
              <a:gd name="connsiteX7" fmla="*/ 426212 w 6351708"/>
              <a:gd name="connsiteY7" fmla="*/ 1102171 h 5775881"/>
              <a:gd name="connsiteX8" fmla="*/ 438278 w 6351708"/>
              <a:gd name="connsiteY8"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05892 w 6351708"/>
              <a:gd name="connsiteY5" fmla="*/ 3124011 h 5775881"/>
              <a:gd name="connsiteX6" fmla="*/ 404014 w 6351708"/>
              <a:gd name="connsiteY6" fmla="*/ 2871215 h 5775881"/>
              <a:gd name="connsiteX7" fmla="*/ 416052 w 6351708"/>
              <a:gd name="connsiteY7" fmla="*/ 2494091 h 5775881"/>
              <a:gd name="connsiteX8" fmla="*/ 426212 w 6351708"/>
              <a:gd name="connsiteY8" fmla="*/ 1102171 h 5775881"/>
              <a:gd name="connsiteX9" fmla="*/ 438278 w 6351708"/>
              <a:gd name="connsiteY9"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05892 w 6351708"/>
              <a:gd name="connsiteY5" fmla="*/ 3124011 h 5775881"/>
              <a:gd name="connsiteX6" fmla="*/ 395347 w 6351708"/>
              <a:gd name="connsiteY6" fmla="*/ 2988223 h 5775881"/>
              <a:gd name="connsiteX7" fmla="*/ 404014 w 6351708"/>
              <a:gd name="connsiteY7" fmla="*/ 2871215 h 5775881"/>
              <a:gd name="connsiteX8" fmla="*/ 416052 w 6351708"/>
              <a:gd name="connsiteY8" fmla="*/ 2494091 h 5775881"/>
              <a:gd name="connsiteX9" fmla="*/ 426212 w 6351708"/>
              <a:gd name="connsiteY9" fmla="*/ 1102171 h 5775881"/>
              <a:gd name="connsiteX10" fmla="*/ 438278 w 6351708"/>
              <a:gd name="connsiteY10"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05892 w 6351708"/>
              <a:gd name="connsiteY5" fmla="*/ 3124011 h 5775881"/>
              <a:gd name="connsiteX6" fmla="*/ 395347 w 6351708"/>
              <a:gd name="connsiteY6" fmla="*/ 2988223 h 5775881"/>
              <a:gd name="connsiteX7" fmla="*/ 404014 w 6351708"/>
              <a:gd name="connsiteY7" fmla="*/ 2871215 h 5775881"/>
              <a:gd name="connsiteX8" fmla="*/ 416052 w 6351708"/>
              <a:gd name="connsiteY8" fmla="*/ 2494091 h 5775881"/>
              <a:gd name="connsiteX9" fmla="*/ 426212 w 6351708"/>
              <a:gd name="connsiteY9" fmla="*/ 1102171 h 5775881"/>
              <a:gd name="connsiteX10" fmla="*/ 438278 w 6351708"/>
              <a:gd name="connsiteY10"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05892 w 6351708"/>
              <a:gd name="connsiteY5" fmla="*/ 3124011 h 5775881"/>
              <a:gd name="connsiteX6" fmla="*/ 399680 w 6351708"/>
              <a:gd name="connsiteY6" fmla="*/ 2845213 h 5775881"/>
              <a:gd name="connsiteX7" fmla="*/ 395347 w 6351708"/>
              <a:gd name="connsiteY7" fmla="*/ 2988223 h 5775881"/>
              <a:gd name="connsiteX8" fmla="*/ 404014 w 6351708"/>
              <a:gd name="connsiteY8" fmla="*/ 2871215 h 5775881"/>
              <a:gd name="connsiteX9" fmla="*/ 416052 w 6351708"/>
              <a:gd name="connsiteY9" fmla="*/ 2494091 h 5775881"/>
              <a:gd name="connsiteX10" fmla="*/ 426212 w 6351708"/>
              <a:gd name="connsiteY10" fmla="*/ 1102171 h 5775881"/>
              <a:gd name="connsiteX11" fmla="*/ 438278 w 6351708"/>
              <a:gd name="connsiteY11"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05892 w 6351708"/>
              <a:gd name="connsiteY5" fmla="*/ 3124011 h 5775881"/>
              <a:gd name="connsiteX6" fmla="*/ 399680 w 6351708"/>
              <a:gd name="connsiteY6" fmla="*/ 2970889 h 5775881"/>
              <a:gd name="connsiteX7" fmla="*/ 399680 w 6351708"/>
              <a:gd name="connsiteY7" fmla="*/ 2845213 h 5775881"/>
              <a:gd name="connsiteX8" fmla="*/ 395347 w 6351708"/>
              <a:gd name="connsiteY8" fmla="*/ 2988223 h 5775881"/>
              <a:gd name="connsiteX9" fmla="*/ 404014 w 6351708"/>
              <a:gd name="connsiteY9" fmla="*/ 2871215 h 5775881"/>
              <a:gd name="connsiteX10" fmla="*/ 416052 w 6351708"/>
              <a:gd name="connsiteY10" fmla="*/ 2494091 h 5775881"/>
              <a:gd name="connsiteX11" fmla="*/ 426212 w 6351708"/>
              <a:gd name="connsiteY11" fmla="*/ 1102171 h 5775881"/>
              <a:gd name="connsiteX12" fmla="*/ 438278 w 6351708"/>
              <a:gd name="connsiteY12"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05892 w 6351708"/>
              <a:gd name="connsiteY5" fmla="*/ 3124011 h 5775881"/>
              <a:gd name="connsiteX6" fmla="*/ 399680 w 6351708"/>
              <a:gd name="connsiteY6" fmla="*/ 2970889 h 5775881"/>
              <a:gd name="connsiteX7" fmla="*/ 399680 w 6351708"/>
              <a:gd name="connsiteY7" fmla="*/ 2845213 h 5775881"/>
              <a:gd name="connsiteX8" fmla="*/ 395347 w 6351708"/>
              <a:gd name="connsiteY8" fmla="*/ 2988223 h 5775881"/>
              <a:gd name="connsiteX9" fmla="*/ 404014 w 6351708"/>
              <a:gd name="connsiteY9" fmla="*/ 2871215 h 5775881"/>
              <a:gd name="connsiteX10" fmla="*/ 416052 w 6351708"/>
              <a:gd name="connsiteY10" fmla="*/ 2494091 h 5775881"/>
              <a:gd name="connsiteX11" fmla="*/ 426212 w 6351708"/>
              <a:gd name="connsiteY11" fmla="*/ 1102171 h 5775881"/>
              <a:gd name="connsiteX12" fmla="*/ 438278 w 6351708"/>
              <a:gd name="connsiteY12"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05892 w 6351708"/>
              <a:gd name="connsiteY5" fmla="*/ 3124011 h 5775881"/>
              <a:gd name="connsiteX6" fmla="*/ 564359 w 6351708"/>
              <a:gd name="connsiteY6" fmla="*/ 2966555 h 5775881"/>
              <a:gd name="connsiteX7" fmla="*/ 399680 w 6351708"/>
              <a:gd name="connsiteY7" fmla="*/ 2970889 h 5775881"/>
              <a:gd name="connsiteX8" fmla="*/ 399680 w 6351708"/>
              <a:gd name="connsiteY8" fmla="*/ 2845213 h 5775881"/>
              <a:gd name="connsiteX9" fmla="*/ 395347 w 6351708"/>
              <a:gd name="connsiteY9" fmla="*/ 2988223 h 5775881"/>
              <a:gd name="connsiteX10" fmla="*/ 404014 w 6351708"/>
              <a:gd name="connsiteY10" fmla="*/ 2871215 h 5775881"/>
              <a:gd name="connsiteX11" fmla="*/ 416052 w 6351708"/>
              <a:gd name="connsiteY11" fmla="*/ 2494091 h 5775881"/>
              <a:gd name="connsiteX12" fmla="*/ 426212 w 6351708"/>
              <a:gd name="connsiteY12" fmla="*/ 1102171 h 5775881"/>
              <a:gd name="connsiteX13" fmla="*/ 438278 w 6351708"/>
              <a:gd name="connsiteY13"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05892 w 6351708"/>
              <a:gd name="connsiteY5" fmla="*/ 3124011 h 5775881"/>
              <a:gd name="connsiteX6" fmla="*/ 352010 w 6351708"/>
              <a:gd name="connsiteY6" fmla="*/ 2468185 h 5775881"/>
              <a:gd name="connsiteX7" fmla="*/ 564359 w 6351708"/>
              <a:gd name="connsiteY7" fmla="*/ 2966555 h 5775881"/>
              <a:gd name="connsiteX8" fmla="*/ 399680 w 6351708"/>
              <a:gd name="connsiteY8" fmla="*/ 2970889 h 5775881"/>
              <a:gd name="connsiteX9" fmla="*/ 399680 w 6351708"/>
              <a:gd name="connsiteY9" fmla="*/ 2845213 h 5775881"/>
              <a:gd name="connsiteX10" fmla="*/ 395347 w 6351708"/>
              <a:gd name="connsiteY10" fmla="*/ 2988223 h 5775881"/>
              <a:gd name="connsiteX11" fmla="*/ 404014 w 6351708"/>
              <a:gd name="connsiteY11" fmla="*/ 2871215 h 5775881"/>
              <a:gd name="connsiteX12" fmla="*/ 416052 w 6351708"/>
              <a:gd name="connsiteY12" fmla="*/ 2494091 h 5775881"/>
              <a:gd name="connsiteX13" fmla="*/ 426212 w 6351708"/>
              <a:gd name="connsiteY13" fmla="*/ 1102171 h 5775881"/>
              <a:gd name="connsiteX14" fmla="*/ 438278 w 6351708"/>
              <a:gd name="connsiteY14"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05892 w 6351708"/>
              <a:gd name="connsiteY5" fmla="*/ 3124011 h 5775881"/>
              <a:gd name="connsiteX6" fmla="*/ 352010 w 6351708"/>
              <a:gd name="connsiteY6" fmla="*/ 2468185 h 5775881"/>
              <a:gd name="connsiteX7" fmla="*/ 564359 w 6351708"/>
              <a:gd name="connsiteY7" fmla="*/ 2966555 h 5775881"/>
              <a:gd name="connsiteX8" fmla="*/ 399680 w 6351708"/>
              <a:gd name="connsiteY8" fmla="*/ 2970889 h 5775881"/>
              <a:gd name="connsiteX9" fmla="*/ 399680 w 6351708"/>
              <a:gd name="connsiteY9" fmla="*/ 2845213 h 5775881"/>
              <a:gd name="connsiteX10" fmla="*/ 404014 w 6351708"/>
              <a:gd name="connsiteY10" fmla="*/ 2871215 h 5775881"/>
              <a:gd name="connsiteX11" fmla="*/ 416052 w 6351708"/>
              <a:gd name="connsiteY11" fmla="*/ 2494091 h 5775881"/>
              <a:gd name="connsiteX12" fmla="*/ 426212 w 6351708"/>
              <a:gd name="connsiteY12" fmla="*/ 1102171 h 5775881"/>
              <a:gd name="connsiteX13" fmla="*/ 438278 w 6351708"/>
              <a:gd name="connsiteY13"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05892 w 6351708"/>
              <a:gd name="connsiteY5" fmla="*/ 3124011 h 5775881"/>
              <a:gd name="connsiteX6" fmla="*/ 352010 w 6351708"/>
              <a:gd name="connsiteY6" fmla="*/ 2468185 h 5775881"/>
              <a:gd name="connsiteX7" fmla="*/ 564359 w 6351708"/>
              <a:gd name="connsiteY7" fmla="*/ 2966555 h 5775881"/>
              <a:gd name="connsiteX8" fmla="*/ 399680 w 6351708"/>
              <a:gd name="connsiteY8" fmla="*/ 2970889 h 5775881"/>
              <a:gd name="connsiteX9" fmla="*/ 399680 w 6351708"/>
              <a:gd name="connsiteY9" fmla="*/ 2845213 h 5775881"/>
              <a:gd name="connsiteX10" fmla="*/ 416052 w 6351708"/>
              <a:gd name="connsiteY10" fmla="*/ 2494091 h 5775881"/>
              <a:gd name="connsiteX11" fmla="*/ 426212 w 6351708"/>
              <a:gd name="connsiteY11" fmla="*/ 1102171 h 5775881"/>
              <a:gd name="connsiteX12" fmla="*/ 438278 w 6351708"/>
              <a:gd name="connsiteY12"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05892 w 6351708"/>
              <a:gd name="connsiteY5" fmla="*/ 3124011 h 5775881"/>
              <a:gd name="connsiteX6" fmla="*/ 564359 w 6351708"/>
              <a:gd name="connsiteY6" fmla="*/ 2966555 h 5775881"/>
              <a:gd name="connsiteX7" fmla="*/ 399680 w 6351708"/>
              <a:gd name="connsiteY7" fmla="*/ 2970889 h 5775881"/>
              <a:gd name="connsiteX8" fmla="*/ 399680 w 6351708"/>
              <a:gd name="connsiteY8" fmla="*/ 2845213 h 5775881"/>
              <a:gd name="connsiteX9" fmla="*/ 416052 w 6351708"/>
              <a:gd name="connsiteY9" fmla="*/ 2494091 h 5775881"/>
              <a:gd name="connsiteX10" fmla="*/ 426212 w 6351708"/>
              <a:gd name="connsiteY10" fmla="*/ 1102171 h 5775881"/>
              <a:gd name="connsiteX11" fmla="*/ 438278 w 6351708"/>
              <a:gd name="connsiteY11"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05892 w 6351708"/>
              <a:gd name="connsiteY5" fmla="*/ 3124011 h 5775881"/>
              <a:gd name="connsiteX6" fmla="*/ 564359 w 6351708"/>
              <a:gd name="connsiteY6" fmla="*/ 2966555 h 5775881"/>
              <a:gd name="connsiteX7" fmla="*/ 399680 w 6351708"/>
              <a:gd name="connsiteY7" fmla="*/ 2845213 h 5775881"/>
              <a:gd name="connsiteX8" fmla="*/ 416052 w 6351708"/>
              <a:gd name="connsiteY8" fmla="*/ 2494091 h 5775881"/>
              <a:gd name="connsiteX9" fmla="*/ 426212 w 6351708"/>
              <a:gd name="connsiteY9" fmla="*/ 1102171 h 5775881"/>
              <a:gd name="connsiteX10" fmla="*/ 438278 w 6351708"/>
              <a:gd name="connsiteY10"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05892 w 6351708"/>
              <a:gd name="connsiteY5" fmla="*/ 3124011 h 5775881"/>
              <a:gd name="connsiteX6" fmla="*/ 399680 w 6351708"/>
              <a:gd name="connsiteY6" fmla="*/ 2845213 h 5775881"/>
              <a:gd name="connsiteX7" fmla="*/ 416052 w 6351708"/>
              <a:gd name="connsiteY7" fmla="*/ 2494091 h 5775881"/>
              <a:gd name="connsiteX8" fmla="*/ 426212 w 6351708"/>
              <a:gd name="connsiteY8" fmla="*/ 1102171 h 5775881"/>
              <a:gd name="connsiteX9" fmla="*/ 438278 w 6351708"/>
              <a:gd name="connsiteY9"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23227 w 6351708"/>
              <a:gd name="connsiteY5" fmla="*/ 3124011 h 5775881"/>
              <a:gd name="connsiteX6" fmla="*/ 399680 w 6351708"/>
              <a:gd name="connsiteY6" fmla="*/ 2845213 h 5775881"/>
              <a:gd name="connsiteX7" fmla="*/ 416052 w 6351708"/>
              <a:gd name="connsiteY7" fmla="*/ 2494091 h 5775881"/>
              <a:gd name="connsiteX8" fmla="*/ 426212 w 6351708"/>
              <a:gd name="connsiteY8" fmla="*/ 1102171 h 5775881"/>
              <a:gd name="connsiteX9" fmla="*/ 438278 w 6351708"/>
              <a:gd name="connsiteY9"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23227 w 6351708"/>
              <a:gd name="connsiteY5" fmla="*/ 3124011 h 5775881"/>
              <a:gd name="connsiteX6" fmla="*/ 399680 w 6351708"/>
              <a:gd name="connsiteY6" fmla="*/ 2845213 h 5775881"/>
              <a:gd name="connsiteX7" fmla="*/ 416052 w 6351708"/>
              <a:gd name="connsiteY7" fmla="*/ 2494091 h 5775881"/>
              <a:gd name="connsiteX8" fmla="*/ 426212 w 6351708"/>
              <a:gd name="connsiteY8" fmla="*/ 1102171 h 5775881"/>
              <a:gd name="connsiteX9" fmla="*/ 438278 w 6351708"/>
              <a:gd name="connsiteY9"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23227 w 6351708"/>
              <a:gd name="connsiteY5" fmla="*/ 3124011 h 5775881"/>
              <a:gd name="connsiteX6" fmla="*/ 399680 w 6351708"/>
              <a:gd name="connsiteY6" fmla="*/ 2845213 h 5775881"/>
              <a:gd name="connsiteX7" fmla="*/ 416052 w 6351708"/>
              <a:gd name="connsiteY7" fmla="*/ 2494091 h 5775881"/>
              <a:gd name="connsiteX8" fmla="*/ 426212 w 6351708"/>
              <a:gd name="connsiteY8" fmla="*/ 1102171 h 5775881"/>
              <a:gd name="connsiteX9" fmla="*/ 438278 w 6351708"/>
              <a:gd name="connsiteY9"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23227 w 6351708"/>
              <a:gd name="connsiteY5" fmla="*/ 3124011 h 5775881"/>
              <a:gd name="connsiteX6" fmla="*/ 416052 w 6351708"/>
              <a:gd name="connsiteY6" fmla="*/ 2494091 h 5775881"/>
              <a:gd name="connsiteX7" fmla="*/ 426212 w 6351708"/>
              <a:gd name="connsiteY7" fmla="*/ 1102171 h 5775881"/>
              <a:gd name="connsiteX8" fmla="*/ 438278 w 6351708"/>
              <a:gd name="connsiteY8"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23227 w 6351708"/>
              <a:gd name="connsiteY5" fmla="*/ 3124011 h 5775881"/>
              <a:gd name="connsiteX6" fmla="*/ 416052 w 6351708"/>
              <a:gd name="connsiteY6" fmla="*/ 2494091 h 5775881"/>
              <a:gd name="connsiteX7" fmla="*/ 426212 w 6351708"/>
              <a:gd name="connsiteY7" fmla="*/ 1102171 h 5775881"/>
              <a:gd name="connsiteX8" fmla="*/ 438278 w 6351708"/>
              <a:gd name="connsiteY8"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23227 w 6351708"/>
              <a:gd name="connsiteY5" fmla="*/ 3124011 h 5775881"/>
              <a:gd name="connsiteX6" fmla="*/ 416052 w 6351708"/>
              <a:gd name="connsiteY6" fmla="*/ 2494091 h 5775881"/>
              <a:gd name="connsiteX7" fmla="*/ 426212 w 6351708"/>
              <a:gd name="connsiteY7" fmla="*/ 1102171 h 5775881"/>
              <a:gd name="connsiteX8" fmla="*/ 438278 w 6351708"/>
              <a:gd name="connsiteY8" fmla="*/ 76012 h 5775881"/>
              <a:gd name="connsiteX0" fmla="*/ 27729 w 5941159"/>
              <a:gd name="connsiteY0" fmla="*/ 50072 h 5749941"/>
              <a:gd name="connsiteX1" fmla="*/ 5906242 w 5941159"/>
              <a:gd name="connsiteY1" fmla="*/ 50072 h 5749941"/>
              <a:gd name="connsiteX2" fmla="*/ 5398242 w 5941159"/>
              <a:gd name="connsiteY2" fmla="*/ 4635725 h 5749941"/>
              <a:gd name="connsiteX3" fmla="*/ 3063664 w 5941159"/>
              <a:gd name="connsiteY3" fmla="*/ 5739671 h 5749941"/>
              <a:gd name="connsiteX4" fmla="*/ 881169 w 5941159"/>
              <a:gd name="connsiteY4" fmla="*/ 5011645 h 5749941"/>
              <a:gd name="connsiteX5" fmla="*/ 12678 w 5941159"/>
              <a:gd name="connsiteY5" fmla="*/ 3098071 h 5749941"/>
              <a:gd name="connsiteX6" fmla="*/ 5503 w 5941159"/>
              <a:gd name="connsiteY6" fmla="*/ 2468151 h 5749941"/>
              <a:gd name="connsiteX7" fmla="*/ 15663 w 5941159"/>
              <a:gd name="connsiteY7" fmla="*/ 1076231 h 5749941"/>
              <a:gd name="connsiteX8" fmla="*/ 27729 w 5941159"/>
              <a:gd name="connsiteY8" fmla="*/ 50072 h 5749941"/>
              <a:gd name="connsiteX0" fmla="*/ 27729 w 5941159"/>
              <a:gd name="connsiteY0" fmla="*/ 50072 h 5749941"/>
              <a:gd name="connsiteX1" fmla="*/ 5906242 w 5941159"/>
              <a:gd name="connsiteY1" fmla="*/ 50072 h 5749941"/>
              <a:gd name="connsiteX2" fmla="*/ 5398242 w 5941159"/>
              <a:gd name="connsiteY2" fmla="*/ 4635725 h 5749941"/>
              <a:gd name="connsiteX3" fmla="*/ 3063664 w 5941159"/>
              <a:gd name="connsiteY3" fmla="*/ 5739671 h 5749941"/>
              <a:gd name="connsiteX4" fmla="*/ 881169 w 5941159"/>
              <a:gd name="connsiteY4" fmla="*/ 5011645 h 5749941"/>
              <a:gd name="connsiteX5" fmla="*/ 12678 w 5941159"/>
              <a:gd name="connsiteY5" fmla="*/ 3098071 h 5749941"/>
              <a:gd name="connsiteX6" fmla="*/ 5503 w 5941159"/>
              <a:gd name="connsiteY6" fmla="*/ 2468151 h 5749941"/>
              <a:gd name="connsiteX7" fmla="*/ 15663 w 5941159"/>
              <a:gd name="connsiteY7" fmla="*/ 1076231 h 5749941"/>
              <a:gd name="connsiteX8" fmla="*/ 27729 w 5941159"/>
              <a:gd name="connsiteY8" fmla="*/ 50072 h 5749941"/>
              <a:gd name="connsiteX0" fmla="*/ 27729 w 5941159"/>
              <a:gd name="connsiteY0" fmla="*/ 50072 h 5749941"/>
              <a:gd name="connsiteX1" fmla="*/ 5906242 w 5941159"/>
              <a:gd name="connsiteY1" fmla="*/ 50072 h 5749941"/>
              <a:gd name="connsiteX2" fmla="*/ 5398242 w 5941159"/>
              <a:gd name="connsiteY2" fmla="*/ 4635725 h 5749941"/>
              <a:gd name="connsiteX3" fmla="*/ 3063664 w 5941159"/>
              <a:gd name="connsiteY3" fmla="*/ 5739671 h 5749941"/>
              <a:gd name="connsiteX4" fmla="*/ 881169 w 5941159"/>
              <a:gd name="connsiteY4" fmla="*/ 5011645 h 5749941"/>
              <a:gd name="connsiteX5" fmla="*/ 12678 w 5941159"/>
              <a:gd name="connsiteY5" fmla="*/ 3098071 h 5749941"/>
              <a:gd name="connsiteX6" fmla="*/ 5503 w 5941159"/>
              <a:gd name="connsiteY6" fmla="*/ 2468151 h 5749941"/>
              <a:gd name="connsiteX7" fmla="*/ 15663 w 5941159"/>
              <a:gd name="connsiteY7" fmla="*/ 1076231 h 5749941"/>
              <a:gd name="connsiteX8" fmla="*/ 27729 w 5941159"/>
              <a:gd name="connsiteY8" fmla="*/ 50072 h 5749941"/>
              <a:gd name="connsiteX0" fmla="*/ 27729 w 5941159"/>
              <a:gd name="connsiteY0" fmla="*/ 50072 h 5749941"/>
              <a:gd name="connsiteX1" fmla="*/ 5906242 w 5941159"/>
              <a:gd name="connsiteY1" fmla="*/ 50072 h 5749941"/>
              <a:gd name="connsiteX2" fmla="*/ 5398242 w 5941159"/>
              <a:gd name="connsiteY2" fmla="*/ 4635725 h 5749941"/>
              <a:gd name="connsiteX3" fmla="*/ 3063664 w 5941159"/>
              <a:gd name="connsiteY3" fmla="*/ 5739671 h 5749941"/>
              <a:gd name="connsiteX4" fmla="*/ 881169 w 5941159"/>
              <a:gd name="connsiteY4" fmla="*/ 5011645 h 5749941"/>
              <a:gd name="connsiteX5" fmla="*/ 12678 w 5941159"/>
              <a:gd name="connsiteY5" fmla="*/ 3098071 h 5749941"/>
              <a:gd name="connsiteX6" fmla="*/ 5503 w 5941159"/>
              <a:gd name="connsiteY6" fmla="*/ 2468151 h 5749941"/>
              <a:gd name="connsiteX7" fmla="*/ 15663 w 5941159"/>
              <a:gd name="connsiteY7" fmla="*/ 1076231 h 5749941"/>
              <a:gd name="connsiteX8" fmla="*/ 27729 w 5941159"/>
              <a:gd name="connsiteY8" fmla="*/ 50072 h 5749941"/>
              <a:gd name="connsiteX0" fmla="*/ 27729 w 5941159"/>
              <a:gd name="connsiteY0" fmla="*/ 50072 h 5749941"/>
              <a:gd name="connsiteX1" fmla="*/ 5906242 w 5941159"/>
              <a:gd name="connsiteY1" fmla="*/ 50072 h 5749941"/>
              <a:gd name="connsiteX2" fmla="*/ 5398242 w 5941159"/>
              <a:gd name="connsiteY2" fmla="*/ 4635725 h 5749941"/>
              <a:gd name="connsiteX3" fmla="*/ 3063664 w 5941159"/>
              <a:gd name="connsiteY3" fmla="*/ 5739671 h 5749941"/>
              <a:gd name="connsiteX4" fmla="*/ 881169 w 5941159"/>
              <a:gd name="connsiteY4" fmla="*/ 5011645 h 5749941"/>
              <a:gd name="connsiteX5" fmla="*/ 12678 w 5941159"/>
              <a:gd name="connsiteY5" fmla="*/ 3098071 h 5749941"/>
              <a:gd name="connsiteX6" fmla="*/ 5503 w 5941159"/>
              <a:gd name="connsiteY6" fmla="*/ 2468151 h 5749941"/>
              <a:gd name="connsiteX7" fmla="*/ 15663 w 5941159"/>
              <a:gd name="connsiteY7" fmla="*/ 1076231 h 5749941"/>
              <a:gd name="connsiteX8" fmla="*/ 27729 w 5941159"/>
              <a:gd name="connsiteY8" fmla="*/ 50072 h 5749941"/>
              <a:gd name="connsiteX0" fmla="*/ 27729 w 5941159"/>
              <a:gd name="connsiteY0" fmla="*/ 50072 h 5749941"/>
              <a:gd name="connsiteX1" fmla="*/ 5906242 w 5941159"/>
              <a:gd name="connsiteY1" fmla="*/ 50072 h 5749941"/>
              <a:gd name="connsiteX2" fmla="*/ 5398242 w 5941159"/>
              <a:gd name="connsiteY2" fmla="*/ 4635725 h 5749941"/>
              <a:gd name="connsiteX3" fmla="*/ 3063664 w 5941159"/>
              <a:gd name="connsiteY3" fmla="*/ 5739671 h 5749941"/>
              <a:gd name="connsiteX4" fmla="*/ 881169 w 5941159"/>
              <a:gd name="connsiteY4" fmla="*/ 5011645 h 5749941"/>
              <a:gd name="connsiteX5" fmla="*/ 12678 w 5941159"/>
              <a:gd name="connsiteY5" fmla="*/ 3098071 h 5749941"/>
              <a:gd name="connsiteX6" fmla="*/ 5503 w 5941159"/>
              <a:gd name="connsiteY6" fmla="*/ 2468151 h 5749941"/>
              <a:gd name="connsiteX7" fmla="*/ 15663 w 5941159"/>
              <a:gd name="connsiteY7" fmla="*/ 1076231 h 5749941"/>
              <a:gd name="connsiteX8" fmla="*/ 27729 w 5941159"/>
              <a:gd name="connsiteY8" fmla="*/ 50072 h 5749941"/>
              <a:gd name="connsiteX0" fmla="*/ 27729 w 5941159"/>
              <a:gd name="connsiteY0" fmla="*/ 50072 h 5749941"/>
              <a:gd name="connsiteX1" fmla="*/ 5906242 w 5941159"/>
              <a:gd name="connsiteY1" fmla="*/ 50072 h 5749941"/>
              <a:gd name="connsiteX2" fmla="*/ 5398242 w 5941159"/>
              <a:gd name="connsiteY2" fmla="*/ 4635725 h 5749941"/>
              <a:gd name="connsiteX3" fmla="*/ 3063664 w 5941159"/>
              <a:gd name="connsiteY3" fmla="*/ 5739671 h 5749941"/>
              <a:gd name="connsiteX4" fmla="*/ 881169 w 5941159"/>
              <a:gd name="connsiteY4" fmla="*/ 5011645 h 5749941"/>
              <a:gd name="connsiteX5" fmla="*/ 12678 w 5941159"/>
              <a:gd name="connsiteY5" fmla="*/ 3098071 h 5749941"/>
              <a:gd name="connsiteX6" fmla="*/ 5503 w 5941159"/>
              <a:gd name="connsiteY6" fmla="*/ 2468151 h 5749941"/>
              <a:gd name="connsiteX7" fmla="*/ 15663 w 5941159"/>
              <a:gd name="connsiteY7" fmla="*/ 1076231 h 5749941"/>
              <a:gd name="connsiteX8" fmla="*/ 27729 w 5941159"/>
              <a:gd name="connsiteY8" fmla="*/ 50072 h 5749941"/>
              <a:gd name="connsiteX0" fmla="*/ 80806 w 5994236"/>
              <a:gd name="connsiteY0" fmla="*/ 50072 h 5749941"/>
              <a:gd name="connsiteX1" fmla="*/ 5959319 w 5994236"/>
              <a:gd name="connsiteY1" fmla="*/ 50072 h 5749941"/>
              <a:gd name="connsiteX2" fmla="*/ 5451319 w 5994236"/>
              <a:gd name="connsiteY2" fmla="*/ 4635725 h 5749941"/>
              <a:gd name="connsiteX3" fmla="*/ 3116741 w 5994236"/>
              <a:gd name="connsiteY3" fmla="*/ 5739671 h 5749941"/>
              <a:gd name="connsiteX4" fmla="*/ 934246 w 5994236"/>
              <a:gd name="connsiteY4" fmla="*/ 5011645 h 5749941"/>
              <a:gd name="connsiteX5" fmla="*/ 65755 w 5994236"/>
              <a:gd name="connsiteY5" fmla="*/ 3098071 h 5749941"/>
              <a:gd name="connsiteX6" fmla="*/ 60742 w 5994236"/>
              <a:gd name="connsiteY6" fmla="*/ 2871092 h 5749941"/>
              <a:gd name="connsiteX7" fmla="*/ 58580 w 5994236"/>
              <a:gd name="connsiteY7" fmla="*/ 2468151 h 5749941"/>
              <a:gd name="connsiteX8" fmla="*/ 68740 w 5994236"/>
              <a:gd name="connsiteY8" fmla="*/ 1076231 h 5749941"/>
              <a:gd name="connsiteX9" fmla="*/ 80806 w 5994236"/>
              <a:gd name="connsiteY9" fmla="*/ 50072 h 5749941"/>
              <a:gd name="connsiteX0" fmla="*/ 80806 w 5994236"/>
              <a:gd name="connsiteY0" fmla="*/ 50072 h 5749941"/>
              <a:gd name="connsiteX1" fmla="*/ 5959319 w 5994236"/>
              <a:gd name="connsiteY1" fmla="*/ 50072 h 5749941"/>
              <a:gd name="connsiteX2" fmla="*/ 5451319 w 5994236"/>
              <a:gd name="connsiteY2" fmla="*/ 4635725 h 5749941"/>
              <a:gd name="connsiteX3" fmla="*/ 3116741 w 5994236"/>
              <a:gd name="connsiteY3" fmla="*/ 5739671 h 5749941"/>
              <a:gd name="connsiteX4" fmla="*/ 934246 w 5994236"/>
              <a:gd name="connsiteY4" fmla="*/ 5011645 h 5749941"/>
              <a:gd name="connsiteX5" fmla="*/ 65755 w 5994236"/>
              <a:gd name="connsiteY5" fmla="*/ 3098071 h 5749941"/>
              <a:gd name="connsiteX6" fmla="*/ 60742 w 5994236"/>
              <a:gd name="connsiteY6" fmla="*/ 2871092 h 5749941"/>
              <a:gd name="connsiteX7" fmla="*/ 58580 w 5994236"/>
              <a:gd name="connsiteY7" fmla="*/ 2468151 h 5749941"/>
              <a:gd name="connsiteX8" fmla="*/ 68740 w 5994236"/>
              <a:gd name="connsiteY8" fmla="*/ 1076231 h 5749941"/>
              <a:gd name="connsiteX9" fmla="*/ 80806 w 5994236"/>
              <a:gd name="connsiteY9" fmla="*/ 50072 h 5749941"/>
              <a:gd name="connsiteX0" fmla="*/ 27729 w 5941159"/>
              <a:gd name="connsiteY0" fmla="*/ 50072 h 5749941"/>
              <a:gd name="connsiteX1" fmla="*/ 5906242 w 5941159"/>
              <a:gd name="connsiteY1" fmla="*/ 50072 h 5749941"/>
              <a:gd name="connsiteX2" fmla="*/ 5398242 w 5941159"/>
              <a:gd name="connsiteY2" fmla="*/ 4635725 h 5749941"/>
              <a:gd name="connsiteX3" fmla="*/ 3063664 w 5941159"/>
              <a:gd name="connsiteY3" fmla="*/ 5739671 h 5749941"/>
              <a:gd name="connsiteX4" fmla="*/ 881169 w 5941159"/>
              <a:gd name="connsiteY4" fmla="*/ 5011645 h 5749941"/>
              <a:gd name="connsiteX5" fmla="*/ 12678 w 5941159"/>
              <a:gd name="connsiteY5" fmla="*/ 3098071 h 5749941"/>
              <a:gd name="connsiteX6" fmla="*/ 7665 w 5941159"/>
              <a:gd name="connsiteY6" fmla="*/ 2871092 h 5749941"/>
              <a:gd name="connsiteX7" fmla="*/ 5503 w 5941159"/>
              <a:gd name="connsiteY7" fmla="*/ 2468151 h 5749941"/>
              <a:gd name="connsiteX8" fmla="*/ 15663 w 5941159"/>
              <a:gd name="connsiteY8" fmla="*/ 1076231 h 5749941"/>
              <a:gd name="connsiteX9" fmla="*/ 27729 w 5941159"/>
              <a:gd name="connsiteY9" fmla="*/ 50072 h 5749941"/>
              <a:gd name="connsiteX0" fmla="*/ 27729 w 5941159"/>
              <a:gd name="connsiteY0" fmla="*/ 50072 h 5749941"/>
              <a:gd name="connsiteX1" fmla="*/ 5906242 w 5941159"/>
              <a:gd name="connsiteY1" fmla="*/ 50072 h 5749941"/>
              <a:gd name="connsiteX2" fmla="*/ 5398242 w 5941159"/>
              <a:gd name="connsiteY2" fmla="*/ 4635725 h 5749941"/>
              <a:gd name="connsiteX3" fmla="*/ 3063664 w 5941159"/>
              <a:gd name="connsiteY3" fmla="*/ 5739671 h 5749941"/>
              <a:gd name="connsiteX4" fmla="*/ 881169 w 5941159"/>
              <a:gd name="connsiteY4" fmla="*/ 5011645 h 5749941"/>
              <a:gd name="connsiteX5" fmla="*/ 12678 w 5941159"/>
              <a:gd name="connsiteY5" fmla="*/ 3098071 h 5749941"/>
              <a:gd name="connsiteX6" fmla="*/ 7665 w 5941159"/>
              <a:gd name="connsiteY6" fmla="*/ 2871092 h 5749941"/>
              <a:gd name="connsiteX7" fmla="*/ 5503 w 5941159"/>
              <a:gd name="connsiteY7" fmla="*/ 2468151 h 5749941"/>
              <a:gd name="connsiteX8" fmla="*/ 15663 w 5941159"/>
              <a:gd name="connsiteY8" fmla="*/ 1076231 h 5749941"/>
              <a:gd name="connsiteX9" fmla="*/ 27729 w 5941159"/>
              <a:gd name="connsiteY9" fmla="*/ 50072 h 5749941"/>
              <a:gd name="connsiteX0" fmla="*/ 27729 w 5941159"/>
              <a:gd name="connsiteY0" fmla="*/ 50072 h 5749507"/>
              <a:gd name="connsiteX1" fmla="*/ 5906242 w 5941159"/>
              <a:gd name="connsiteY1" fmla="*/ 50072 h 5749507"/>
              <a:gd name="connsiteX2" fmla="*/ 5398242 w 5941159"/>
              <a:gd name="connsiteY2" fmla="*/ 4635725 h 5749507"/>
              <a:gd name="connsiteX3" fmla="*/ 3063664 w 5941159"/>
              <a:gd name="connsiteY3" fmla="*/ 5739671 h 5749507"/>
              <a:gd name="connsiteX4" fmla="*/ 881169 w 5941159"/>
              <a:gd name="connsiteY4" fmla="*/ 5011645 h 5749507"/>
              <a:gd name="connsiteX5" fmla="*/ 12678 w 5941159"/>
              <a:gd name="connsiteY5" fmla="*/ 3098071 h 5749507"/>
              <a:gd name="connsiteX6" fmla="*/ 7665 w 5941159"/>
              <a:gd name="connsiteY6" fmla="*/ 2871092 h 5749507"/>
              <a:gd name="connsiteX7" fmla="*/ 5503 w 5941159"/>
              <a:gd name="connsiteY7" fmla="*/ 2468151 h 5749507"/>
              <a:gd name="connsiteX8" fmla="*/ 15663 w 5941159"/>
              <a:gd name="connsiteY8" fmla="*/ 1076231 h 5749507"/>
              <a:gd name="connsiteX9" fmla="*/ 27729 w 5941159"/>
              <a:gd name="connsiteY9" fmla="*/ 50072 h 5749507"/>
              <a:gd name="connsiteX0" fmla="*/ 81860 w 5995290"/>
              <a:gd name="connsiteY0" fmla="*/ 50072 h 5748893"/>
              <a:gd name="connsiteX1" fmla="*/ 5960373 w 5995290"/>
              <a:gd name="connsiteY1" fmla="*/ 50072 h 5748893"/>
              <a:gd name="connsiteX2" fmla="*/ 5452373 w 5995290"/>
              <a:gd name="connsiteY2" fmla="*/ 4635725 h 5748893"/>
              <a:gd name="connsiteX3" fmla="*/ 3117795 w 5995290"/>
              <a:gd name="connsiteY3" fmla="*/ 5739671 h 5748893"/>
              <a:gd name="connsiteX4" fmla="*/ 949532 w 5995290"/>
              <a:gd name="connsiteY4" fmla="*/ 4990297 h 5748893"/>
              <a:gd name="connsiteX5" fmla="*/ 66809 w 5995290"/>
              <a:gd name="connsiteY5" fmla="*/ 3098071 h 5748893"/>
              <a:gd name="connsiteX6" fmla="*/ 61796 w 5995290"/>
              <a:gd name="connsiteY6" fmla="*/ 2871092 h 5748893"/>
              <a:gd name="connsiteX7" fmla="*/ 59634 w 5995290"/>
              <a:gd name="connsiteY7" fmla="*/ 2468151 h 5748893"/>
              <a:gd name="connsiteX8" fmla="*/ 69794 w 5995290"/>
              <a:gd name="connsiteY8" fmla="*/ 1076231 h 5748893"/>
              <a:gd name="connsiteX9" fmla="*/ 81860 w 5995290"/>
              <a:gd name="connsiteY9" fmla="*/ 50072 h 5748893"/>
              <a:gd name="connsiteX0" fmla="*/ 81860 w 5995290"/>
              <a:gd name="connsiteY0" fmla="*/ 50072 h 5748893"/>
              <a:gd name="connsiteX1" fmla="*/ 5960373 w 5995290"/>
              <a:gd name="connsiteY1" fmla="*/ 50072 h 5748893"/>
              <a:gd name="connsiteX2" fmla="*/ 5452373 w 5995290"/>
              <a:gd name="connsiteY2" fmla="*/ 4635725 h 5748893"/>
              <a:gd name="connsiteX3" fmla="*/ 3117795 w 5995290"/>
              <a:gd name="connsiteY3" fmla="*/ 5739671 h 5748893"/>
              <a:gd name="connsiteX4" fmla="*/ 949532 w 5995290"/>
              <a:gd name="connsiteY4" fmla="*/ 4990297 h 5748893"/>
              <a:gd name="connsiteX5" fmla="*/ 66809 w 5995290"/>
              <a:gd name="connsiteY5" fmla="*/ 3098071 h 5748893"/>
              <a:gd name="connsiteX6" fmla="*/ 61796 w 5995290"/>
              <a:gd name="connsiteY6" fmla="*/ 2871092 h 5748893"/>
              <a:gd name="connsiteX7" fmla="*/ 59634 w 5995290"/>
              <a:gd name="connsiteY7" fmla="*/ 2468151 h 5748893"/>
              <a:gd name="connsiteX8" fmla="*/ 69794 w 5995290"/>
              <a:gd name="connsiteY8" fmla="*/ 1076231 h 5748893"/>
              <a:gd name="connsiteX9" fmla="*/ 81860 w 5995290"/>
              <a:gd name="connsiteY9" fmla="*/ 50072 h 5748893"/>
              <a:gd name="connsiteX0" fmla="*/ 81860 w 5995290"/>
              <a:gd name="connsiteY0" fmla="*/ 50072 h 5748893"/>
              <a:gd name="connsiteX1" fmla="*/ 5960373 w 5995290"/>
              <a:gd name="connsiteY1" fmla="*/ 50072 h 5748893"/>
              <a:gd name="connsiteX2" fmla="*/ 5452373 w 5995290"/>
              <a:gd name="connsiteY2" fmla="*/ 4635725 h 5748893"/>
              <a:gd name="connsiteX3" fmla="*/ 3117795 w 5995290"/>
              <a:gd name="connsiteY3" fmla="*/ 5739671 h 5748893"/>
              <a:gd name="connsiteX4" fmla="*/ 949532 w 5995290"/>
              <a:gd name="connsiteY4" fmla="*/ 4990297 h 5748893"/>
              <a:gd name="connsiteX5" fmla="*/ 66809 w 5995290"/>
              <a:gd name="connsiteY5" fmla="*/ 3098071 h 5748893"/>
              <a:gd name="connsiteX6" fmla="*/ 61796 w 5995290"/>
              <a:gd name="connsiteY6" fmla="*/ 2871092 h 5748893"/>
              <a:gd name="connsiteX7" fmla="*/ 59634 w 5995290"/>
              <a:gd name="connsiteY7" fmla="*/ 2468151 h 5748893"/>
              <a:gd name="connsiteX8" fmla="*/ 69794 w 5995290"/>
              <a:gd name="connsiteY8" fmla="*/ 1076231 h 5748893"/>
              <a:gd name="connsiteX9" fmla="*/ 81860 w 5995290"/>
              <a:gd name="connsiteY9" fmla="*/ 50072 h 5748893"/>
              <a:gd name="connsiteX0" fmla="*/ 81860 w 5995290"/>
              <a:gd name="connsiteY0" fmla="*/ 50072 h 5762755"/>
              <a:gd name="connsiteX1" fmla="*/ 5960373 w 5995290"/>
              <a:gd name="connsiteY1" fmla="*/ 50072 h 5762755"/>
              <a:gd name="connsiteX2" fmla="*/ 5452373 w 5995290"/>
              <a:gd name="connsiteY2" fmla="*/ 4635725 h 5762755"/>
              <a:gd name="connsiteX3" fmla="*/ 3107121 w 5995290"/>
              <a:gd name="connsiteY3" fmla="*/ 5753903 h 5762755"/>
              <a:gd name="connsiteX4" fmla="*/ 949532 w 5995290"/>
              <a:gd name="connsiteY4" fmla="*/ 4990297 h 5762755"/>
              <a:gd name="connsiteX5" fmla="*/ 66809 w 5995290"/>
              <a:gd name="connsiteY5" fmla="*/ 3098071 h 5762755"/>
              <a:gd name="connsiteX6" fmla="*/ 61796 w 5995290"/>
              <a:gd name="connsiteY6" fmla="*/ 2871092 h 5762755"/>
              <a:gd name="connsiteX7" fmla="*/ 59634 w 5995290"/>
              <a:gd name="connsiteY7" fmla="*/ 2468151 h 5762755"/>
              <a:gd name="connsiteX8" fmla="*/ 69794 w 5995290"/>
              <a:gd name="connsiteY8" fmla="*/ 1076231 h 5762755"/>
              <a:gd name="connsiteX9" fmla="*/ 81860 w 5995290"/>
              <a:gd name="connsiteY9" fmla="*/ 50072 h 5762755"/>
              <a:gd name="connsiteX0" fmla="*/ 81860 w 5995290"/>
              <a:gd name="connsiteY0" fmla="*/ 50072 h 5757056"/>
              <a:gd name="connsiteX1" fmla="*/ 5960373 w 5995290"/>
              <a:gd name="connsiteY1" fmla="*/ 50072 h 5757056"/>
              <a:gd name="connsiteX2" fmla="*/ 5452373 w 5995290"/>
              <a:gd name="connsiteY2" fmla="*/ 4635725 h 5757056"/>
              <a:gd name="connsiteX3" fmla="*/ 3107121 w 5995290"/>
              <a:gd name="connsiteY3" fmla="*/ 5753903 h 5757056"/>
              <a:gd name="connsiteX4" fmla="*/ 949532 w 5995290"/>
              <a:gd name="connsiteY4" fmla="*/ 4990297 h 5757056"/>
              <a:gd name="connsiteX5" fmla="*/ 66809 w 5995290"/>
              <a:gd name="connsiteY5" fmla="*/ 3098071 h 5757056"/>
              <a:gd name="connsiteX6" fmla="*/ 61796 w 5995290"/>
              <a:gd name="connsiteY6" fmla="*/ 2871092 h 5757056"/>
              <a:gd name="connsiteX7" fmla="*/ 59634 w 5995290"/>
              <a:gd name="connsiteY7" fmla="*/ 2468151 h 5757056"/>
              <a:gd name="connsiteX8" fmla="*/ 69794 w 5995290"/>
              <a:gd name="connsiteY8" fmla="*/ 1076231 h 5757056"/>
              <a:gd name="connsiteX9" fmla="*/ 81860 w 5995290"/>
              <a:gd name="connsiteY9" fmla="*/ 50072 h 5757056"/>
              <a:gd name="connsiteX0" fmla="*/ 81860 w 5995290"/>
              <a:gd name="connsiteY0" fmla="*/ 50072 h 5757056"/>
              <a:gd name="connsiteX1" fmla="*/ 5960373 w 5995290"/>
              <a:gd name="connsiteY1" fmla="*/ 50072 h 5757056"/>
              <a:gd name="connsiteX2" fmla="*/ 5452373 w 5995290"/>
              <a:gd name="connsiteY2" fmla="*/ 4635725 h 5757056"/>
              <a:gd name="connsiteX3" fmla="*/ 3107121 w 5995290"/>
              <a:gd name="connsiteY3" fmla="*/ 5753903 h 5757056"/>
              <a:gd name="connsiteX4" fmla="*/ 949532 w 5995290"/>
              <a:gd name="connsiteY4" fmla="*/ 4990297 h 5757056"/>
              <a:gd name="connsiteX5" fmla="*/ 66809 w 5995290"/>
              <a:gd name="connsiteY5" fmla="*/ 3098071 h 5757056"/>
              <a:gd name="connsiteX6" fmla="*/ 61796 w 5995290"/>
              <a:gd name="connsiteY6" fmla="*/ 2871092 h 5757056"/>
              <a:gd name="connsiteX7" fmla="*/ 59634 w 5995290"/>
              <a:gd name="connsiteY7" fmla="*/ 2468151 h 5757056"/>
              <a:gd name="connsiteX8" fmla="*/ 69794 w 5995290"/>
              <a:gd name="connsiteY8" fmla="*/ 1076231 h 5757056"/>
              <a:gd name="connsiteX9" fmla="*/ 81860 w 5995290"/>
              <a:gd name="connsiteY9" fmla="*/ 50072 h 5757056"/>
              <a:gd name="connsiteX0" fmla="*/ 81860 w 5987459"/>
              <a:gd name="connsiteY0" fmla="*/ 50072 h 5757056"/>
              <a:gd name="connsiteX1" fmla="*/ 5960373 w 5987459"/>
              <a:gd name="connsiteY1" fmla="*/ 50072 h 5757056"/>
              <a:gd name="connsiteX2" fmla="*/ 5427467 w 5987459"/>
              <a:gd name="connsiteY2" fmla="*/ 4621493 h 5757056"/>
              <a:gd name="connsiteX3" fmla="*/ 3107121 w 5987459"/>
              <a:gd name="connsiteY3" fmla="*/ 5753903 h 5757056"/>
              <a:gd name="connsiteX4" fmla="*/ 949532 w 5987459"/>
              <a:gd name="connsiteY4" fmla="*/ 4990297 h 5757056"/>
              <a:gd name="connsiteX5" fmla="*/ 66809 w 5987459"/>
              <a:gd name="connsiteY5" fmla="*/ 3098071 h 5757056"/>
              <a:gd name="connsiteX6" fmla="*/ 61796 w 5987459"/>
              <a:gd name="connsiteY6" fmla="*/ 2871092 h 5757056"/>
              <a:gd name="connsiteX7" fmla="*/ 59634 w 5987459"/>
              <a:gd name="connsiteY7" fmla="*/ 2468151 h 5757056"/>
              <a:gd name="connsiteX8" fmla="*/ 69794 w 5987459"/>
              <a:gd name="connsiteY8" fmla="*/ 1076231 h 5757056"/>
              <a:gd name="connsiteX9" fmla="*/ 81860 w 5987459"/>
              <a:gd name="connsiteY9" fmla="*/ 50072 h 5757056"/>
              <a:gd name="connsiteX0" fmla="*/ 81860 w 5987459"/>
              <a:gd name="connsiteY0" fmla="*/ 50072 h 5757056"/>
              <a:gd name="connsiteX1" fmla="*/ 5960373 w 5987459"/>
              <a:gd name="connsiteY1" fmla="*/ 50072 h 5757056"/>
              <a:gd name="connsiteX2" fmla="*/ 5427467 w 5987459"/>
              <a:gd name="connsiteY2" fmla="*/ 4621493 h 5757056"/>
              <a:gd name="connsiteX3" fmla="*/ 3107121 w 5987459"/>
              <a:gd name="connsiteY3" fmla="*/ 5753903 h 5757056"/>
              <a:gd name="connsiteX4" fmla="*/ 949532 w 5987459"/>
              <a:gd name="connsiteY4" fmla="*/ 4990297 h 5757056"/>
              <a:gd name="connsiteX5" fmla="*/ 66809 w 5987459"/>
              <a:gd name="connsiteY5" fmla="*/ 3098071 h 5757056"/>
              <a:gd name="connsiteX6" fmla="*/ 61796 w 5987459"/>
              <a:gd name="connsiteY6" fmla="*/ 2871092 h 5757056"/>
              <a:gd name="connsiteX7" fmla="*/ 59634 w 5987459"/>
              <a:gd name="connsiteY7" fmla="*/ 2468151 h 5757056"/>
              <a:gd name="connsiteX8" fmla="*/ 69794 w 5987459"/>
              <a:gd name="connsiteY8" fmla="*/ 1076231 h 5757056"/>
              <a:gd name="connsiteX9" fmla="*/ 81860 w 5987459"/>
              <a:gd name="connsiteY9" fmla="*/ 50072 h 5757056"/>
              <a:gd name="connsiteX0" fmla="*/ 81860 w 6000757"/>
              <a:gd name="connsiteY0" fmla="*/ 50072 h 5757056"/>
              <a:gd name="connsiteX1" fmla="*/ 5960373 w 6000757"/>
              <a:gd name="connsiteY1" fmla="*/ 50072 h 5757056"/>
              <a:gd name="connsiteX2" fmla="*/ 5427467 w 6000757"/>
              <a:gd name="connsiteY2" fmla="*/ 4621493 h 5757056"/>
              <a:gd name="connsiteX3" fmla="*/ 3107121 w 6000757"/>
              <a:gd name="connsiteY3" fmla="*/ 5753903 h 5757056"/>
              <a:gd name="connsiteX4" fmla="*/ 949532 w 6000757"/>
              <a:gd name="connsiteY4" fmla="*/ 4990297 h 5757056"/>
              <a:gd name="connsiteX5" fmla="*/ 66809 w 6000757"/>
              <a:gd name="connsiteY5" fmla="*/ 3098071 h 5757056"/>
              <a:gd name="connsiteX6" fmla="*/ 61796 w 6000757"/>
              <a:gd name="connsiteY6" fmla="*/ 2871092 h 5757056"/>
              <a:gd name="connsiteX7" fmla="*/ 59634 w 6000757"/>
              <a:gd name="connsiteY7" fmla="*/ 2468151 h 5757056"/>
              <a:gd name="connsiteX8" fmla="*/ 69794 w 6000757"/>
              <a:gd name="connsiteY8" fmla="*/ 1076231 h 5757056"/>
              <a:gd name="connsiteX9" fmla="*/ 81860 w 6000757"/>
              <a:gd name="connsiteY9" fmla="*/ 50072 h 5757056"/>
              <a:gd name="connsiteX0" fmla="*/ 72234 w 5991131"/>
              <a:gd name="connsiteY0" fmla="*/ 50072 h 5757056"/>
              <a:gd name="connsiteX1" fmla="*/ 5950747 w 5991131"/>
              <a:gd name="connsiteY1" fmla="*/ 50072 h 5757056"/>
              <a:gd name="connsiteX2" fmla="*/ 5417841 w 5991131"/>
              <a:gd name="connsiteY2" fmla="*/ 4621493 h 5757056"/>
              <a:gd name="connsiteX3" fmla="*/ 3097495 w 5991131"/>
              <a:gd name="connsiteY3" fmla="*/ 5753903 h 5757056"/>
              <a:gd name="connsiteX4" fmla="*/ 939906 w 5991131"/>
              <a:gd name="connsiteY4" fmla="*/ 4990297 h 5757056"/>
              <a:gd name="connsiteX5" fmla="*/ 57183 w 5991131"/>
              <a:gd name="connsiteY5" fmla="*/ 3098071 h 5757056"/>
              <a:gd name="connsiteX6" fmla="*/ 52170 w 5991131"/>
              <a:gd name="connsiteY6" fmla="*/ 2871092 h 5757056"/>
              <a:gd name="connsiteX7" fmla="*/ 50008 w 5991131"/>
              <a:gd name="connsiteY7" fmla="*/ 2468151 h 5757056"/>
              <a:gd name="connsiteX8" fmla="*/ 60168 w 5991131"/>
              <a:gd name="connsiteY8" fmla="*/ 1076231 h 5757056"/>
              <a:gd name="connsiteX9" fmla="*/ 72234 w 5991131"/>
              <a:gd name="connsiteY9" fmla="*/ 50072 h 5757056"/>
              <a:gd name="connsiteX0" fmla="*/ 27729 w 5946626"/>
              <a:gd name="connsiteY0" fmla="*/ 50072 h 5757056"/>
              <a:gd name="connsiteX1" fmla="*/ 5906242 w 5946626"/>
              <a:gd name="connsiteY1" fmla="*/ 50072 h 5757056"/>
              <a:gd name="connsiteX2" fmla="*/ 5373336 w 5946626"/>
              <a:gd name="connsiteY2" fmla="*/ 4621493 h 5757056"/>
              <a:gd name="connsiteX3" fmla="*/ 3052990 w 5946626"/>
              <a:gd name="connsiteY3" fmla="*/ 5753903 h 5757056"/>
              <a:gd name="connsiteX4" fmla="*/ 895401 w 5946626"/>
              <a:gd name="connsiteY4" fmla="*/ 4990297 h 5757056"/>
              <a:gd name="connsiteX5" fmla="*/ 12678 w 5946626"/>
              <a:gd name="connsiteY5" fmla="*/ 3098071 h 5757056"/>
              <a:gd name="connsiteX6" fmla="*/ 7665 w 5946626"/>
              <a:gd name="connsiteY6" fmla="*/ 2871092 h 5757056"/>
              <a:gd name="connsiteX7" fmla="*/ 5503 w 5946626"/>
              <a:gd name="connsiteY7" fmla="*/ 2468151 h 5757056"/>
              <a:gd name="connsiteX8" fmla="*/ 15663 w 5946626"/>
              <a:gd name="connsiteY8" fmla="*/ 1076231 h 5757056"/>
              <a:gd name="connsiteX9" fmla="*/ 27729 w 5946626"/>
              <a:gd name="connsiteY9" fmla="*/ 50072 h 5757056"/>
              <a:gd name="connsiteX0" fmla="*/ 27729 w 5946626"/>
              <a:gd name="connsiteY0" fmla="*/ 50072 h 5757056"/>
              <a:gd name="connsiteX1" fmla="*/ 5906242 w 5946626"/>
              <a:gd name="connsiteY1" fmla="*/ 50072 h 5757056"/>
              <a:gd name="connsiteX2" fmla="*/ 5373336 w 5946626"/>
              <a:gd name="connsiteY2" fmla="*/ 4621493 h 5757056"/>
              <a:gd name="connsiteX3" fmla="*/ 3052990 w 5946626"/>
              <a:gd name="connsiteY3" fmla="*/ 5753903 h 5757056"/>
              <a:gd name="connsiteX4" fmla="*/ 895401 w 5946626"/>
              <a:gd name="connsiteY4" fmla="*/ 4990297 h 5757056"/>
              <a:gd name="connsiteX5" fmla="*/ 12678 w 5946626"/>
              <a:gd name="connsiteY5" fmla="*/ 3098071 h 5757056"/>
              <a:gd name="connsiteX6" fmla="*/ 7665 w 5946626"/>
              <a:gd name="connsiteY6" fmla="*/ 2871092 h 5757056"/>
              <a:gd name="connsiteX7" fmla="*/ 5503 w 5946626"/>
              <a:gd name="connsiteY7" fmla="*/ 2468151 h 5757056"/>
              <a:gd name="connsiteX8" fmla="*/ 15663 w 5946626"/>
              <a:gd name="connsiteY8" fmla="*/ 1076231 h 5757056"/>
              <a:gd name="connsiteX9" fmla="*/ 27729 w 5946626"/>
              <a:gd name="connsiteY9" fmla="*/ 50072 h 5757056"/>
              <a:gd name="connsiteX0" fmla="*/ 43565 w 5962462"/>
              <a:gd name="connsiteY0" fmla="*/ 50072 h 5757056"/>
              <a:gd name="connsiteX1" fmla="*/ 5922078 w 5962462"/>
              <a:gd name="connsiteY1" fmla="*/ 50072 h 5757056"/>
              <a:gd name="connsiteX2" fmla="*/ 5389172 w 5962462"/>
              <a:gd name="connsiteY2" fmla="*/ 4621493 h 5757056"/>
              <a:gd name="connsiteX3" fmla="*/ 3068826 w 5962462"/>
              <a:gd name="connsiteY3" fmla="*/ 5753903 h 5757056"/>
              <a:gd name="connsiteX4" fmla="*/ 911237 w 5962462"/>
              <a:gd name="connsiteY4" fmla="*/ 4990297 h 5757056"/>
              <a:gd name="connsiteX5" fmla="*/ 78639 w 5962462"/>
              <a:gd name="connsiteY5" fmla="*/ 3677335 h 5757056"/>
              <a:gd name="connsiteX6" fmla="*/ 28514 w 5962462"/>
              <a:gd name="connsiteY6" fmla="*/ 3098071 h 5757056"/>
              <a:gd name="connsiteX7" fmla="*/ 23501 w 5962462"/>
              <a:gd name="connsiteY7" fmla="*/ 2871092 h 5757056"/>
              <a:gd name="connsiteX8" fmla="*/ 21339 w 5962462"/>
              <a:gd name="connsiteY8" fmla="*/ 2468151 h 5757056"/>
              <a:gd name="connsiteX9" fmla="*/ 31499 w 5962462"/>
              <a:gd name="connsiteY9" fmla="*/ 1076231 h 5757056"/>
              <a:gd name="connsiteX10" fmla="*/ 43565 w 5962462"/>
              <a:gd name="connsiteY10" fmla="*/ 50072 h 5757056"/>
              <a:gd name="connsiteX0" fmla="*/ 27729 w 5946626"/>
              <a:gd name="connsiteY0" fmla="*/ 50072 h 5757056"/>
              <a:gd name="connsiteX1" fmla="*/ 5906242 w 5946626"/>
              <a:gd name="connsiteY1" fmla="*/ 50072 h 5757056"/>
              <a:gd name="connsiteX2" fmla="*/ 5373336 w 5946626"/>
              <a:gd name="connsiteY2" fmla="*/ 4621493 h 5757056"/>
              <a:gd name="connsiteX3" fmla="*/ 3052990 w 5946626"/>
              <a:gd name="connsiteY3" fmla="*/ 5753903 h 5757056"/>
              <a:gd name="connsiteX4" fmla="*/ 895401 w 5946626"/>
              <a:gd name="connsiteY4" fmla="*/ 4990297 h 5757056"/>
              <a:gd name="connsiteX5" fmla="*/ 62803 w 5946626"/>
              <a:gd name="connsiteY5" fmla="*/ 3677335 h 5757056"/>
              <a:gd name="connsiteX6" fmla="*/ 12678 w 5946626"/>
              <a:gd name="connsiteY6" fmla="*/ 3098071 h 5757056"/>
              <a:gd name="connsiteX7" fmla="*/ 7665 w 5946626"/>
              <a:gd name="connsiteY7" fmla="*/ 2871092 h 5757056"/>
              <a:gd name="connsiteX8" fmla="*/ 5503 w 5946626"/>
              <a:gd name="connsiteY8" fmla="*/ 2468151 h 5757056"/>
              <a:gd name="connsiteX9" fmla="*/ 15663 w 5946626"/>
              <a:gd name="connsiteY9" fmla="*/ 1076231 h 5757056"/>
              <a:gd name="connsiteX10" fmla="*/ 27729 w 5946626"/>
              <a:gd name="connsiteY10" fmla="*/ 50072 h 5757056"/>
              <a:gd name="connsiteX0" fmla="*/ 27729 w 5946626"/>
              <a:gd name="connsiteY0" fmla="*/ 50072 h 5757056"/>
              <a:gd name="connsiteX1" fmla="*/ 5906242 w 5946626"/>
              <a:gd name="connsiteY1" fmla="*/ 50072 h 5757056"/>
              <a:gd name="connsiteX2" fmla="*/ 5373336 w 5946626"/>
              <a:gd name="connsiteY2" fmla="*/ 4621493 h 5757056"/>
              <a:gd name="connsiteX3" fmla="*/ 3052990 w 5946626"/>
              <a:gd name="connsiteY3" fmla="*/ 5753903 h 5757056"/>
              <a:gd name="connsiteX4" fmla="*/ 895401 w 5946626"/>
              <a:gd name="connsiteY4" fmla="*/ 4990297 h 5757056"/>
              <a:gd name="connsiteX5" fmla="*/ 93139 w 5946626"/>
              <a:gd name="connsiteY5" fmla="*/ 3686002 h 5757056"/>
              <a:gd name="connsiteX6" fmla="*/ 12678 w 5946626"/>
              <a:gd name="connsiteY6" fmla="*/ 3098071 h 5757056"/>
              <a:gd name="connsiteX7" fmla="*/ 7665 w 5946626"/>
              <a:gd name="connsiteY7" fmla="*/ 2871092 h 5757056"/>
              <a:gd name="connsiteX8" fmla="*/ 5503 w 5946626"/>
              <a:gd name="connsiteY8" fmla="*/ 2468151 h 5757056"/>
              <a:gd name="connsiteX9" fmla="*/ 15663 w 5946626"/>
              <a:gd name="connsiteY9" fmla="*/ 1076231 h 5757056"/>
              <a:gd name="connsiteX10" fmla="*/ 27729 w 5946626"/>
              <a:gd name="connsiteY10" fmla="*/ 50072 h 5757056"/>
              <a:gd name="connsiteX0" fmla="*/ 27729 w 5946626"/>
              <a:gd name="connsiteY0" fmla="*/ 50072 h 5757056"/>
              <a:gd name="connsiteX1" fmla="*/ 5906242 w 5946626"/>
              <a:gd name="connsiteY1" fmla="*/ 50072 h 5757056"/>
              <a:gd name="connsiteX2" fmla="*/ 5373336 w 5946626"/>
              <a:gd name="connsiteY2" fmla="*/ 4621493 h 5757056"/>
              <a:gd name="connsiteX3" fmla="*/ 3052990 w 5946626"/>
              <a:gd name="connsiteY3" fmla="*/ 5753903 h 5757056"/>
              <a:gd name="connsiteX4" fmla="*/ 895401 w 5946626"/>
              <a:gd name="connsiteY4" fmla="*/ 4990297 h 5757056"/>
              <a:gd name="connsiteX5" fmla="*/ 93139 w 5946626"/>
              <a:gd name="connsiteY5" fmla="*/ 3686002 h 5757056"/>
              <a:gd name="connsiteX6" fmla="*/ 12678 w 5946626"/>
              <a:gd name="connsiteY6" fmla="*/ 3098071 h 5757056"/>
              <a:gd name="connsiteX7" fmla="*/ 7665 w 5946626"/>
              <a:gd name="connsiteY7" fmla="*/ 2871092 h 5757056"/>
              <a:gd name="connsiteX8" fmla="*/ 5503 w 5946626"/>
              <a:gd name="connsiteY8" fmla="*/ 2468151 h 5757056"/>
              <a:gd name="connsiteX9" fmla="*/ 15663 w 5946626"/>
              <a:gd name="connsiteY9" fmla="*/ 1076231 h 5757056"/>
              <a:gd name="connsiteX10" fmla="*/ 27729 w 5946626"/>
              <a:gd name="connsiteY10" fmla="*/ 50072 h 5757056"/>
              <a:gd name="connsiteX0" fmla="*/ 27729 w 5946626"/>
              <a:gd name="connsiteY0" fmla="*/ 50072 h 5757056"/>
              <a:gd name="connsiteX1" fmla="*/ 5906242 w 5946626"/>
              <a:gd name="connsiteY1" fmla="*/ 50072 h 5757056"/>
              <a:gd name="connsiteX2" fmla="*/ 5373336 w 5946626"/>
              <a:gd name="connsiteY2" fmla="*/ 4621493 h 5757056"/>
              <a:gd name="connsiteX3" fmla="*/ 3052990 w 5946626"/>
              <a:gd name="connsiteY3" fmla="*/ 5753903 h 5757056"/>
              <a:gd name="connsiteX4" fmla="*/ 895401 w 5946626"/>
              <a:gd name="connsiteY4" fmla="*/ 4990297 h 5757056"/>
              <a:gd name="connsiteX5" fmla="*/ 93139 w 5946626"/>
              <a:gd name="connsiteY5" fmla="*/ 3686002 h 5757056"/>
              <a:gd name="connsiteX6" fmla="*/ 12678 w 5946626"/>
              <a:gd name="connsiteY6" fmla="*/ 3098071 h 5757056"/>
              <a:gd name="connsiteX7" fmla="*/ 7665 w 5946626"/>
              <a:gd name="connsiteY7" fmla="*/ 2871092 h 5757056"/>
              <a:gd name="connsiteX8" fmla="*/ 5503 w 5946626"/>
              <a:gd name="connsiteY8" fmla="*/ 2468151 h 5757056"/>
              <a:gd name="connsiteX9" fmla="*/ 15663 w 5946626"/>
              <a:gd name="connsiteY9" fmla="*/ 1076231 h 5757056"/>
              <a:gd name="connsiteX10" fmla="*/ 27729 w 5946626"/>
              <a:gd name="connsiteY10" fmla="*/ 50072 h 5757056"/>
              <a:gd name="connsiteX0" fmla="*/ 27729 w 5946626"/>
              <a:gd name="connsiteY0" fmla="*/ 50072 h 5757056"/>
              <a:gd name="connsiteX1" fmla="*/ 5906242 w 5946626"/>
              <a:gd name="connsiteY1" fmla="*/ 50072 h 5757056"/>
              <a:gd name="connsiteX2" fmla="*/ 5373336 w 5946626"/>
              <a:gd name="connsiteY2" fmla="*/ 4621493 h 5757056"/>
              <a:gd name="connsiteX3" fmla="*/ 3052990 w 5946626"/>
              <a:gd name="connsiteY3" fmla="*/ 5753903 h 5757056"/>
              <a:gd name="connsiteX4" fmla="*/ 895401 w 5946626"/>
              <a:gd name="connsiteY4" fmla="*/ 4990297 h 5757056"/>
              <a:gd name="connsiteX5" fmla="*/ 93139 w 5946626"/>
              <a:gd name="connsiteY5" fmla="*/ 3686002 h 5757056"/>
              <a:gd name="connsiteX6" fmla="*/ 12678 w 5946626"/>
              <a:gd name="connsiteY6" fmla="*/ 3098071 h 5757056"/>
              <a:gd name="connsiteX7" fmla="*/ 7665 w 5946626"/>
              <a:gd name="connsiteY7" fmla="*/ 2871092 h 5757056"/>
              <a:gd name="connsiteX8" fmla="*/ 5503 w 5946626"/>
              <a:gd name="connsiteY8" fmla="*/ 2468151 h 5757056"/>
              <a:gd name="connsiteX9" fmla="*/ 15663 w 5946626"/>
              <a:gd name="connsiteY9" fmla="*/ 1076231 h 5757056"/>
              <a:gd name="connsiteX10" fmla="*/ 27729 w 5946626"/>
              <a:gd name="connsiteY10" fmla="*/ 50072 h 5757056"/>
              <a:gd name="connsiteX0" fmla="*/ 27729 w 5946626"/>
              <a:gd name="connsiteY0" fmla="*/ 50072 h 5757056"/>
              <a:gd name="connsiteX1" fmla="*/ 5906242 w 5946626"/>
              <a:gd name="connsiteY1" fmla="*/ 50072 h 5757056"/>
              <a:gd name="connsiteX2" fmla="*/ 5373336 w 5946626"/>
              <a:gd name="connsiteY2" fmla="*/ 4621493 h 5757056"/>
              <a:gd name="connsiteX3" fmla="*/ 3052990 w 5946626"/>
              <a:gd name="connsiteY3" fmla="*/ 5753903 h 5757056"/>
              <a:gd name="connsiteX4" fmla="*/ 895401 w 5946626"/>
              <a:gd name="connsiteY4" fmla="*/ 4990297 h 5757056"/>
              <a:gd name="connsiteX5" fmla="*/ 114808 w 5946626"/>
              <a:gd name="connsiteY5" fmla="*/ 3686002 h 5757056"/>
              <a:gd name="connsiteX6" fmla="*/ 12678 w 5946626"/>
              <a:gd name="connsiteY6" fmla="*/ 3098071 h 5757056"/>
              <a:gd name="connsiteX7" fmla="*/ 7665 w 5946626"/>
              <a:gd name="connsiteY7" fmla="*/ 2871092 h 5757056"/>
              <a:gd name="connsiteX8" fmla="*/ 5503 w 5946626"/>
              <a:gd name="connsiteY8" fmla="*/ 2468151 h 5757056"/>
              <a:gd name="connsiteX9" fmla="*/ 15663 w 5946626"/>
              <a:gd name="connsiteY9" fmla="*/ 1076231 h 5757056"/>
              <a:gd name="connsiteX10" fmla="*/ 27729 w 5946626"/>
              <a:gd name="connsiteY10" fmla="*/ 50072 h 5757056"/>
              <a:gd name="connsiteX0" fmla="*/ 27729 w 5946626"/>
              <a:gd name="connsiteY0" fmla="*/ 50072 h 5757056"/>
              <a:gd name="connsiteX1" fmla="*/ 5906242 w 5946626"/>
              <a:gd name="connsiteY1" fmla="*/ 50072 h 5757056"/>
              <a:gd name="connsiteX2" fmla="*/ 5373336 w 5946626"/>
              <a:gd name="connsiteY2" fmla="*/ 4621493 h 5757056"/>
              <a:gd name="connsiteX3" fmla="*/ 3052990 w 5946626"/>
              <a:gd name="connsiteY3" fmla="*/ 5753903 h 5757056"/>
              <a:gd name="connsiteX4" fmla="*/ 895401 w 5946626"/>
              <a:gd name="connsiteY4" fmla="*/ 4990297 h 5757056"/>
              <a:gd name="connsiteX5" fmla="*/ 114808 w 5946626"/>
              <a:gd name="connsiteY5" fmla="*/ 3686002 h 5757056"/>
              <a:gd name="connsiteX6" fmla="*/ 12678 w 5946626"/>
              <a:gd name="connsiteY6" fmla="*/ 3098071 h 5757056"/>
              <a:gd name="connsiteX7" fmla="*/ 7665 w 5946626"/>
              <a:gd name="connsiteY7" fmla="*/ 2871092 h 5757056"/>
              <a:gd name="connsiteX8" fmla="*/ 5503 w 5946626"/>
              <a:gd name="connsiteY8" fmla="*/ 2468151 h 5757056"/>
              <a:gd name="connsiteX9" fmla="*/ 15663 w 5946626"/>
              <a:gd name="connsiteY9" fmla="*/ 1076231 h 5757056"/>
              <a:gd name="connsiteX10" fmla="*/ 27729 w 5946626"/>
              <a:gd name="connsiteY10" fmla="*/ 50072 h 5757056"/>
              <a:gd name="connsiteX0" fmla="*/ 27729 w 5946626"/>
              <a:gd name="connsiteY0" fmla="*/ 50072 h 5757056"/>
              <a:gd name="connsiteX1" fmla="*/ 5906242 w 5946626"/>
              <a:gd name="connsiteY1" fmla="*/ 50072 h 5757056"/>
              <a:gd name="connsiteX2" fmla="*/ 5373336 w 5946626"/>
              <a:gd name="connsiteY2" fmla="*/ 4621493 h 5757056"/>
              <a:gd name="connsiteX3" fmla="*/ 3052990 w 5946626"/>
              <a:gd name="connsiteY3" fmla="*/ 5753903 h 5757056"/>
              <a:gd name="connsiteX4" fmla="*/ 895401 w 5946626"/>
              <a:gd name="connsiteY4" fmla="*/ 4990297 h 5757056"/>
              <a:gd name="connsiteX5" fmla="*/ 114808 w 5946626"/>
              <a:gd name="connsiteY5" fmla="*/ 3686002 h 5757056"/>
              <a:gd name="connsiteX6" fmla="*/ 12678 w 5946626"/>
              <a:gd name="connsiteY6" fmla="*/ 3098071 h 5757056"/>
              <a:gd name="connsiteX7" fmla="*/ 7665 w 5946626"/>
              <a:gd name="connsiteY7" fmla="*/ 2871092 h 5757056"/>
              <a:gd name="connsiteX8" fmla="*/ 5503 w 5946626"/>
              <a:gd name="connsiteY8" fmla="*/ 2468151 h 5757056"/>
              <a:gd name="connsiteX9" fmla="*/ 15663 w 5946626"/>
              <a:gd name="connsiteY9" fmla="*/ 1076231 h 5757056"/>
              <a:gd name="connsiteX10" fmla="*/ 27729 w 5946626"/>
              <a:gd name="connsiteY10" fmla="*/ 50072 h 5757056"/>
              <a:gd name="connsiteX0" fmla="*/ 27729 w 5946626"/>
              <a:gd name="connsiteY0" fmla="*/ 50072 h 5757056"/>
              <a:gd name="connsiteX1" fmla="*/ 5906242 w 5946626"/>
              <a:gd name="connsiteY1" fmla="*/ 50072 h 5757056"/>
              <a:gd name="connsiteX2" fmla="*/ 5373336 w 5946626"/>
              <a:gd name="connsiteY2" fmla="*/ 4621493 h 5757056"/>
              <a:gd name="connsiteX3" fmla="*/ 3052990 w 5946626"/>
              <a:gd name="connsiteY3" fmla="*/ 5753903 h 5757056"/>
              <a:gd name="connsiteX4" fmla="*/ 895401 w 5946626"/>
              <a:gd name="connsiteY4" fmla="*/ 4990297 h 5757056"/>
              <a:gd name="connsiteX5" fmla="*/ 114808 w 5946626"/>
              <a:gd name="connsiteY5" fmla="*/ 3686002 h 5757056"/>
              <a:gd name="connsiteX6" fmla="*/ 12678 w 5946626"/>
              <a:gd name="connsiteY6" fmla="*/ 3098071 h 5757056"/>
              <a:gd name="connsiteX7" fmla="*/ 7665 w 5946626"/>
              <a:gd name="connsiteY7" fmla="*/ 2871092 h 5757056"/>
              <a:gd name="connsiteX8" fmla="*/ 5503 w 5946626"/>
              <a:gd name="connsiteY8" fmla="*/ 2468151 h 5757056"/>
              <a:gd name="connsiteX9" fmla="*/ 15663 w 5946626"/>
              <a:gd name="connsiteY9" fmla="*/ 1076231 h 5757056"/>
              <a:gd name="connsiteX10" fmla="*/ 27729 w 5946626"/>
              <a:gd name="connsiteY10" fmla="*/ 50072 h 5757056"/>
              <a:gd name="connsiteX0" fmla="*/ 27729 w 5946626"/>
              <a:gd name="connsiteY0" fmla="*/ 50072 h 5757056"/>
              <a:gd name="connsiteX1" fmla="*/ 5906242 w 5946626"/>
              <a:gd name="connsiteY1" fmla="*/ 50072 h 5757056"/>
              <a:gd name="connsiteX2" fmla="*/ 5373336 w 5946626"/>
              <a:gd name="connsiteY2" fmla="*/ 4621493 h 5757056"/>
              <a:gd name="connsiteX3" fmla="*/ 3052990 w 5946626"/>
              <a:gd name="connsiteY3" fmla="*/ 5753903 h 5757056"/>
              <a:gd name="connsiteX4" fmla="*/ 895401 w 5946626"/>
              <a:gd name="connsiteY4" fmla="*/ 4990297 h 5757056"/>
              <a:gd name="connsiteX5" fmla="*/ 114808 w 5946626"/>
              <a:gd name="connsiteY5" fmla="*/ 3686002 h 5757056"/>
              <a:gd name="connsiteX6" fmla="*/ 12678 w 5946626"/>
              <a:gd name="connsiteY6" fmla="*/ 3098071 h 5757056"/>
              <a:gd name="connsiteX7" fmla="*/ 7665 w 5946626"/>
              <a:gd name="connsiteY7" fmla="*/ 2871092 h 5757056"/>
              <a:gd name="connsiteX8" fmla="*/ 5503 w 5946626"/>
              <a:gd name="connsiteY8" fmla="*/ 2468151 h 5757056"/>
              <a:gd name="connsiteX9" fmla="*/ 15663 w 5946626"/>
              <a:gd name="connsiteY9" fmla="*/ 1076231 h 5757056"/>
              <a:gd name="connsiteX10" fmla="*/ 27729 w 5946626"/>
              <a:gd name="connsiteY10" fmla="*/ 50072 h 5757056"/>
              <a:gd name="connsiteX0" fmla="*/ 27729 w 5946626"/>
              <a:gd name="connsiteY0" fmla="*/ 50072 h 5757056"/>
              <a:gd name="connsiteX1" fmla="*/ 5906242 w 5946626"/>
              <a:gd name="connsiteY1" fmla="*/ 50072 h 5757056"/>
              <a:gd name="connsiteX2" fmla="*/ 5373336 w 5946626"/>
              <a:gd name="connsiteY2" fmla="*/ 4621493 h 5757056"/>
              <a:gd name="connsiteX3" fmla="*/ 3052990 w 5946626"/>
              <a:gd name="connsiteY3" fmla="*/ 5753903 h 5757056"/>
              <a:gd name="connsiteX4" fmla="*/ 895401 w 5946626"/>
              <a:gd name="connsiteY4" fmla="*/ 4990297 h 5757056"/>
              <a:gd name="connsiteX5" fmla="*/ 114808 w 5946626"/>
              <a:gd name="connsiteY5" fmla="*/ 3686002 h 5757056"/>
              <a:gd name="connsiteX6" fmla="*/ 12678 w 5946626"/>
              <a:gd name="connsiteY6" fmla="*/ 3098071 h 5757056"/>
              <a:gd name="connsiteX7" fmla="*/ 7665 w 5946626"/>
              <a:gd name="connsiteY7" fmla="*/ 2871092 h 5757056"/>
              <a:gd name="connsiteX8" fmla="*/ 5503 w 5946626"/>
              <a:gd name="connsiteY8" fmla="*/ 2468151 h 5757056"/>
              <a:gd name="connsiteX9" fmla="*/ 15663 w 5946626"/>
              <a:gd name="connsiteY9" fmla="*/ 1076231 h 5757056"/>
              <a:gd name="connsiteX10" fmla="*/ 27729 w 5946626"/>
              <a:gd name="connsiteY10" fmla="*/ 50072 h 5757056"/>
              <a:gd name="connsiteX0" fmla="*/ 27729 w 5946626"/>
              <a:gd name="connsiteY0" fmla="*/ 50072 h 5757056"/>
              <a:gd name="connsiteX1" fmla="*/ 5906242 w 5946626"/>
              <a:gd name="connsiteY1" fmla="*/ 50072 h 5757056"/>
              <a:gd name="connsiteX2" fmla="*/ 5373336 w 5946626"/>
              <a:gd name="connsiteY2" fmla="*/ 4621493 h 5757056"/>
              <a:gd name="connsiteX3" fmla="*/ 3052990 w 5946626"/>
              <a:gd name="connsiteY3" fmla="*/ 5753903 h 5757056"/>
              <a:gd name="connsiteX4" fmla="*/ 895401 w 5946626"/>
              <a:gd name="connsiteY4" fmla="*/ 4990297 h 5757056"/>
              <a:gd name="connsiteX5" fmla="*/ 114808 w 5946626"/>
              <a:gd name="connsiteY5" fmla="*/ 3686002 h 5757056"/>
              <a:gd name="connsiteX6" fmla="*/ 12678 w 5946626"/>
              <a:gd name="connsiteY6" fmla="*/ 3098071 h 5757056"/>
              <a:gd name="connsiteX7" fmla="*/ 7665 w 5946626"/>
              <a:gd name="connsiteY7" fmla="*/ 2871092 h 5757056"/>
              <a:gd name="connsiteX8" fmla="*/ 5503 w 5946626"/>
              <a:gd name="connsiteY8" fmla="*/ 2468151 h 5757056"/>
              <a:gd name="connsiteX9" fmla="*/ 15663 w 5946626"/>
              <a:gd name="connsiteY9" fmla="*/ 1076231 h 5757056"/>
              <a:gd name="connsiteX10" fmla="*/ 27729 w 5946626"/>
              <a:gd name="connsiteY10" fmla="*/ 50072 h 5757056"/>
              <a:gd name="connsiteX0" fmla="*/ 27729 w 5946626"/>
              <a:gd name="connsiteY0" fmla="*/ 50072 h 5757056"/>
              <a:gd name="connsiteX1" fmla="*/ 5906242 w 5946626"/>
              <a:gd name="connsiteY1" fmla="*/ 50072 h 5757056"/>
              <a:gd name="connsiteX2" fmla="*/ 5373336 w 5946626"/>
              <a:gd name="connsiteY2" fmla="*/ 4621493 h 5757056"/>
              <a:gd name="connsiteX3" fmla="*/ 3052990 w 5946626"/>
              <a:gd name="connsiteY3" fmla="*/ 5753903 h 5757056"/>
              <a:gd name="connsiteX4" fmla="*/ 895401 w 5946626"/>
              <a:gd name="connsiteY4" fmla="*/ 4990297 h 5757056"/>
              <a:gd name="connsiteX5" fmla="*/ 114808 w 5946626"/>
              <a:gd name="connsiteY5" fmla="*/ 3686002 h 5757056"/>
              <a:gd name="connsiteX6" fmla="*/ 12678 w 5946626"/>
              <a:gd name="connsiteY6" fmla="*/ 3098071 h 5757056"/>
              <a:gd name="connsiteX7" fmla="*/ 7665 w 5946626"/>
              <a:gd name="connsiteY7" fmla="*/ 2871092 h 5757056"/>
              <a:gd name="connsiteX8" fmla="*/ 5503 w 5946626"/>
              <a:gd name="connsiteY8" fmla="*/ 2468151 h 5757056"/>
              <a:gd name="connsiteX9" fmla="*/ 15663 w 5946626"/>
              <a:gd name="connsiteY9" fmla="*/ 1076231 h 5757056"/>
              <a:gd name="connsiteX10" fmla="*/ 27729 w 5946626"/>
              <a:gd name="connsiteY10" fmla="*/ 50072 h 5757056"/>
              <a:gd name="connsiteX0" fmla="*/ 22630 w 5941527"/>
              <a:gd name="connsiteY0" fmla="*/ 55489 h 5762473"/>
              <a:gd name="connsiteX1" fmla="*/ 5901143 w 5941527"/>
              <a:gd name="connsiteY1" fmla="*/ 55489 h 5762473"/>
              <a:gd name="connsiteX2" fmla="*/ 5368237 w 5941527"/>
              <a:gd name="connsiteY2" fmla="*/ 4626910 h 5762473"/>
              <a:gd name="connsiteX3" fmla="*/ 3047891 w 5941527"/>
              <a:gd name="connsiteY3" fmla="*/ 5759320 h 5762473"/>
              <a:gd name="connsiteX4" fmla="*/ 890302 w 5941527"/>
              <a:gd name="connsiteY4" fmla="*/ 4995714 h 5762473"/>
              <a:gd name="connsiteX5" fmla="*/ 109709 w 5941527"/>
              <a:gd name="connsiteY5" fmla="*/ 3691419 h 5762473"/>
              <a:gd name="connsiteX6" fmla="*/ 7579 w 5941527"/>
              <a:gd name="connsiteY6" fmla="*/ 3103488 h 5762473"/>
              <a:gd name="connsiteX7" fmla="*/ 2566 w 5941527"/>
              <a:gd name="connsiteY7" fmla="*/ 2876509 h 5762473"/>
              <a:gd name="connsiteX8" fmla="*/ 404 w 5941527"/>
              <a:gd name="connsiteY8" fmla="*/ 2473568 h 5762473"/>
              <a:gd name="connsiteX9" fmla="*/ 10564 w 5941527"/>
              <a:gd name="connsiteY9" fmla="*/ 1081648 h 5762473"/>
              <a:gd name="connsiteX10" fmla="*/ 22630 w 5941527"/>
              <a:gd name="connsiteY10" fmla="*/ 55489 h 5762473"/>
              <a:gd name="connsiteX0" fmla="*/ 22630 w 5941527"/>
              <a:gd name="connsiteY0" fmla="*/ 16969 h 5723953"/>
              <a:gd name="connsiteX1" fmla="*/ 5901143 w 5941527"/>
              <a:gd name="connsiteY1" fmla="*/ 16969 h 5723953"/>
              <a:gd name="connsiteX2" fmla="*/ 5368237 w 5941527"/>
              <a:gd name="connsiteY2" fmla="*/ 4588390 h 5723953"/>
              <a:gd name="connsiteX3" fmla="*/ 3047891 w 5941527"/>
              <a:gd name="connsiteY3" fmla="*/ 5720800 h 5723953"/>
              <a:gd name="connsiteX4" fmla="*/ 890302 w 5941527"/>
              <a:gd name="connsiteY4" fmla="*/ 4957194 h 5723953"/>
              <a:gd name="connsiteX5" fmla="*/ 109709 w 5941527"/>
              <a:gd name="connsiteY5" fmla="*/ 3652899 h 5723953"/>
              <a:gd name="connsiteX6" fmla="*/ 7579 w 5941527"/>
              <a:gd name="connsiteY6" fmla="*/ 3064968 h 5723953"/>
              <a:gd name="connsiteX7" fmla="*/ 2566 w 5941527"/>
              <a:gd name="connsiteY7" fmla="*/ 2837989 h 5723953"/>
              <a:gd name="connsiteX8" fmla="*/ 404 w 5941527"/>
              <a:gd name="connsiteY8" fmla="*/ 2435048 h 5723953"/>
              <a:gd name="connsiteX9" fmla="*/ 10564 w 5941527"/>
              <a:gd name="connsiteY9" fmla="*/ 1043128 h 5723953"/>
              <a:gd name="connsiteX10" fmla="*/ 22630 w 5941527"/>
              <a:gd name="connsiteY10" fmla="*/ 16969 h 5723953"/>
              <a:gd name="connsiteX0" fmla="*/ 22630 w 6364147"/>
              <a:gd name="connsiteY0" fmla="*/ 16969 h 5723953"/>
              <a:gd name="connsiteX1" fmla="*/ 5901143 w 6364147"/>
              <a:gd name="connsiteY1" fmla="*/ 16969 h 5723953"/>
              <a:gd name="connsiteX2" fmla="*/ 5921132 w 6364147"/>
              <a:gd name="connsiteY2" fmla="*/ 2790505 h 5723953"/>
              <a:gd name="connsiteX3" fmla="*/ 5368237 w 6364147"/>
              <a:gd name="connsiteY3" fmla="*/ 4588390 h 5723953"/>
              <a:gd name="connsiteX4" fmla="*/ 3047891 w 6364147"/>
              <a:gd name="connsiteY4" fmla="*/ 5720800 h 5723953"/>
              <a:gd name="connsiteX5" fmla="*/ 890302 w 6364147"/>
              <a:gd name="connsiteY5" fmla="*/ 4957194 h 5723953"/>
              <a:gd name="connsiteX6" fmla="*/ 109709 w 6364147"/>
              <a:gd name="connsiteY6" fmla="*/ 3652899 h 5723953"/>
              <a:gd name="connsiteX7" fmla="*/ 7579 w 6364147"/>
              <a:gd name="connsiteY7" fmla="*/ 3064968 h 5723953"/>
              <a:gd name="connsiteX8" fmla="*/ 2566 w 6364147"/>
              <a:gd name="connsiteY8" fmla="*/ 2837989 h 5723953"/>
              <a:gd name="connsiteX9" fmla="*/ 404 w 6364147"/>
              <a:gd name="connsiteY9" fmla="*/ 2435048 h 5723953"/>
              <a:gd name="connsiteX10" fmla="*/ 10564 w 6364147"/>
              <a:gd name="connsiteY10" fmla="*/ 1043128 h 5723953"/>
              <a:gd name="connsiteX11" fmla="*/ 22630 w 6364147"/>
              <a:gd name="connsiteY11" fmla="*/ 16969 h 5723953"/>
              <a:gd name="connsiteX0" fmla="*/ 22630 w 6364147"/>
              <a:gd name="connsiteY0" fmla="*/ 16969 h 5723953"/>
              <a:gd name="connsiteX1" fmla="*/ 5901143 w 6364147"/>
              <a:gd name="connsiteY1" fmla="*/ 16969 h 5723953"/>
              <a:gd name="connsiteX2" fmla="*/ 5921132 w 6364147"/>
              <a:gd name="connsiteY2" fmla="*/ 2790505 h 5723953"/>
              <a:gd name="connsiteX3" fmla="*/ 5368237 w 6364147"/>
              <a:gd name="connsiteY3" fmla="*/ 4588390 h 5723953"/>
              <a:gd name="connsiteX4" fmla="*/ 3047891 w 6364147"/>
              <a:gd name="connsiteY4" fmla="*/ 5720800 h 5723953"/>
              <a:gd name="connsiteX5" fmla="*/ 890302 w 6364147"/>
              <a:gd name="connsiteY5" fmla="*/ 4957194 h 5723953"/>
              <a:gd name="connsiteX6" fmla="*/ 109709 w 6364147"/>
              <a:gd name="connsiteY6" fmla="*/ 3652899 h 5723953"/>
              <a:gd name="connsiteX7" fmla="*/ 7579 w 6364147"/>
              <a:gd name="connsiteY7" fmla="*/ 3064968 h 5723953"/>
              <a:gd name="connsiteX8" fmla="*/ 2566 w 6364147"/>
              <a:gd name="connsiteY8" fmla="*/ 2837989 h 5723953"/>
              <a:gd name="connsiteX9" fmla="*/ 404 w 6364147"/>
              <a:gd name="connsiteY9" fmla="*/ 2435048 h 5723953"/>
              <a:gd name="connsiteX10" fmla="*/ 10564 w 6364147"/>
              <a:gd name="connsiteY10" fmla="*/ 1043128 h 5723953"/>
              <a:gd name="connsiteX11" fmla="*/ 22630 w 6364147"/>
              <a:gd name="connsiteY11" fmla="*/ 16969 h 5723953"/>
              <a:gd name="connsiteX0" fmla="*/ 22630 w 6338917"/>
              <a:gd name="connsiteY0" fmla="*/ 16969 h 5723953"/>
              <a:gd name="connsiteX1" fmla="*/ 5901143 w 6338917"/>
              <a:gd name="connsiteY1" fmla="*/ 16969 h 5723953"/>
              <a:gd name="connsiteX2" fmla="*/ 5921132 w 6338917"/>
              <a:gd name="connsiteY2" fmla="*/ 2790505 h 5723953"/>
              <a:gd name="connsiteX3" fmla="*/ 5368237 w 6338917"/>
              <a:gd name="connsiteY3" fmla="*/ 4588390 h 5723953"/>
              <a:gd name="connsiteX4" fmla="*/ 3047891 w 6338917"/>
              <a:gd name="connsiteY4" fmla="*/ 5720800 h 5723953"/>
              <a:gd name="connsiteX5" fmla="*/ 890302 w 6338917"/>
              <a:gd name="connsiteY5" fmla="*/ 4957194 h 5723953"/>
              <a:gd name="connsiteX6" fmla="*/ 109709 w 6338917"/>
              <a:gd name="connsiteY6" fmla="*/ 3652899 h 5723953"/>
              <a:gd name="connsiteX7" fmla="*/ 7579 w 6338917"/>
              <a:gd name="connsiteY7" fmla="*/ 3064968 h 5723953"/>
              <a:gd name="connsiteX8" fmla="*/ 2566 w 6338917"/>
              <a:gd name="connsiteY8" fmla="*/ 2837989 h 5723953"/>
              <a:gd name="connsiteX9" fmla="*/ 404 w 6338917"/>
              <a:gd name="connsiteY9" fmla="*/ 2435048 h 5723953"/>
              <a:gd name="connsiteX10" fmla="*/ 10564 w 6338917"/>
              <a:gd name="connsiteY10" fmla="*/ 1043128 h 5723953"/>
              <a:gd name="connsiteX11" fmla="*/ 22630 w 6338917"/>
              <a:gd name="connsiteY11" fmla="*/ 16969 h 5723953"/>
              <a:gd name="connsiteX0" fmla="*/ 22630 w 6338917"/>
              <a:gd name="connsiteY0" fmla="*/ 379209 h 6086193"/>
              <a:gd name="connsiteX1" fmla="*/ 5901143 w 6338917"/>
              <a:gd name="connsiteY1" fmla="*/ 379209 h 6086193"/>
              <a:gd name="connsiteX2" fmla="*/ 5921132 w 6338917"/>
              <a:gd name="connsiteY2" fmla="*/ 3152745 h 6086193"/>
              <a:gd name="connsiteX3" fmla="*/ 5368237 w 6338917"/>
              <a:gd name="connsiteY3" fmla="*/ 4950630 h 6086193"/>
              <a:gd name="connsiteX4" fmla="*/ 3047891 w 6338917"/>
              <a:gd name="connsiteY4" fmla="*/ 6083040 h 6086193"/>
              <a:gd name="connsiteX5" fmla="*/ 890302 w 6338917"/>
              <a:gd name="connsiteY5" fmla="*/ 5319434 h 6086193"/>
              <a:gd name="connsiteX6" fmla="*/ 109709 w 6338917"/>
              <a:gd name="connsiteY6" fmla="*/ 4015139 h 6086193"/>
              <a:gd name="connsiteX7" fmla="*/ 7579 w 6338917"/>
              <a:gd name="connsiteY7" fmla="*/ 3427208 h 6086193"/>
              <a:gd name="connsiteX8" fmla="*/ 2566 w 6338917"/>
              <a:gd name="connsiteY8" fmla="*/ 3200229 h 6086193"/>
              <a:gd name="connsiteX9" fmla="*/ 404 w 6338917"/>
              <a:gd name="connsiteY9" fmla="*/ 2797288 h 6086193"/>
              <a:gd name="connsiteX10" fmla="*/ 10564 w 6338917"/>
              <a:gd name="connsiteY10" fmla="*/ 1405368 h 6086193"/>
              <a:gd name="connsiteX11" fmla="*/ 22630 w 6338917"/>
              <a:gd name="connsiteY11" fmla="*/ 379209 h 6086193"/>
              <a:gd name="connsiteX0" fmla="*/ 22630 w 6338917"/>
              <a:gd name="connsiteY0" fmla="*/ 379209 h 6086193"/>
              <a:gd name="connsiteX1" fmla="*/ 5901143 w 6338917"/>
              <a:gd name="connsiteY1" fmla="*/ 379209 h 6086193"/>
              <a:gd name="connsiteX2" fmla="*/ 5921132 w 6338917"/>
              <a:gd name="connsiteY2" fmla="*/ 3152745 h 6086193"/>
              <a:gd name="connsiteX3" fmla="*/ 5368237 w 6338917"/>
              <a:gd name="connsiteY3" fmla="*/ 4950630 h 6086193"/>
              <a:gd name="connsiteX4" fmla="*/ 3047891 w 6338917"/>
              <a:gd name="connsiteY4" fmla="*/ 6083040 h 6086193"/>
              <a:gd name="connsiteX5" fmla="*/ 890302 w 6338917"/>
              <a:gd name="connsiteY5" fmla="*/ 5319434 h 6086193"/>
              <a:gd name="connsiteX6" fmla="*/ 109709 w 6338917"/>
              <a:gd name="connsiteY6" fmla="*/ 4015139 h 6086193"/>
              <a:gd name="connsiteX7" fmla="*/ 7579 w 6338917"/>
              <a:gd name="connsiteY7" fmla="*/ 3427208 h 6086193"/>
              <a:gd name="connsiteX8" fmla="*/ 2566 w 6338917"/>
              <a:gd name="connsiteY8" fmla="*/ 3200229 h 6086193"/>
              <a:gd name="connsiteX9" fmla="*/ 404 w 6338917"/>
              <a:gd name="connsiteY9" fmla="*/ 2797288 h 6086193"/>
              <a:gd name="connsiteX10" fmla="*/ 10564 w 6338917"/>
              <a:gd name="connsiteY10" fmla="*/ 1405368 h 6086193"/>
              <a:gd name="connsiteX11" fmla="*/ 22630 w 6338917"/>
              <a:gd name="connsiteY11" fmla="*/ 379209 h 6086193"/>
              <a:gd name="connsiteX0" fmla="*/ 22630 w 5939231"/>
              <a:gd name="connsiteY0" fmla="*/ 379209 h 6086193"/>
              <a:gd name="connsiteX1" fmla="*/ 5901143 w 5939231"/>
              <a:gd name="connsiteY1" fmla="*/ 379209 h 6086193"/>
              <a:gd name="connsiteX2" fmla="*/ 5921132 w 5939231"/>
              <a:gd name="connsiteY2" fmla="*/ 3152745 h 6086193"/>
              <a:gd name="connsiteX3" fmla="*/ 5368237 w 5939231"/>
              <a:gd name="connsiteY3" fmla="*/ 4950630 h 6086193"/>
              <a:gd name="connsiteX4" fmla="*/ 3047891 w 5939231"/>
              <a:gd name="connsiteY4" fmla="*/ 6083040 h 6086193"/>
              <a:gd name="connsiteX5" fmla="*/ 890302 w 5939231"/>
              <a:gd name="connsiteY5" fmla="*/ 5319434 h 6086193"/>
              <a:gd name="connsiteX6" fmla="*/ 109709 w 5939231"/>
              <a:gd name="connsiteY6" fmla="*/ 4015139 h 6086193"/>
              <a:gd name="connsiteX7" fmla="*/ 7579 w 5939231"/>
              <a:gd name="connsiteY7" fmla="*/ 3427208 h 6086193"/>
              <a:gd name="connsiteX8" fmla="*/ 2566 w 5939231"/>
              <a:gd name="connsiteY8" fmla="*/ 3200229 h 6086193"/>
              <a:gd name="connsiteX9" fmla="*/ 404 w 5939231"/>
              <a:gd name="connsiteY9" fmla="*/ 2797288 h 6086193"/>
              <a:gd name="connsiteX10" fmla="*/ 10564 w 5939231"/>
              <a:gd name="connsiteY10" fmla="*/ 1405368 h 6086193"/>
              <a:gd name="connsiteX11" fmla="*/ 22630 w 5939231"/>
              <a:gd name="connsiteY11" fmla="*/ 379209 h 6086193"/>
              <a:gd name="connsiteX0" fmla="*/ 22630 w 5939231"/>
              <a:gd name="connsiteY0" fmla="*/ 19242 h 5726226"/>
              <a:gd name="connsiteX1" fmla="*/ 5901143 w 5939231"/>
              <a:gd name="connsiteY1" fmla="*/ 19242 h 5726226"/>
              <a:gd name="connsiteX2" fmla="*/ 5921132 w 5939231"/>
              <a:gd name="connsiteY2" fmla="*/ 2792778 h 5726226"/>
              <a:gd name="connsiteX3" fmla="*/ 5368237 w 5939231"/>
              <a:gd name="connsiteY3" fmla="*/ 4590663 h 5726226"/>
              <a:gd name="connsiteX4" fmla="*/ 3047891 w 5939231"/>
              <a:gd name="connsiteY4" fmla="*/ 5723073 h 5726226"/>
              <a:gd name="connsiteX5" fmla="*/ 890302 w 5939231"/>
              <a:gd name="connsiteY5" fmla="*/ 4959467 h 5726226"/>
              <a:gd name="connsiteX6" fmla="*/ 109709 w 5939231"/>
              <a:gd name="connsiteY6" fmla="*/ 3655172 h 5726226"/>
              <a:gd name="connsiteX7" fmla="*/ 7579 w 5939231"/>
              <a:gd name="connsiteY7" fmla="*/ 3067241 h 5726226"/>
              <a:gd name="connsiteX8" fmla="*/ 2566 w 5939231"/>
              <a:gd name="connsiteY8" fmla="*/ 2840262 h 5726226"/>
              <a:gd name="connsiteX9" fmla="*/ 404 w 5939231"/>
              <a:gd name="connsiteY9" fmla="*/ 2437321 h 5726226"/>
              <a:gd name="connsiteX10" fmla="*/ 10564 w 5939231"/>
              <a:gd name="connsiteY10" fmla="*/ 1045401 h 5726226"/>
              <a:gd name="connsiteX11" fmla="*/ 22630 w 5939231"/>
              <a:gd name="connsiteY11" fmla="*/ 19242 h 5726226"/>
              <a:gd name="connsiteX0" fmla="*/ 22630 w 5923555"/>
              <a:gd name="connsiteY0" fmla="*/ 19242 h 5726226"/>
              <a:gd name="connsiteX1" fmla="*/ 5901143 w 5923555"/>
              <a:gd name="connsiteY1" fmla="*/ 19242 h 5726226"/>
              <a:gd name="connsiteX2" fmla="*/ 5921132 w 5923555"/>
              <a:gd name="connsiteY2" fmla="*/ 2792778 h 5726226"/>
              <a:gd name="connsiteX3" fmla="*/ 5368237 w 5923555"/>
              <a:gd name="connsiteY3" fmla="*/ 4590663 h 5726226"/>
              <a:gd name="connsiteX4" fmla="*/ 3047891 w 5923555"/>
              <a:gd name="connsiteY4" fmla="*/ 5723073 h 5726226"/>
              <a:gd name="connsiteX5" fmla="*/ 890302 w 5923555"/>
              <a:gd name="connsiteY5" fmla="*/ 4959467 h 5726226"/>
              <a:gd name="connsiteX6" fmla="*/ 109709 w 5923555"/>
              <a:gd name="connsiteY6" fmla="*/ 3655172 h 5726226"/>
              <a:gd name="connsiteX7" fmla="*/ 7579 w 5923555"/>
              <a:gd name="connsiteY7" fmla="*/ 3067241 h 5726226"/>
              <a:gd name="connsiteX8" fmla="*/ 2566 w 5923555"/>
              <a:gd name="connsiteY8" fmla="*/ 2840262 h 5726226"/>
              <a:gd name="connsiteX9" fmla="*/ 404 w 5923555"/>
              <a:gd name="connsiteY9" fmla="*/ 2437321 h 5726226"/>
              <a:gd name="connsiteX10" fmla="*/ 10564 w 5923555"/>
              <a:gd name="connsiteY10" fmla="*/ 1045401 h 5726226"/>
              <a:gd name="connsiteX11" fmla="*/ 22630 w 5923555"/>
              <a:gd name="connsiteY11" fmla="*/ 19242 h 5726226"/>
              <a:gd name="connsiteX0" fmla="*/ 22630 w 5939751"/>
              <a:gd name="connsiteY0" fmla="*/ 19242 h 5726226"/>
              <a:gd name="connsiteX1" fmla="*/ 5901143 w 5939751"/>
              <a:gd name="connsiteY1" fmla="*/ 19242 h 5726226"/>
              <a:gd name="connsiteX2" fmla="*/ 5921132 w 5939751"/>
              <a:gd name="connsiteY2" fmla="*/ 2792778 h 5726226"/>
              <a:gd name="connsiteX3" fmla="*/ 5368237 w 5939751"/>
              <a:gd name="connsiteY3" fmla="*/ 4590663 h 5726226"/>
              <a:gd name="connsiteX4" fmla="*/ 3047891 w 5939751"/>
              <a:gd name="connsiteY4" fmla="*/ 5723073 h 5726226"/>
              <a:gd name="connsiteX5" fmla="*/ 890302 w 5939751"/>
              <a:gd name="connsiteY5" fmla="*/ 4959467 h 5726226"/>
              <a:gd name="connsiteX6" fmla="*/ 109709 w 5939751"/>
              <a:gd name="connsiteY6" fmla="*/ 3655172 h 5726226"/>
              <a:gd name="connsiteX7" fmla="*/ 7579 w 5939751"/>
              <a:gd name="connsiteY7" fmla="*/ 3067241 h 5726226"/>
              <a:gd name="connsiteX8" fmla="*/ 2566 w 5939751"/>
              <a:gd name="connsiteY8" fmla="*/ 2840262 h 5726226"/>
              <a:gd name="connsiteX9" fmla="*/ 404 w 5939751"/>
              <a:gd name="connsiteY9" fmla="*/ 2437321 h 5726226"/>
              <a:gd name="connsiteX10" fmla="*/ 10564 w 5939751"/>
              <a:gd name="connsiteY10" fmla="*/ 1045401 h 5726226"/>
              <a:gd name="connsiteX11" fmla="*/ 22630 w 5939751"/>
              <a:gd name="connsiteY11" fmla="*/ 19242 h 5726226"/>
              <a:gd name="connsiteX0" fmla="*/ 22630 w 5939751"/>
              <a:gd name="connsiteY0" fmla="*/ 19242 h 5726226"/>
              <a:gd name="connsiteX1" fmla="*/ 5901143 w 5939751"/>
              <a:gd name="connsiteY1" fmla="*/ 19242 h 5726226"/>
              <a:gd name="connsiteX2" fmla="*/ 5921132 w 5939751"/>
              <a:gd name="connsiteY2" fmla="*/ 2792778 h 5726226"/>
              <a:gd name="connsiteX3" fmla="*/ 5368237 w 5939751"/>
              <a:gd name="connsiteY3" fmla="*/ 4590663 h 5726226"/>
              <a:gd name="connsiteX4" fmla="*/ 3047891 w 5939751"/>
              <a:gd name="connsiteY4" fmla="*/ 5723073 h 5726226"/>
              <a:gd name="connsiteX5" fmla="*/ 890302 w 5939751"/>
              <a:gd name="connsiteY5" fmla="*/ 4959467 h 5726226"/>
              <a:gd name="connsiteX6" fmla="*/ 109709 w 5939751"/>
              <a:gd name="connsiteY6" fmla="*/ 3655172 h 5726226"/>
              <a:gd name="connsiteX7" fmla="*/ 7579 w 5939751"/>
              <a:gd name="connsiteY7" fmla="*/ 3067241 h 5726226"/>
              <a:gd name="connsiteX8" fmla="*/ 2566 w 5939751"/>
              <a:gd name="connsiteY8" fmla="*/ 2840262 h 5726226"/>
              <a:gd name="connsiteX9" fmla="*/ 404 w 5939751"/>
              <a:gd name="connsiteY9" fmla="*/ 2437321 h 5726226"/>
              <a:gd name="connsiteX10" fmla="*/ 10564 w 5939751"/>
              <a:gd name="connsiteY10" fmla="*/ 1045401 h 5726226"/>
              <a:gd name="connsiteX11" fmla="*/ 22630 w 5939751"/>
              <a:gd name="connsiteY11" fmla="*/ 19242 h 5726226"/>
              <a:gd name="connsiteX0" fmla="*/ 22630 w 5921642"/>
              <a:gd name="connsiteY0" fmla="*/ 19242 h 5726226"/>
              <a:gd name="connsiteX1" fmla="*/ 5901143 w 5921642"/>
              <a:gd name="connsiteY1" fmla="*/ 19242 h 5726226"/>
              <a:gd name="connsiteX2" fmla="*/ 5921132 w 5921642"/>
              <a:gd name="connsiteY2" fmla="*/ 2792778 h 5726226"/>
              <a:gd name="connsiteX3" fmla="*/ 5368237 w 5921642"/>
              <a:gd name="connsiteY3" fmla="*/ 4590663 h 5726226"/>
              <a:gd name="connsiteX4" fmla="*/ 3047891 w 5921642"/>
              <a:gd name="connsiteY4" fmla="*/ 5723073 h 5726226"/>
              <a:gd name="connsiteX5" fmla="*/ 890302 w 5921642"/>
              <a:gd name="connsiteY5" fmla="*/ 4959467 h 5726226"/>
              <a:gd name="connsiteX6" fmla="*/ 109709 w 5921642"/>
              <a:gd name="connsiteY6" fmla="*/ 3655172 h 5726226"/>
              <a:gd name="connsiteX7" fmla="*/ 7579 w 5921642"/>
              <a:gd name="connsiteY7" fmla="*/ 3067241 h 5726226"/>
              <a:gd name="connsiteX8" fmla="*/ 2566 w 5921642"/>
              <a:gd name="connsiteY8" fmla="*/ 2840262 h 5726226"/>
              <a:gd name="connsiteX9" fmla="*/ 404 w 5921642"/>
              <a:gd name="connsiteY9" fmla="*/ 2437321 h 5726226"/>
              <a:gd name="connsiteX10" fmla="*/ 10564 w 5921642"/>
              <a:gd name="connsiteY10" fmla="*/ 1045401 h 5726226"/>
              <a:gd name="connsiteX11" fmla="*/ 22630 w 5921642"/>
              <a:gd name="connsiteY11" fmla="*/ 19242 h 572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21642" h="5726226">
                <a:moveTo>
                  <a:pt x="22630" y="19242"/>
                </a:moveTo>
                <a:cubicBezTo>
                  <a:pt x="21611" y="-18937"/>
                  <a:pt x="4142879" y="9899"/>
                  <a:pt x="5901143" y="19242"/>
                </a:cubicBezTo>
                <a:cubicBezTo>
                  <a:pt x="5904274" y="360024"/>
                  <a:pt x="5909822" y="2036627"/>
                  <a:pt x="5921132" y="2792778"/>
                </a:cubicBezTo>
                <a:cubicBezTo>
                  <a:pt x="5932696" y="3565941"/>
                  <a:pt x="5747617" y="4035951"/>
                  <a:pt x="5368237" y="4590663"/>
                </a:cubicBezTo>
                <a:cubicBezTo>
                  <a:pt x="4791332" y="5389745"/>
                  <a:pt x="3807853" y="5725965"/>
                  <a:pt x="3047891" y="5723073"/>
                </a:cubicBezTo>
                <a:cubicBezTo>
                  <a:pt x="2092242" y="5757262"/>
                  <a:pt x="1567469" y="5514195"/>
                  <a:pt x="890302" y="4959467"/>
                </a:cubicBezTo>
                <a:cubicBezTo>
                  <a:pt x="461276" y="4578703"/>
                  <a:pt x="248162" y="4057215"/>
                  <a:pt x="109709" y="3655172"/>
                </a:cubicBezTo>
                <a:cubicBezTo>
                  <a:pt x="36261" y="3391805"/>
                  <a:pt x="25436" y="3203059"/>
                  <a:pt x="7579" y="3067241"/>
                </a:cubicBezTo>
                <a:lnTo>
                  <a:pt x="2566" y="2840262"/>
                </a:lnTo>
                <a:cubicBezTo>
                  <a:pt x="1370" y="2735275"/>
                  <a:pt x="-929" y="2736465"/>
                  <a:pt x="404" y="2437321"/>
                </a:cubicBezTo>
                <a:cubicBezTo>
                  <a:pt x="1737" y="2138178"/>
                  <a:pt x="6294" y="1447229"/>
                  <a:pt x="10564" y="1045401"/>
                </a:cubicBezTo>
                <a:cubicBezTo>
                  <a:pt x="15962" y="537401"/>
                  <a:pt x="25677" y="133393"/>
                  <a:pt x="22630" y="19242"/>
                </a:cubicBezTo>
                <a:close/>
              </a:path>
            </a:pathLst>
          </a:custGeom>
        </p:spPr>
        <p:txBody>
          <a:bodyPr/>
          <a:lstStyle>
            <a:lvl1pPr>
              <a:defRPr baseline="-25000"/>
            </a:lvl1pPr>
          </a:lstStyle>
          <a:p>
            <a:endParaRPr lang="en-US"/>
          </a:p>
        </p:txBody>
      </p:sp>
    </p:spTree>
    <p:extLst>
      <p:ext uri="{BB962C8B-B14F-4D97-AF65-F5344CB8AC3E}">
        <p14:creationId xmlns:p14="http://schemas.microsoft.com/office/powerpoint/2010/main" val="1644081260"/>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71476D1-6E7F-49F2-AE61-173629812D78}"/>
              </a:ext>
            </a:extLst>
          </p:cNvPr>
          <p:cNvSpPr txBox="1">
            <a:spLocks/>
          </p:cNvSpPr>
          <p:nvPr userDrawn="1"/>
        </p:nvSpPr>
        <p:spPr>
          <a:xfrm>
            <a:off x="10058400" y="6194465"/>
            <a:ext cx="1930400" cy="457200"/>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ts val="200"/>
              </a:spcBef>
              <a:spcAft>
                <a:spcPts val="200"/>
              </a:spcAft>
              <a:defRPr sz="105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Bef>
                <a:spcPts val="0"/>
              </a:spcBef>
              <a:spcAft>
                <a:spcPts val="0"/>
              </a:spcAft>
            </a:pPr>
            <a:r>
              <a:rPr lang="en-US" sz="1050"/>
              <a:t>© HRTMS Inc.</a:t>
            </a:r>
            <a:r>
              <a:rPr lang="en-US" sz="1050" baseline="0"/>
              <a:t> </a:t>
            </a:r>
          </a:p>
          <a:p>
            <a:pPr algn="l">
              <a:spcBef>
                <a:spcPts val="0"/>
              </a:spcBef>
              <a:spcAft>
                <a:spcPts val="0"/>
              </a:spcAft>
            </a:pPr>
            <a:r>
              <a:rPr lang="en-US" sz="1050" baseline="0"/>
              <a:t>All Rights Reserved</a:t>
            </a:r>
            <a:endParaRPr lang="en-US" sz="1050"/>
          </a:p>
        </p:txBody>
      </p:sp>
      <p:cxnSp>
        <p:nvCxnSpPr>
          <p:cNvPr id="6" name="Straight Connector 5">
            <a:extLst>
              <a:ext uri="{FF2B5EF4-FFF2-40B4-BE49-F238E27FC236}">
                <a16:creationId xmlns:a16="http://schemas.microsoft.com/office/drawing/2014/main" id="{3D8DA091-9C4F-408B-984E-939ECA310D14}"/>
              </a:ext>
            </a:extLst>
          </p:cNvPr>
          <p:cNvCxnSpPr/>
          <p:nvPr userDrawn="1"/>
        </p:nvCxnSpPr>
        <p:spPr>
          <a:xfrm>
            <a:off x="10058400" y="6205868"/>
            <a:ext cx="0" cy="457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76BA1B6-DBF9-473A-810F-FE062FC1F10C}"/>
              </a:ext>
            </a:extLst>
          </p:cNvPr>
          <p:cNvSpPr txBox="1"/>
          <p:nvPr userDrawn="1"/>
        </p:nvSpPr>
        <p:spPr>
          <a:xfrm>
            <a:off x="7721600" y="6215316"/>
            <a:ext cx="2336800" cy="415498"/>
          </a:xfrm>
          <a:prstGeom prst="rect">
            <a:avLst/>
          </a:prstGeom>
          <a:noFill/>
        </p:spPr>
        <p:txBody>
          <a:bodyPr wrap="square" rtlCol="0">
            <a:spAutoFit/>
          </a:bodyPr>
          <a:lstStyle/>
          <a:p>
            <a:pPr algn="r"/>
            <a:r>
              <a:rPr lang="en-US" sz="1050">
                <a:solidFill>
                  <a:schemeClr val="bg1"/>
                </a:solidFill>
                <a:latin typeface="Century Gothic" panose="020B0502020202020204" pitchFamily="34" charset="0"/>
              </a:rPr>
              <a:t>hrtms.com</a:t>
            </a:r>
          </a:p>
          <a:p>
            <a:pPr algn="r"/>
            <a:r>
              <a:rPr lang="en-US" sz="1050" kern="1200">
                <a:solidFill>
                  <a:schemeClr val="bg1"/>
                </a:solidFill>
                <a:effectLst/>
                <a:latin typeface="Century Gothic" panose="020B0502020202020204" pitchFamily="34" charset="0"/>
                <a:ea typeface="+mn-ea"/>
                <a:cs typeface="+mn-cs"/>
              </a:rPr>
              <a:t>919.351.JOBS</a:t>
            </a:r>
            <a:endParaRPr lang="en-US" sz="1050">
              <a:solidFill>
                <a:schemeClr val="bg1"/>
              </a:solidFill>
              <a:latin typeface="Century Gothic" panose="020B0502020202020204" pitchFamily="34" charset="0"/>
            </a:endParaRPr>
          </a:p>
        </p:txBody>
      </p:sp>
      <p:sp>
        <p:nvSpPr>
          <p:cNvPr id="2" name="Footer Placeholder 4">
            <a:extLst>
              <a:ext uri="{FF2B5EF4-FFF2-40B4-BE49-F238E27FC236}">
                <a16:creationId xmlns:a16="http://schemas.microsoft.com/office/drawing/2014/main" id="{8DD3D4C8-4BFB-4B9E-98CD-138B70C68E2B}"/>
              </a:ext>
            </a:extLst>
          </p:cNvPr>
          <p:cNvSpPr txBox="1">
            <a:spLocks/>
          </p:cNvSpPr>
          <p:nvPr userDrawn="1"/>
        </p:nvSpPr>
        <p:spPr>
          <a:xfrm>
            <a:off x="1998804" y="6410399"/>
            <a:ext cx="9779754" cy="172962"/>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ts val="200"/>
              </a:spcBef>
              <a:spcAft>
                <a:spcPts val="200"/>
              </a:spcAft>
              <a:defRPr sz="105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Bef>
                <a:spcPts val="0"/>
              </a:spcBef>
              <a:spcAft>
                <a:spcPts val="0"/>
              </a:spcAft>
            </a:pPr>
            <a:r>
              <a:rPr lang="en-US" sz="800">
                <a:solidFill>
                  <a:schemeClr val="tx1"/>
                </a:solidFill>
              </a:rPr>
              <a:t>JDXpert.com | © JDXpert.</a:t>
            </a:r>
            <a:r>
              <a:rPr lang="en-US" sz="800" baseline="0">
                <a:solidFill>
                  <a:schemeClr val="tx1"/>
                </a:solidFill>
              </a:rPr>
              <a:t> All Rights Reserved.</a:t>
            </a:r>
            <a:endParaRPr lang="en-US" sz="800">
              <a:solidFill>
                <a:schemeClr val="tx1"/>
              </a:solidFill>
            </a:endParaRPr>
          </a:p>
        </p:txBody>
      </p:sp>
      <p:pic>
        <p:nvPicPr>
          <p:cNvPr id="3" name="Picture 2" descr="A picture containing object, clock&#10;&#10;Description automatically generated">
            <a:extLst>
              <a:ext uri="{FF2B5EF4-FFF2-40B4-BE49-F238E27FC236}">
                <a16:creationId xmlns:a16="http://schemas.microsoft.com/office/drawing/2014/main" id="{6920910D-22F4-4EEA-AD96-395247C23C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3442" y="6155996"/>
            <a:ext cx="1538052" cy="508807"/>
          </a:xfrm>
          <a:prstGeom prst="rect">
            <a:avLst/>
          </a:prstGeom>
        </p:spPr>
      </p:pic>
    </p:spTree>
    <p:extLst>
      <p:ext uri="{BB962C8B-B14F-4D97-AF65-F5344CB8AC3E}">
        <p14:creationId xmlns:p14="http://schemas.microsoft.com/office/powerpoint/2010/main" val="2955682763"/>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829885"/>
          </a:xfrm>
          <a:prstGeom prst="rect">
            <a:avLst/>
          </a:prstGeom>
        </p:spPr>
        <p:txBody>
          <a:bodyPr/>
          <a:lstStyle>
            <a:lvl1pPr algn="l">
              <a:defRPr>
                <a:solidFill>
                  <a:schemeClr val="tx2"/>
                </a:solidFill>
                <a:latin typeface="Franklin Gothic Heavy" panose="020B0903020102020204" pitchFamily="34" charset="0"/>
              </a:defRPr>
            </a:lvl1pPr>
          </a:lstStyle>
          <a:p>
            <a:r>
              <a:rPr lang="en-US"/>
              <a:t>Click to edit Master title style</a:t>
            </a:r>
          </a:p>
        </p:txBody>
      </p:sp>
      <p:sp>
        <p:nvSpPr>
          <p:cNvPr id="3" name="Content Placeholder 2"/>
          <p:cNvSpPr>
            <a:spLocks noGrp="1"/>
          </p:cNvSpPr>
          <p:nvPr>
            <p:ph idx="1"/>
          </p:nvPr>
        </p:nvSpPr>
        <p:spPr>
          <a:xfrm>
            <a:off x="609600" y="1328598"/>
            <a:ext cx="10972800" cy="4343399"/>
          </a:xfrm>
          <a:prstGeom prst="rect">
            <a:avLst/>
          </a:prstGeom>
        </p:spPr>
        <p:txBody>
          <a:bodyPr/>
          <a:lstStyle>
            <a:lvl1pPr marL="342900" indent="-342900">
              <a:buClr>
                <a:schemeClr val="tx2"/>
              </a:buClr>
              <a:buFont typeface="Arial" panose="020B0604020202020204" pitchFamily="34" charset="0"/>
              <a:buChar char="•"/>
              <a:defRPr sz="2400">
                <a:latin typeface="Century Gothic" panose="020B0502020202020204" pitchFamily="34" charset="0"/>
              </a:defRPr>
            </a:lvl1pPr>
            <a:lvl2pPr marL="742950" indent="-285750">
              <a:buClr>
                <a:schemeClr val="tx2"/>
              </a:buClr>
              <a:buSzPct val="65000"/>
              <a:buFont typeface="Courier New" panose="02070309020205020404" pitchFamily="49" charset="0"/>
              <a:buChar char="o"/>
              <a:defRPr sz="2000">
                <a:latin typeface="Century Gothic" panose="020B0502020202020204" pitchFamily="34" charset="0"/>
              </a:defRPr>
            </a:lvl2pPr>
            <a:lvl3pPr marL="1143000" indent="-228600">
              <a:buClr>
                <a:schemeClr val="tx2"/>
              </a:buClr>
              <a:buSzPct val="70000"/>
              <a:buFont typeface="Wingdings" panose="05000000000000000000" pitchFamily="2" charset="2"/>
              <a:buChar char="§"/>
              <a:defRPr sz="1800">
                <a:latin typeface="Century Gothic" panose="020B0502020202020204" pitchFamily="34" charset="0"/>
              </a:defRPr>
            </a:lvl3pPr>
            <a:lvl4pPr marL="1600200" indent="-228600">
              <a:buClr>
                <a:schemeClr val="tx2"/>
              </a:buClr>
              <a:buFont typeface="Arial" panose="020B0604020202020204" pitchFamily="34" charset="0"/>
              <a:buChar char="•"/>
              <a:defRPr sz="1600">
                <a:latin typeface="Century Gothic" panose="020B0502020202020204" pitchFamily="34" charset="0"/>
              </a:defRPr>
            </a:lvl4pPr>
            <a:lvl5pPr marL="2057400" indent="-228600">
              <a:buClr>
                <a:schemeClr val="tx2"/>
              </a:buClr>
              <a:buSzPct val="60000"/>
              <a:buFont typeface="Courier New" panose="02070309020205020404" pitchFamily="49" charset="0"/>
              <a:buChar char="o"/>
              <a:defRPr sz="1600">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txBox="1">
            <a:spLocks/>
          </p:cNvSpPr>
          <p:nvPr userDrawn="1"/>
        </p:nvSpPr>
        <p:spPr>
          <a:xfrm>
            <a:off x="1998804" y="6410399"/>
            <a:ext cx="9779754" cy="172962"/>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ts val="200"/>
              </a:spcBef>
              <a:spcAft>
                <a:spcPts val="200"/>
              </a:spcAft>
              <a:defRPr sz="105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Bef>
                <a:spcPts val="0"/>
              </a:spcBef>
              <a:spcAft>
                <a:spcPts val="0"/>
              </a:spcAft>
            </a:pPr>
            <a:r>
              <a:rPr lang="en-US" sz="800">
                <a:solidFill>
                  <a:schemeClr val="tx1"/>
                </a:solidFill>
              </a:rPr>
              <a:t>JDXpert.com | © JDXpert.</a:t>
            </a:r>
            <a:r>
              <a:rPr lang="en-US" sz="800" baseline="0">
                <a:solidFill>
                  <a:schemeClr val="tx1"/>
                </a:solidFill>
              </a:rPr>
              <a:t> All Rights Reserved.</a:t>
            </a:r>
            <a:endParaRPr lang="en-US" sz="800">
              <a:solidFill>
                <a:schemeClr val="tx1"/>
              </a:solidFill>
            </a:endParaRPr>
          </a:p>
        </p:txBody>
      </p:sp>
      <p:pic>
        <p:nvPicPr>
          <p:cNvPr id="5" name="Picture 4" descr="A picture containing object, clock&#10;&#10;Description automatically generated">
            <a:extLst>
              <a:ext uri="{FF2B5EF4-FFF2-40B4-BE49-F238E27FC236}">
                <a16:creationId xmlns:a16="http://schemas.microsoft.com/office/drawing/2014/main" id="{33F5F863-E98C-4C27-99FF-1DBE3CDCB7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3442" y="6155996"/>
            <a:ext cx="1538052" cy="508807"/>
          </a:xfrm>
          <a:prstGeom prst="rect">
            <a:avLst/>
          </a:prstGeom>
        </p:spPr>
      </p:pic>
    </p:spTree>
    <p:extLst>
      <p:ext uri="{BB962C8B-B14F-4D97-AF65-F5344CB8AC3E}">
        <p14:creationId xmlns:p14="http://schemas.microsoft.com/office/powerpoint/2010/main" val="15014031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2">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7D8028D-AAC2-EBF5-D5AB-06C9100F8450}"/>
              </a:ext>
            </a:extLst>
          </p:cNvPr>
          <p:cNvPicPr>
            <a:picLocks noChangeAspect="1"/>
          </p:cNvPicPr>
          <p:nvPr userDrawn="1"/>
        </p:nvPicPr>
        <p:blipFill>
          <a:blip r:embed="rId2"/>
          <a:stretch>
            <a:fillRect/>
          </a:stretch>
        </p:blipFill>
        <p:spPr>
          <a:xfrm>
            <a:off x="10903789" y="6304980"/>
            <a:ext cx="966159" cy="318832"/>
          </a:xfrm>
          <a:prstGeom prst="rect">
            <a:avLst/>
          </a:prstGeom>
        </p:spPr>
      </p:pic>
      <p:sp>
        <p:nvSpPr>
          <p:cNvPr id="7" name="Text Placeholder 2">
            <a:extLst>
              <a:ext uri="{FF2B5EF4-FFF2-40B4-BE49-F238E27FC236}">
                <a16:creationId xmlns:a16="http://schemas.microsoft.com/office/drawing/2014/main" id="{E74D98B5-CD29-F4F9-BEDF-3AEA5F2C0093}"/>
              </a:ext>
            </a:extLst>
          </p:cNvPr>
          <p:cNvSpPr>
            <a:spLocks noGrp="1"/>
          </p:cNvSpPr>
          <p:nvPr>
            <p:ph idx="1"/>
          </p:nvPr>
        </p:nvSpPr>
        <p:spPr>
          <a:xfrm>
            <a:off x="322051" y="2578763"/>
            <a:ext cx="5069457" cy="37262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62A2E141-6609-9E2F-8681-3364673AAB53}"/>
              </a:ext>
            </a:extLst>
          </p:cNvPr>
          <p:cNvSpPr>
            <a:spLocks noGrp="1"/>
          </p:cNvSpPr>
          <p:nvPr>
            <p:ph type="title"/>
          </p:nvPr>
        </p:nvSpPr>
        <p:spPr>
          <a:xfrm>
            <a:off x="322051" y="378451"/>
            <a:ext cx="5069457" cy="1915246"/>
          </a:xfrm>
        </p:spPr>
        <p:txBody>
          <a:bodyPr/>
          <a:lstStyle/>
          <a:p>
            <a:r>
              <a:rPr lang="en-US"/>
              <a:t>Click to edit Master title style</a:t>
            </a:r>
          </a:p>
        </p:txBody>
      </p:sp>
      <p:sp>
        <p:nvSpPr>
          <p:cNvPr id="2" name="Google Shape;78;g162086d5a5f_0_228">
            <a:extLst>
              <a:ext uri="{FF2B5EF4-FFF2-40B4-BE49-F238E27FC236}">
                <a16:creationId xmlns:a16="http://schemas.microsoft.com/office/drawing/2014/main" id="{E9EC423B-1864-C09E-BDBA-ABA142508CA5}"/>
              </a:ext>
            </a:extLst>
          </p:cNvPr>
          <p:cNvSpPr/>
          <p:nvPr userDrawn="1"/>
        </p:nvSpPr>
        <p:spPr>
          <a:xfrm rot="10800000" flipH="1">
            <a:off x="5897590" y="0"/>
            <a:ext cx="5876488" cy="5316718"/>
          </a:xfrm>
          <a:prstGeom prst="round2SameRect">
            <a:avLst>
              <a:gd name="adj1" fmla="val 50000"/>
              <a:gd name="adj2" fmla="val 0"/>
            </a:avLst>
          </a:prstGeom>
          <a:solidFill>
            <a:schemeClr val="bg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ubik"/>
              <a:ea typeface="Rubik"/>
              <a:cs typeface="Rubik"/>
              <a:sym typeface="Rubik"/>
            </a:endParaRPr>
          </a:p>
        </p:txBody>
      </p:sp>
      <p:sp>
        <p:nvSpPr>
          <p:cNvPr id="4" name="TextBox 3">
            <a:extLst>
              <a:ext uri="{FF2B5EF4-FFF2-40B4-BE49-F238E27FC236}">
                <a16:creationId xmlns:a16="http://schemas.microsoft.com/office/drawing/2014/main" id="{08DB7E30-2224-B84B-B2C8-426FF6D18E19}"/>
              </a:ext>
            </a:extLst>
          </p:cNvPr>
          <p:cNvSpPr txBox="1"/>
          <p:nvPr userDrawn="1"/>
        </p:nvSpPr>
        <p:spPr>
          <a:xfrm>
            <a:off x="304800" y="6304980"/>
            <a:ext cx="1332089" cy="307777"/>
          </a:xfrm>
          <a:prstGeom prst="rect">
            <a:avLst/>
          </a:prstGeom>
          <a:noFill/>
        </p:spPr>
        <p:txBody>
          <a:bodyPr wrap="square" rtlCol="0">
            <a:spAutoFit/>
          </a:bodyPr>
          <a:lstStyle/>
          <a:p>
            <a:fld id="{05CB0792-EF73-4D02-8BEC-A8A0251ADE70}" type="slidenum">
              <a:rPr lang="en-US" sz="1400" smtClean="0"/>
              <a:t>‹#›</a:t>
            </a:fld>
            <a:endParaRPr lang="en-US" sz="1400"/>
          </a:p>
        </p:txBody>
      </p:sp>
      <p:sp>
        <p:nvSpPr>
          <p:cNvPr id="5" name="Picture Placeholder 15">
            <a:extLst>
              <a:ext uri="{FF2B5EF4-FFF2-40B4-BE49-F238E27FC236}">
                <a16:creationId xmlns:a16="http://schemas.microsoft.com/office/drawing/2014/main" id="{14C968F0-4526-8664-6B9F-AFE62AD91095}"/>
              </a:ext>
            </a:extLst>
          </p:cNvPr>
          <p:cNvSpPr>
            <a:spLocks noGrp="1"/>
          </p:cNvSpPr>
          <p:nvPr>
            <p:ph type="pic" sz="quarter" idx="10"/>
          </p:nvPr>
        </p:nvSpPr>
        <p:spPr>
          <a:xfrm>
            <a:off x="5875013" y="-19878"/>
            <a:ext cx="5921642" cy="5338752"/>
          </a:xfrm>
          <a:custGeom>
            <a:avLst/>
            <a:gdLst>
              <a:gd name="connsiteX0" fmla="*/ 0 w 5878513"/>
              <a:gd name="connsiteY0" fmla="*/ 0 h 5713413"/>
              <a:gd name="connsiteX1" fmla="*/ 5878513 w 5878513"/>
              <a:gd name="connsiteY1" fmla="*/ 0 h 5713413"/>
              <a:gd name="connsiteX2" fmla="*/ 5878513 w 5878513"/>
              <a:gd name="connsiteY2" fmla="*/ 5713413 h 5713413"/>
              <a:gd name="connsiteX3" fmla="*/ 0 w 5878513"/>
              <a:gd name="connsiteY3" fmla="*/ 5713413 h 5713413"/>
              <a:gd name="connsiteX4" fmla="*/ 0 w 5878513"/>
              <a:gd name="connsiteY4" fmla="*/ 0 h 5713413"/>
              <a:gd name="connsiteX0" fmla="*/ 0 w 5878513"/>
              <a:gd name="connsiteY0" fmla="*/ 0 h 5713413"/>
              <a:gd name="connsiteX1" fmla="*/ 5878513 w 5878513"/>
              <a:gd name="connsiteY1" fmla="*/ 0 h 5713413"/>
              <a:gd name="connsiteX2" fmla="*/ 5878513 w 5878513"/>
              <a:gd name="connsiteY2" fmla="*/ 5713413 h 5713413"/>
              <a:gd name="connsiteX3" fmla="*/ 0 w 5878513"/>
              <a:gd name="connsiteY3" fmla="*/ 5713413 h 5713413"/>
              <a:gd name="connsiteX4" fmla="*/ 0 w 5878513"/>
              <a:gd name="connsiteY4" fmla="*/ 0 h 5713413"/>
              <a:gd name="connsiteX0" fmla="*/ 0 w 5878513"/>
              <a:gd name="connsiteY0" fmla="*/ 0 h 5713413"/>
              <a:gd name="connsiteX1" fmla="*/ 5878513 w 5878513"/>
              <a:gd name="connsiteY1" fmla="*/ 0 h 5713413"/>
              <a:gd name="connsiteX2" fmla="*/ 5370513 w 5878513"/>
              <a:gd name="connsiteY2" fmla="*/ 4585653 h 5713413"/>
              <a:gd name="connsiteX3" fmla="*/ 0 w 5878513"/>
              <a:gd name="connsiteY3" fmla="*/ 5713413 h 5713413"/>
              <a:gd name="connsiteX4" fmla="*/ 0 w 5878513"/>
              <a:gd name="connsiteY4" fmla="*/ 0 h 5713413"/>
              <a:gd name="connsiteX0" fmla="*/ 0 w 5878513"/>
              <a:gd name="connsiteY0" fmla="*/ 0 h 5721058"/>
              <a:gd name="connsiteX1" fmla="*/ 5878513 w 5878513"/>
              <a:gd name="connsiteY1" fmla="*/ 0 h 5721058"/>
              <a:gd name="connsiteX2" fmla="*/ 5370513 w 5878513"/>
              <a:gd name="connsiteY2" fmla="*/ 4585653 h 5721058"/>
              <a:gd name="connsiteX3" fmla="*/ 0 w 5878513"/>
              <a:gd name="connsiteY3" fmla="*/ 5713413 h 5721058"/>
              <a:gd name="connsiteX4" fmla="*/ 0 w 5878513"/>
              <a:gd name="connsiteY4" fmla="*/ 0 h 5721058"/>
              <a:gd name="connsiteX0" fmla="*/ 0 w 5878513"/>
              <a:gd name="connsiteY0" fmla="*/ 0 h 5444732"/>
              <a:gd name="connsiteX1" fmla="*/ 5878513 w 5878513"/>
              <a:gd name="connsiteY1" fmla="*/ 0 h 5444732"/>
              <a:gd name="connsiteX2" fmla="*/ 5370513 w 5878513"/>
              <a:gd name="connsiteY2" fmla="*/ 4585653 h 5444732"/>
              <a:gd name="connsiteX3" fmla="*/ 853440 w 5878513"/>
              <a:gd name="connsiteY3" fmla="*/ 4961573 h 5444732"/>
              <a:gd name="connsiteX4" fmla="*/ 0 w 5878513"/>
              <a:gd name="connsiteY4" fmla="*/ 0 h 5444732"/>
              <a:gd name="connsiteX0" fmla="*/ 0 w 5878513"/>
              <a:gd name="connsiteY0" fmla="*/ 0 h 5723959"/>
              <a:gd name="connsiteX1" fmla="*/ 5878513 w 5878513"/>
              <a:gd name="connsiteY1" fmla="*/ 0 h 5723959"/>
              <a:gd name="connsiteX2" fmla="*/ 5370513 w 5878513"/>
              <a:gd name="connsiteY2" fmla="*/ 4585653 h 5723959"/>
              <a:gd name="connsiteX3" fmla="*/ 3035935 w 5878513"/>
              <a:gd name="connsiteY3" fmla="*/ 5689599 h 5723959"/>
              <a:gd name="connsiteX4" fmla="*/ 853440 w 5878513"/>
              <a:gd name="connsiteY4" fmla="*/ 4961573 h 5723959"/>
              <a:gd name="connsiteX5" fmla="*/ 0 w 5878513"/>
              <a:gd name="connsiteY5" fmla="*/ 0 h 5723959"/>
              <a:gd name="connsiteX0" fmla="*/ 0 w 5878513"/>
              <a:gd name="connsiteY0" fmla="*/ 0 h 5723959"/>
              <a:gd name="connsiteX1" fmla="*/ 5878513 w 5878513"/>
              <a:gd name="connsiteY1" fmla="*/ 0 h 5723959"/>
              <a:gd name="connsiteX2" fmla="*/ 5370513 w 5878513"/>
              <a:gd name="connsiteY2" fmla="*/ 4585653 h 5723959"/>
              <a:gd name="connsiteX3" fmla="*/ 3035935 w 5878513"/>
              <a:gd name="connsiteY3" fmla="*/ 5689599 h 5723959"/>
              <a:gd name="connsiteX4" fmla="*/ 853440 w 5878513"/>
              <a:gd name="connsiteY4" fmla="*/ 4961573 h 5723959"/>
              <a:gd name="connsiteX5" fmla="*/ 0 w 5878513"/>
              <a:gd name="connsiteY5" fmla="*/ 0 h 5723959"/>
              <a:gd name="connsiteX0" fmla="*/ 59440 w 5937953"/>
              <a:gd name="connsiteY0" fmla="*/ 726016 h 6449975"/>
              <a:gd name="connsiteX1" fmla="*/ 5937953 w 5937953"/>
              <a:gd name="connsiteY1" fmla="*/ 726016 h 6449975"/>
              <a:gd name="connsiteX2" fmla="*/ 5429953 w 5937953"/>
              <a:gd name="connsiteY2" fmla="*/ 5311669 h 6449975"/>
              <a:gd name="connsiteX3" fmla="*/ 3095375 w 5937953"/>
              <a:gd name="connsiteY3" fmla="*/ 6415615 h 6449975"/>
              <a:gd name="connsiteX4" fmla="*/ 912880 w 5937953"/>
              <a:gd name="connsiteY4" fmla="*/ 5687589 h 6449975"/>
              <a:gd name="connsiteX5" fmla="*/ 59440 w 5937953"/>
              <a:gd name="connsiteY5" fmla="*/ 726016 h 6449975"/>
              <a:gd name="connsiteX0" fmla="*/ 59440 w 5972870"/>
              <a:gd name="connsiteY0" fmla="*/ 726016 h 6449975"/>
              <a:gd name="connsiteX1" fmla="*/ 5937953 w 5972870"/>
              <a:gd name="connsiteY1" fmla="*/ 726016 h 6449975"/>
              <a:gd name="connsiteX2" fmla="*/ 5429953 w 5972870"/>
              <a:gd name="connsiteY2" fmla="*/ 5311669 h 6449975"/>
              <a:gd name="connsiteX3" fmla="*/ 3095375 w 5972870"/>
              <a:gd name="connsiteY3" fmla="*/ 6415615 h 6449975"/>
              <a:gd name="connsiteX4" fmla="*/ 912880 w 5972870"/>
              <a:gd name="connsiteY4" fmla="*/ 5687589 h 6449975"/>
              <a:gd name="connsiteX5" fmla="*/ 59440 w 5972870"/>
              <a:gd name="connsiteY5" fmla="*/ 726016 h 6449975"/>
              <a:gd name="connsiteX0" fmla="*/ 59440 w 5972870"/>
              <a:gd name="connsiteY0" fmla="*/ 726016 h 6425885"/>
              <a:gd name="connsiteX1" fmla="*/ 5937953 w 5972870"/>
              <a:gd name="connsiteY1" fmla="*/ 726016 h 6425885"/>
              <a:gd name="connsiteX2" fmla="*/ 5429953 w 5972870"/>
              <a:gd name="connsiteY2" fmla="*/ 5311669 h 6425885"/>
              <a:gd name="connsiteX3" fmla="*/ 3095375 w 5972870"/>
              <a:gd name="connsiteY3" fmla="*/ 6415615 h 6425885"/>
              <a:gd name="connsiteX4" fmla="*/ 912880 w 5972870"/>
              <a:gd name="connsiteY4" fmla="*/ 5687589 h 6425885"/>
              <a:gd name="connsiteX5" fmla="*/ 59440 w 5972870"/>
              <a:gd name="connsiteY5" fmla="*/ 726016 h 6425885"/>
              <a:gd name="connsiteX0" fmla="*/ 59440 w 5972870"/>
              <a:gd name="connsiteY0" fmla="*/ 726016 h 6425885"/>
              <a:gd name="connsiteX1" fmla="*/ 5937953 w 5972870"/>
              <a:gd name="connsiteY1" fmla="*/ 726016 h 6425885"/>
              <a:gd name="connsiteX2" fmla="*/ 5429953 w 5972870"/>
              <a:gd name="connsiteY2" fmla="*/ 5311669 h 6425885"/>
              <a:gd name="connsiteX3" fmla="*/ 3095375 w 5972870"/>
              <a:gd name="connsiteY3" fmla="*/ 6415615 h 6425885"/>
              <a:gd name="connsiteX4" fmla="*/ 912880 w 5972870"/>
              <a:gd name="connsiteY4" fmla="*/ 5687589 h 6425885"/>
              <a:gd name="connsiteX5" fmla="*/ 59440 w 5972870"/>
              <a:gd name="connsiteY5" fmla="*/ 726016 h 6425885"/>
              <a:gd name="connsiteX0" fmla="*/ 59440 w 5972870"/>
              <a:gd name="connsiteY0" fmla="*/ 726016 h 6425885"/>
              <a:gd name="connsiteX1" fmla="*/ 5937953 w 5972870"/>
              <a:gd name="connsiteY1" fmla="*/ 726016 h 6425885"/>
              <a:gd name="connsiteX2" fmla="*/ 5429953 w 5972870"/>
              <a:gd name="connsiteY2" fmla="*/ 5311669 h 6425885"/>
              <a:gd name="connsiteX3" fmla="*/ 3095375 w 5972870"/>
              <a:gd name="connsiteY3" fmla="*/ 6415615 h 6425885"/>
              <a:gd name="connsiteX4" fmla="*/ 912880 w 5972870"/>
              <a:gd name="connsiteY4" fmla="*/ 5687589 h 6425885"/>
              <a:gd name="connsiteX5" fmla="*/ 59440 w 5972870"/>
              <a:gd name="connsiteY5" fmla="*/ 726016 h 6425885"/>
              <a:gd name="connsiteX0" fmla="*/ 59440 w 5972870"/>
              <a:gd name="connsiteY0" fmla="*/ 716986 h 6416855"/>
              <a:gd name="connsiteX1" fmla="*/ 5937953 w 5972870"/>
              <a:gd name="connsiteY1" fmla="*/ 716986 h 6416855"/>
              <a:gd name="connsiteX2" fmla="*/ 5429953 w 5972870"/>
              <a:gd name="connsiteY2" fmla="*/ 5302639 h 6416855"/>
              <a:gd name="connsiteX3" fmla="*/ 3095375 w 5972870"/>
              <a:gd name="connsiteY3" fmla="*/ 6406585 h 6416855"/>
              <a:gd name="connsiteX4" fmla="*/ 912880 w 5972870"/>
              <a:gd name="connsiteY4" fmla="*/ 5678559 h 6416855"/>
              <a:gd name="connsiteX5" fmla="*/ 59440 w 5972870"/>
              <a:gd name="connsiteY5" fmla="*/ 716986 h 6416855"/>
              <a:gd name="connsiteX0" fmla="*/ 480873 w 6394303"/>
              <a:gd name="connsiteY0" fmla="*/ 225778 h 5925647"/>
              <a:gd name="connsiteX1" fmla="*/ 6359386 w 6394303"/>
              <a:gd name="connsiteY1" fmla="*/ 225778 h 5925647"/>
              <a:gd name="connsiteX2" fmla="*/ 5851386 w 6394303"/>
              <a:gd name="connsiteY2" fmla="*/ 4811431 h 5925647"/>
              <a:gd name="connsiteX3" fmla="*/ 3516808 w 6394303"/>
              <a:gd name="connsiteY3" fmla="*/ 5915377 h 5925647"/>
              <a:gd name="connsiteX4" fmla="*/ 1334313 w 6394303"/>
              <a:gd name="connsiteY4" fmla="*/ 5187351 h 5925647"/>
              <a:gd name="connsiteX5" fmla="*/ 448487 w 6394303"/>
              <a:gd name="connsiteY5" fmla="*/ 3273777 h 5925647"/>
              <a:gd name="connsiteX6" fmla="*/ 480873 w 6394303"/>
              <a:gd name="connsiteY6" fmla="*/ 225778 h 5925647"/>
              <a:gd name="connsiteX0" fmla="*/ 453484 w 6366914"/>
              <a:gd name="connsiteY0" fmla="*/ 225778 h 5925647"/>
              <a:gd name="connsiteX1" fmla="*/ 6331997 w 6366914"/>
              <a:gd name="connsiteY1" fmla="*/ 225778 h 5925647"/>
              <a:gd name="connsiteX2" fmla="*/ 5823997 w 6366914"/>
              <a:gd name="connsiteY2" fmla="*/ 4811431 h 5925647"/>
              <a:gd name="connsiteX3" fmla="*/ 3489419 w 6366914"/>
              <a:gd name="connsiteY3" fmla="*/ 5915377 h 5925647"/>
              <a:gd name="connsiteX4" fmla="*/ 1306924 w 6366914"/>
              <a:gd name="connsiteY4" fmla="*/ 5187351 h 5925647"/>
              <a:gd name="connsiteX5" fmla="*/ 421098 w 6366914"/>
              <a:gd name="connsiteY5" fmla="*/ 3273777 h 5925647"/>
              <a:gd name="connsiteX6" fmla="*/ 453484 w 6366914"/>
              <a:gd name="connsiteY6" fmla="*/ 225778 h 5925647"/>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05892 w 6351708"/>
              <a:gd name="connsiteY5" fmla="*/ 3124011 h 5775881"/>
              <a:gd name="connsiteX6" fmla="*/ 426212 w 6351708"/>
              <a:gd name="connsiteY6" fmla="*/ 1102171 h 5775881"/>
              <a:gd name="connsiteX7" fmla="*/ 438278 w 6351708"/>
              <a:gd name="connsiteY7"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05892 w 6351708"/>
              <a:gd name="connsiteY5" fmla="*/ 3124011 h 5775881"/>
              <a:gd name="connsiteX6" fmla="*/ 416052 w 6351708"/>
              <a:gd name="connsiteY6" fmla="*/ 2494091 h 5775881"/>
              <a:gd name="connsiteX7" fmla="*/ 426212 w 6351708"/>
              <a:gd name="connsiteY7" fmla="*/ 1102171 h 5775881"/>
              <a:gd name="connsiteX8" fmla="*/ 438278 w 6351708"/>
              <a:gd name="connsiteY8"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05892 w 6351708"/>
              <a:gd name="connsiteY5" fmla="*/ 3124011 h 5775881"/>
              <a:gd name="connsiteX6" fmla="*/ 404014 w 6351708"/>
              <a:gd name="connsiteY6" fmla="*/ 2871215 h 5775881"/>
              <a:gd name="connsiteX7" fmla="*/ 416052 w 6351708"/>
              <a:gd name="connsiteY7" fmla="*/ 2494091 h 5775881"/>
              <a:gd name="connsiteX8" fmla="*/ 426212 w 6351708"/>
              <a:gd name="connsiteY8" fmla="*/ 1102171 h 5775881"/>
              <a:gd name="connsiteX9" fmla="*/ 438278 w 6351708"/>
              <a:gd name="connsiteY9"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05892 w 6351708"/>
              <a:gd name="connsiteY5" fmla="*/ 3124011 h 5775881"/>
              <a:gd name="connsiteX6" fmla="*/ 395347 w 6351708"/>
              <a:gd name="connsiteY6" fmla="*/ 2988223 h 5775881"/>
              <a:gd name="connsiteX7" fmla="*/ 404014 w 6351708"/>
              <a:gd name="connsiteY7" fmla="*/ 2871215 h 5775881"/>
              <a:gd name="connsiteX8" fmla="*/ 416052 w 6351708"/>
              <a:gd name="connsiteY8" fmla="*/ 2494091 h 5775881"/>
              <a:gd name="connsiteX9" fmla="*/ 426212 w 6351708"/>
              <a:gd name="connsiteY9" fmla="*/ 1102171 h 5775881"/>
              <a:gd name="connsiteX10" fmla="*/ 438278 w 6351708"/>
              <a:gd name="connsiteY10"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05892 w 6351708"/>
              <a:gd name="connsiteY5" fmla="*/ 3124011 h 5775881"/>
              <a:gd name="connsiteX6" fmla="*/ 395347 w 6351708"/>
              <a:gd name="connsiteY6" fmla="*/ 2988223 h 5775881"/>
              <a:gd name="connsiteX7" fmla="*/ 404014 w 6351708"/>
              <a:gd name="connsiteY7" fmla="*/ 2871215 h 5775881"/>
              <a:gd name="connsiteX8" fmla="*/ 416052 w 6351708"/>
              <a:gd name="connsiteY8" fmla="*/ 2494091 h 5775881"/>
              <a:gd name="connsiteX9" fmla="*/ 426212 w 6351708"/>
              <a:gd name="connsiteY9" fmla="*/ 1102171 h 5775881"/>
              <a:gd name="connsiteX10" fmla="*/ 438278 w 6351708"/>
              <a:gd name="connsiteY10"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05892 w 6351708"/>
              <a:gd name="connsiteY5" fmla="*/ 3124011 h 5775881"/>
              <a:gd name="connsiteX6" fmla="*/ 399680 w 6351708"/>
              <a:gd name="connsiteY6" fmla="*/ 2845213 h 5775881"/>
              <a:gd name="connsiteX7" fmla="*/ 395347 w 6351708"/>
              <a:gd name="connsiteY7" fmla="*/ 2988223 h 5775881"/>
              <a:gd name="connsiteX8" fmla="*/ 404014 w 6351708"/>
              <a:gd name="connsiteY8" fmla="*/ 2871215 h 5775881"/>
              <a:gd name="connsiteX9" fmla="*/ 416052 w 6351708"/>
              <a:gd name="connsiteY9" fmla="*/ 2494091 h 5775881"/>
              <a:gd name="connsiteX10" fmla="*/ 426212 w 6351708"/>
              <a:gd name="connsiteY10" fmla="*/ 1102171 h 5775881"/>
              <a:gd name="connsiteX11" fmla="*/ 438278 w 6351708"/>
              <a:gd name="connsiteY11"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05892 w 6351708"/>
              <a:gd name="connsiteY5" fmla="*/ 3124011 h 5775881"/>
              <a:gd name="connsiteX6" fmla="*/ 399680 w 6351708"/>
              <a:gd name="connsiteY6" fmla="*/ 2970889 h 5775881"/>
              <a:gd name="connsiteX7" fmla="*/ 399680 w 6351708"/>
              <a:gd name="connsiteY7" fmla="*/ 2845213 h 5775881"/>
              <a:gd name="connsiteX8" fmla="*/ 395347 w 6351708"/>
              <a:gd name="connsiteY8" fmla="*/ 2988223 h 5775881"/>
              <a:gd name="connsiteX9" fmla="*/ 404014 w 6351708"/>
              <a:gd name="connsiteY9" fmla="*/ 2871215 h 5775881"/>
              <a:gd name="connsiteX10" fmla="*/ 416052 w 6351708"/>
              <a:gd name="connsiteY10" fmla="*/ 2494091 h 5775881"/>
              <a:gd name="connsiteX11" fmla="*/ 426212 w 6351708"/>
              <a:gd name="connsiteY11" fmla="*/ 1102171 h 5775881"/>
              <a:gd name="connsiteX12" fmla="*/ 438278 w 6351708"/>
              <a:gd name="connsiteY12"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05892 w 6351708"/>
              <a:gd name="connsiteY5" fmla="*/ 3124011 h 5775881"/>
              <a:gd name="connsiteX6" fmla="*/ 399680 w 6351708"/>
              <a:gd name="connsiteY6" fmla="*/ 2970889 h 5775881"/>
              <a:gd name="connsiteX7" fmla="*/ 399680 w 6351708"/>
              <a:gd name="connsiteY7" fmla="*/ 2845213 h 5775881"/>
              <a:gd name="connsiteX8" fmla="*/ 395347 w 6351708"/>
              <a:gd name="connsiteY8" fmla="*/ 2988223 h 5775881"/>
              <a:gd name="connsiteX9" fmla="*/ 404014 w 6351708"/>
              <a:gd name="connsiteY9" fmla="*/ 2871215 h 5775881"/>
              <a:gd name="connsiteX10" fmla="*/ 416052 w 6351708"/>
              <a:gd name="connsiteY10" fmla="*/ 2494091 h 5775881"/>
              <a:gd name="connsiteX11" fmla="*/ 426212 w 6351708"/>
              <a:gd name="connsiteY11" fmla="*/ 1102171 h 5775881"/>
              <a:gd name="connsiteX12" fmla="*/ 438278 w 6351708"/>
              <a:gd name="connsiteY12"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05892 w 6351708"/>
              <a:gd name="connsiteY5" fmla="*/ 3124011 h 5775881"/>
              <a:gd name="connsiteX6" fmla="*/ 564359 w 6351708"/>
              <a:gd name="connsiteY6" fmla="*/ 2966555 h 5775881"/>
              <a:gd name="connsiteX7" fmla="*/ 399680 w 6351708"/>
              <a:gd name="connsiteY7" fmla="*/ 2970889 h 5775881"/>
              <a:gd name="connsiteX8" fmla="*/ 399680 w 6351708"/>
              <a:gd name="connsiteY8" fmla="*/ 2845213 h 5775881"/>
              <a:gd name="connsiteX9" fmla="*/ 395347 w 6351708"/>
              <a:gd name="connsiteY9" fmla="*/ 2988223 h 5775881"/>
              <a:gd name="connsiteX10" fmla="*/ 404014 w 6351708"/>
              <a:gd name="connsiteY10" fmla="*/ 2871215 h 5775881"/>
              <a:gd name="connsiteX11" fmla="*/ 416052 w 6351708"/>
              <a:gd name="connsiteY11" fmla="*/ 2494091 h 5775881"/>
              <a:gd name="connsiteX12" fmla="*/ 426212 w 6351708"/>
              <a:gd name="connsiteY12" fmla="*/ 1102171 h 5775881"/>
              <a:gd name="connsiteX13" fmla="*/ 438278 w 6351708"/>
              <a:gd name="connsiteY13"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05892 w 6351708"/>
              <a:gd name="connsiteY5" fmla="*/ 3124011 h 5775881"/>
              <a:gd name="connsiteX6" fmla="*/ 352010 w 6351708"/>
              <a:gd name="connsiteY6" fmla="*/ 2468185 h 5775881"/>
              <a:gd name="connsiteX7" fmla="*/ 564359 w 6351708"/>
              <a:gd name="connsiteY7" fmla="*/ 2966555 h 5775881"/>
              <a:gd name="connsiteX8" fmla="*/ 399680 w 6351708"/>
              <a:gd name="connsiteY8" fmla="*/ 2970889 h 5775881"/>
              <a:gd name="connsiteX9" fmla="*/ 399680 w 6351708"/>
              <a:gd name="connsiteY9" fmla="*/ 2845213 h 5775881"/>
              <a:gd name="connsiteX10" fmla="*/ 395347 w 6351708"/>
              <a:gd name="connsiteY10" fmla="*/ 2988223 h 5775881"/>
              <a:gd name="connsiteX11" fmla="*/ 404014 w 6351708"/>
              <a:gd name="connsiteY11" fmla="*/ 2871215 h 5775881"/>
              <a:gd name="connsiteX12" fmla="*/ 416052 w 6351708"/>
              <a:gd name="connsiteY12" fmla="*/ 2494091 h 5775881"/>
              <a:gd name="connsiteX13" fmla="*/ 426212 w 6351708"/>
              <a:gd name="connsiteY13" fmla="*/ 1102171 h 5775881"/>
              <a:gd name="connsiteX14" fmla="*/ 438278 w 6351708"/>
              <a:gd name="connsiteY14"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05892 w 6351708"/>
              <a:gd name="connsiteY5" fmla="*/ 3124011 h 5775881"/>
              <a:gd name="connsiteX6" fmla="*/ 352010 w 6351708"/>
              <a:gd name="connsiteY6" fmla="*/ 2468185 h 5775881"/>
              <a:gd name="connsiteX7" fmla="*/ 564359 w 6351708"/>
              <a:gd name="connsiteY7" fmla="*/ 2966555 h 5775881"/>
              <a:gd name="connsiteX8" fmla="*/ 399680 w 6351708"/>
              <a:gd name="connsiteY8" fmla="*/ 2970889 h 5775881"/>
              <a:gd name="connsiteX9" fmla="*/ 399680 w 6351708"/>
              <a:gd name="connsiteY9" fmla="*/ 2845213 h 5775881"/>
              <a:gd name="connsiteX10" fmla="*/ 404014 w 6351708"/>
              <a:gd name="connsiteY10" fmla="*/ 2871215 h 5775881"/>
              <a:gd name="connsiteX11" fmla="*/ 416052 w 6351708"/>
              <a:gd name="connsiteY11" fmla="*/ 2494091 h 5775881"/>
              <a:gd name="connsiteX12" fmla="*/ 426212 w 6351708"/>
              <a:gd name="connsiteY12" fmla="*/ 1102171 h 5775881"/>
              <a:gd name="connsiteX13" fmla="*/ 438278 w 6351708"/>
              <a:gd name="connsiteY13"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05892 w 6351708"/>
              <a:gd name="connsiteY5" fmla="*/ 3124011 h 5775881"/>
              <a:gd name="connsiteX6" fmla="*/ 352010 w 6351708"/>
              <a:gd name="connsiteY6" fmla="*/ 2468185 h 5775881"/>
              <a:gd name="connsiteX7" fmla="*/ 564359 w 6351708"/>
              <a:gd name="connsiteY7" fmla="*/ 2966555 h 5775881"/>
              <a:gd name="connsiteX8" fmla="*/ 399680 w 6351708"/>
              <a:gd name="connsiteY8" fmla="*/ 2970889 h 5775881"/>
              <a:gd name="connsiteX9" fmla="*/ 399680 w 6351708"/>
              <a:gd name="connsiteY9" fmla="*/ 2845213 h 5775881"/>
              <a:gd name="connsiteX10" fmla="*/ 416052 w 6351708"/>
              <a:gd name="connsiteY10" fmla="*/ 2494091 h 5775881"/>
              <a:gd name="connsiteX11" fmla="*/ 426212 w 6351708"/>
              <a:gd name="connsiteY11" fmla="*/ 1102171 h 5775881"/>
              <a:gd name="connsiteX12" fmla="*/ 438278 w 6351708"/>
              <a:gd name="connsiteY12"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05892 w 6351708"/>
              <a:gd name="connsiteY5" fmla="*/ 3124011 h 5775881"/>
              <a:gd name="connsiteX6" fmla="*/ 564359 w 6351708"/>
              <a:gd name="connsiteY6" fmla="*/ 2966555 h 5775881"/>
              <a:gd name="connsiteX7" fmla="*/ 399680 w 6351708"/>
              <a:gd name="connsiteY7" fmla="*/ 2970889 h 5775881"/>
              <a:gd name="connsiteX8" fmla="*/ 399680 w 6351708"/>
              <a:gd name="connsiteY8" fmla="*/ 2845213 h 5775881"/>
              <a:gd name="connsiteX9" fmla="*/ 416052 w 6351708"/>
              <a:gd name="connsiteY9" fmla="*/ 2494091 h 5775881"/>
              <a:gd name="connsiteX10" fmla="*/ 426212 w 6351708"/>
              <a:gd name="connsiteY10" fmla="*/ 1102171 h 5775881"/>
              <a:gd name="connsiteX11" fmla="*/ 438278 w 6351708"/>
              <a:gd name="connsiteY11"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05892 w 6351708"/>
              <a:gd name="connsiteY5" fmla="*/ 3124011 h 5775881"/>
              <a:gd name="connsiteX6" fmla="*/ 564359 w 6351708"/>
              <a:gd name="connsiteY6" fmla="*/ 2966555 h 5775881"/>
              <a:gd name="connsiteX7" fmla="*/ 399680 w 6351708"/>
              <a:gd name="connsiteY7" fmla="*/ 2845213 h 5775881"/>
              <a:gd name="connsiteX8" fmla="*/ 416052 w 6351708"/>
              <a:gd name="connsiteY8" fmla="*/ 2494091 h 5775881"/>
              <a:gd name="connsiteX9" fmla="*/ 426212 w 6351708"/>
              <a:gd name="connsiteY9" fmla="*/ 1102171 h 5775881"/>
              <a:gd name="connsiteX10" fmla="*/ 438278 w 6351708"/>
              <a:gd name="connsiteY10"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05892 w 6351708"/>
              <a:gd name="connsiteY5" fmla="*/ 3124011 h 5775881"/>
              <a:gd name="connsiteX6" fmla="*/ 399680 w 6351708"/>
              <a:gd name="connsiteY6" fmla="*/ 2845213 h 5775881"/>
              <a:gd name="connsiteX7" fmla="*/ 416052 w 6351708"/>
              <a:gd name="connsiteY7" fmla="*/ 2494091 h 5775881"/>
              <a:gd name="connsiteX8" fmla="*/ 426212 w 6351708"/>
              <a:gd name="connsiteY8" fmla="*/ 1102171 h 5775881"/>
              <a:gd name="connsiteX9" fmla="*/ 438278 w 6351708"/>
              <a:gd name="connsiteY9"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23227 w 6351708"/>
              <a:gd name="connsiteY5" fmla="*/ 3124011 h 5775881"/>
              <a:gd name="connsiteX6" fmla="*/ 399680 w 6351708"/>
              <a:gd name="connsiteY6" fmla="*/ 2845213 h 5775881"/>
              <a:gd name="connsiteX7" fmla="*/ 416052 w 6351708"/>
              <a:gd name="connsiteY7" fmla="*/ 2494091 h 5775881"/>
              <a:gd name="connsiteX8" fmla="*/ 426212 w 6351708"/>
              <a:gd name="connsiteY8" fmla="*/ 1102171 h 5775881"/>
              <a:gd name="connsiteX9" fmla="*/ 438278 w 6351708"/>
              <a:gd name="connsiteY9"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23227 w 6351708"/>
              <a:gd name="connsiteY5" fmla="*/ 3124011 h 5775881"/>
              <a:gd name="connsiteX6" fmla="*/ 399680 w 6351708"/>
              <a:gd name="connsiteY6" fmla="*/ 2845213 h 5775881"/>
              <a:gd name="connsiteX7" fmla="*/ 416052 w 6351708"/>
              <a:gd name="connsiteY7" fmla="*/ 2494091 h 5775881"/>
              <a:gd name="connsiteX8" fmla="*/ 426212 w 6351708"/>
              <a:gd name="connsiteY8" fmla="*/ 1102171 h 5775881"/>
              <a:gd name="connsiteX9" fmla="*/ 438278 w 6351708"/>
              <a:gd name="connsiteY9"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23227 w 6351708"/>
              <a:gd name="connsiteY5" fmla="*/ 3124011 h 5775881"/>
              <a:gd name="connsiteX6" fmla="*/ 399680 w 6351708"/>
              <a:gd name="connsiteY6" fmla="*/ 2845213 h 5775881"/>
              <a:gd name="connsiteX7" fmla="*/ 416052 w 6351708"/>
              <a:gd name="connsiteY7" fmla="*/ 2494091 h 5775881"/>
              <a:gd name="connsiteX8" fmla="*/ 426212 w 6351708"/>
              <a:gd name="connsiteY8" fmla="*/ 1102171 h 5775881"/>
              <a:gd name="connsiteX9" fmla="*/ 438278 w 6351708"/>
              <a:gd name="connsiteY9"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23227 w 6351708"/>
              <a:gd name="connsiteY5" fmla="*/ 3124011 h 5775881"/>
              <a:gd name="connsiteX6" fmla="*/ 416052 w 6351708"/>
              <a:gd name="connsiteY6" fmla="*/ 2494091 h 5775881"/>
              <a:gd name="connsiteX7" fmla="*/ 426212 w 6351708"/>
              <a:gd name="connsiteY7" fmla="*/ 1102171 h 5775881"/>
              <a:gd name="connsiteX8" fmla="*/ 438278 w 6351708"/>
              <a:gd name="connsiteY8"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23227 w 6351708"/>
              <a:gd name="connsiteY5" fmla="*/ 3124011 h 5775881"/>
              <a:gd name="connsiteX6" fmla="*/ 416052 w 6351708"/>
              <a:gd name="connsiteY6" fmla="*/ 2494091 h 5775881"/>
              <a:gd name="connsiteX7" fmla="*/ 426212 w 6351708"/>
              <a:gd name="connsiteY7" fmla="*/ 1102171 h 5775881"/>
              <a:gd name="connsiteX8" fmla="*/ 438278 w 6351708"/>
              <a:gd name="connsiteY8" fmla="*/ 76012 h 5775881"/>
              <a:gd name="connsiteX0" fmla="*/ 438278 w 6351708"/>
              <a:gd name="connsiteY0" fmla="*/ 76012 h 5775881"/>
              <a:gd name="connsiteX1" fmla="*/ 6316791 w 6351708"/>
              <a:gd name="connsiteY1" fmla="*/ 76012 h 5775881"/>
              <a:gd name="connsiteX2" fmla="*/ 5808791 w 6351708"/>
              <a:gd name="connsiteY2" fmla="*/ 4661665 h 5775881"/>
              <a:gd name="connsiteX3" fmla="*/ 3474213 w 6351708"/>
              <a:gd name="connsiteY3" fmla="*/ 5765611 h 5775881"/>
              <a:gd name="connsiteX4" fmla="*/ 1291718 w 6351708"/>
              <a:gd name="connsiteY4" fmla="*/ 5037585 h 5775881"/>
              <a:gd name="connsiteX5" fmla="*/ 423227 w 6351708"/>
              <a:gd name="connsiteY5" fmla="*/ 3124011 h 5775881"/>
              <a:gd name="connsiteX6" fmla="*/ 416052 w 6351708"/>
              <a:gd name="connsiteY6" fmla="*/ 2494091 h 5775881"/>
              <a:gd name="connsiteX7" fmla="*/ 426212 w 6351708"/>
              <a:gd name="connsiteY7" fmla="*/ 1102171 h 5775881"/>
              <a:gd name="connsiteX8" fmla="*/ 438278 w 6351708"/>
              <a:gd name="connsiteY8" fmla="*/ 76012 h 5775881"/>
              <a:gd name="connsiteX0" fmla="*/ 27729 w 5941159"/>
              <a:gd name="connsiteY0" fmla="*/ 50072 h 5749941"/>
              <a:gd name="connsiteX1" fmla="*/ 5906242 w 5941159"/>
              <a:gd name="connsiteY1" fmla="*/ 50072 h 5749941"/>
              <a:gd name="connsiteX2" fmla="*/ 5398242 w 5941159"/>
              <a:gd name="connsiteY2" fmla="*/ 4635725 h 5749941"/>
              <a:gd name="connsiteX3" fmla="*/ 3063664 w 5941159"/>
              <a:gd name="connsiteY3" fmla="*/ 5739671 h 5749941"/>
              <a:gd name="connsiteX4" fmla="*/ 881169 w 5941159"/>
              <a:gd name="connsiteY4" fmla="*/ 5011645 h 5749941"/>
              <a:gd name="connsiteX5" fmla="*/ 12678 w 5941159"/>
              <a:gd name="connsiteY5" fmla="*/ 3098071 h 5749941"/>
              <a:gd name="connsiteX6" fmla="*/ 5503 w 5941159"/>
              <a:gd name="connsiteY6" fmla="*/ 2468151 h 5749941"/>
              <a:gd name="connsiteX7" fmla="*/ 15663 w 5941159"/>
              <a:gd name="connsiteY7" fmla="*/ 1076231 h 5749941"/>
              <a:gd name="connsiteX8" fmla="*/ 27729 w 5941159"/>
              <a:gd name="connsiteY8" fmla="*/ 50072 h 5749941"/>
              <a:gd name="connsiteX0" fmla="*/ 27729 w 5941159"/>
              <a:gd name="connsiteY0" fmla="*/ 50072 h 5749941"/>
              <a:gd name="connsiteX1" fmla="*/ 5906242 w 5941159"/>
              <a:gd name="connsiteY1" fmla="*/ 50072 h 5749941"/>
              <a:gd name="connsiteX2" fmla="*/ 5398242 w 5941159"/>
              <a:gd name="connsiteY2" fmla="*/ 4635725 h 5749941"/>
              <a:gd name="connsiteX3" fmla="*/ 3063664 w 5941159"/>
              <a:gd name="connsiteY3" fmla="*/ 5739671 h 5749941"/>
              <a:gd name="connsiteX4" fmla="*/ 881169 w 5941159"/>
              <a:gd name="connsiteY4" fmla="*/ 5011645 h 5749941"/>
              <a:gd name="connsiteX5" fmla="*/ 12678 w 5941159"/>
              <a:gd name="connsiteY5" fmla="*/ 3098071 h 5749941"/>
              <a:gd name="connsiteX6" fmla="*/ 5503 w 5941159"/>
              <a:gd name="connsiteY6" fmla="*/ 2468151 h 5749941"/>
              <a:gd name="connsiteX7" fmla="*/ 15663 w 5941159"/>
              <a:gd name="connsiteY7" fmla="*/ 1076231 h 5749941"/>
              <a:gd name="connsiteX8" fmla="*/ 27729 w 5941159"/>
              <a:gd name="connsiteY8" fmla="*/ 50072 h 5749941"/>
              <a:gd name="connsiteX0" fmla="*/ 27729 w 5941159"/>
              <a:gd name="connsiteY0" fmla="*/ 50072 h 5749941"/>
              <a:gd name="connsiteX1" fmla="*/ 5906242 w 5941159"/>
              <a:gd name="connsiteY1" fmla="*/ 50072 h 5749941"/>
              <a:gd name="connsiteX2" fmla="*/ 5398242 w 5941159"/>
              <a:gd name="connsiteY2" fmla="*/ 4635725 h 5749941"/>
              <a:gd name="connsiteX3" fmla="*/ 3063664 w 5941159"/>
              <a:gd name="connsiteY3" fmla="*/ 5739671 h 5749941"/>
              <a:gd name="connsiteX4" fmla="*/ 881169 w 5941159"/>
              <a:gd name="connsiteY4" fmla="*/ 5011645 h 5749941"/>
              <a:gd name="connsiteX5" fmla="*/ 12678 w 5941159"/>
              <a:gd name="connsiteY5" fmla="*/ 3098071 h 5749941"/>
              <a:gd name="connsiteX6" fmla="*/ 5503 w 5941159"/>
              <a:gd name="connsiteY6" fmla="*/ 2468151 h 5749941"/>
              <a:gd name="connsiteX7" fmla="*/ 15663 w 5941159"/>
              <a:gd name="connsiteY7" fmla="*/ 1076231 h 5749941"/>
              <a:gd name="connsiteX8" fmla="*/ 27729 w 5941159"/>
              <a:gd name="connsiteY8" fmla="*/ 50072 h 5749941"/>
              <a:gd name="connsiteX0" fmla="*/ 27729 w 5941159"/>
              <a:gd name="connsiteY0" fmla="*/ 50072 h 5749941"/>
              <a:gd name="connsiteX1" fmla="*/ 5906242 w 5941159"/>
              <a:gd name="connsiteY1" fmla="*/ 50072 h 5749941"/>
              <a:gd name="connsiteX2" fmla="*/ 5398242 w 5941159"/>
              <a:gd name="connsiteY2" fmla="*/ 4635725 h 5749941"/>
              <a:gd name="connsiteX3" fmla="*/ 3063664 w 5941159"/>
              <a:gd name="connsiteY3" fmla="*/ 5739671 h 5749941"/>
              <a:gd name="connsiteX4" fmla="*/ 881169 w 5941159"/>
              <a:gd name="connsiteY4" fmla="*/ 5011645 h 5749941"/>
              <a:gd name="connsiteX5" fmla="*/ 12678 w 5941159"/>
              <a:gd name="connsiteY5" fmla="*/ 3098071 h 5749941"/>
              <a:gd name="connsiteX6" fmla="*/ 5503 w 5941159"/>
              <a:gd name="connsiteY6" fmla="*/ 2468151 h 5749941"/>
              <a:gd name="connsiteX7" fmla="*/ 15663 w 5941159"/>
              <a:gd name="connsiteY7" fmla="*/ 1076231 h 5749941"/>
              <a:gd name="connsiteX8" fmla="*/ 27729 w 5941159"/>
              <a:gd name="connsiteY8" fmla="*/ 50072 h 5749941"/>
              <a:gd name="connsiteX0" fmla="*/ 27729 w 5941159"/>
              <a:gd name="connsiteY0" fmla="*/ 50072 h 5749941"/>
              <a:gd name="connsiteX1" fmla="*/ 5906242 w 5941159"/>
              <a:gd name="connsiteY1" fmla="*/ 50072 h 5749941"/>
              <a:gd name="connsiteX2" fmla="*/ 5398242 w 5941159"/>
              <a:gd name="connsiteY2" fmla="*/ 4635725 h 5749941"/>
              <a:gd name="connsiteX3" fmla="*/ 3063664 w 5941159"/>
              <a:gd name="connsiteY3" fmla="*/ 5739671 h 5749941"/>
              <a:gd name="connsiteX4" fmla="*/ 881169 w 5941159"/>
              <a:gd name="connsiteY4" fmla="*/ 5011645 h 5749941"/>
              <a:gd name="connsiteX5" fmla="*/ 12678 w 5941159"/>
              <a:gd name="connsiteY5" fmla="*/ 3098071 h 5749941"/>
              <a:gd name="connsiteX6" fmla="*/ 5503 w 5941159"/>
              <a:gd name="connsiteY6" fmla="*/ 2468151 h 5749941"/>
              <a:gd name="connsiteX7" fmla="*/ 15663 w 5941159"/>
              <a:gd name="connsiteY7" fmla="*/ 1076231 h 5749941"/>
              <a:gd name="connsiteX8" fmla="*/ 27729 w 5941159"/>
              <a:gd name="connsiteY8" fmla="*/ 50072 h 5749941"/>
              <a:gd name="connsiteX0" fmla="*/ 27729 w 5941159"/>
              <a:gd name="connsiteY0" fmla="*/ 50072 h 5749941"/>
              <a:gd name="connsiteX1" fmla="*/ 5906242 w 5941159"/>
              <a:gd name="connsiteY1" fmla="*/ 50072 h 5749941"/>
              <a:gd name="connsiteX2" fmla="*/ 5398242 w 5941159"/>
              <a:gd name="connsiteY2" fmla="*/ 4635725 h 5749941"/>
              <a:gd name="connsiteX3" fmla="*/ 3063664 w 5941159"/>
              <a:gd name="connsiteY3" fmla="*/ 5739671 h 5749941"/>
              <a:gd name="connsiteX4" fmla="*/ 881169 w 5941159"/>
              <a:gd name="connsiteY4" fmla="*/ 5011645 h 5749941"/>
              <a:gd name="connsiteX5" fmla="*/ 12678 w 5941159"/>
              <a:gd name="connsiteY5" fmla="*/ 3098071 h 5749941"/>
              <a:gd name="connsiteX6" fmla="*/ 5503 w 5941159"/>
              <a:gd name="connsiteY6" fmla="*/ 2468151 h 5749941"/>
              <a:gd name="connsiteX7" fmla="*/ 15663 w 5941159"/>
              <a:gd name="connsiteY7" fmla="*/ 1076231 h 5749941"/>
              <a:gd name="connsiteX8" fmla="*/ 27729 w 5941159"/>
              <a:gd name="connsiteY8" fmla="*/ 50072 h 5749941"/>
              <a:gd name="connsiteX0" fmla="*/ 27729 w 5941159"/>
              <a:gd name="connsiteY0" fmla="*/ 50072 h 5749941"/>
              <a:gd name="connsiteX1" fmla="*/ 5906242 w 5941159"/>
              <a:gd name="connsiteY1" fmla="*/ 50072 h 5749941"/>
              <a:gd name="connsiteX2" fmla="*/ 5398242 w 5941159"/>
              <a:gd name="connsiteY2" fmla="*/ 4635725 h 5749941"/>
              <a:gd name="connsiteX3" fmla="*/ 3063664 w 5941159"/>
              <a:gd name="connsiteY3" fmla="*/ 5739671 h 5749941"/>
              <a:gd name="connsiteX4" fmla="*/ 881169 w 5941159"/>
              <a:gd name="connsiteY4" fmla="*/ 5011645 h 5749941"/>
              <a:gd name="connsiteX5" fmla="*/ 12678 w 5941159"/>
              <a:gd name="connsiteY5" fmla="*/ 3098071 h 5749941"/>
              <a:gd name="connsiteX6" fmla="*/ 5503 w 5941159"/>
              <a:gd name="connsiteY6" fmla="*/ 2468151 h 5749941"/>
              <a:gd name="connsiteX7" fmla="*/ 15663 w 5941159"/>
              <a:gd name="connsiteY7" fmla="*/ 1076231 h 5749941"/>
              <a:gd name="connsiteX8" fmla="*/ 27729 w 5941159"/>
              <a:gd name="connsiteY8" fmla="*/ 50072 h 5749941"/>
              <a:gd name="connsiteX0" fmla="*/ 80806 w 5994236"/>
              <a:gd name="connsiteY0" fmla="*/ 50072 h 5749941"/>
              <a:gd name="connsiteX1" fmla="*/ 5959319 w 5994236"/>
              <a:gd name="connsiteY1" fmla="*/ 50072 h 5749941"/>
              <a:gd name="connsiteX2" fmla="*/ 5451319 w 5994236"/>
              <a:gd name="connsiteY2" fmla="*/ 4635725 h 5749941"/>
              <a:gd name="connsiteX3" fmla="*/ 3116741 w 5994236"/>
              <a:gd name="connsiteY3" fmla="*/ 5739671 h 5749941"/>
              <a:gd name="connsiteX4" fmla="*/ 934246 w 5994236"/>
              <a:gd name="connsiteY4" fmla="*/ 5011645 h 5749941"/>
              <a:gd name="connsiteX5" fmla="*/ 65755 w 5994236"/>
              <a:gd name="connsiteY5" fmla="*/ 3098071 h 5749941"/>
              <a:gd name="connsiteX6" fmla="*/ 60742 w 5994236"/>
              <a:gd name="connsiteY6" fmla="*/ 2871092 h 5749941"/>
              <a:gd name="connsiteX7" fmla="*/ 58580 w 5994236"/>
              <a:gd name="connsiteY7" fmla="*/ 2468151 h 5749941"/>
              <a:gd name="connsiteX8" fmla="*/ 68740 w 5994236"/>
              <a:gd name="connsiteY8" fmla="*/ 1076231 h 5749941"/>
              <a:gd name="connsiteX9" fmla="*/ 80806 w 5994236"/>
              <a:gd name="connsiteY9" fmla="*/ 50072 h 5749941"/>
              <a:gd name="connsiteX0" fmla="*/ 80806 w 5994236"/>
              <a:gd name="connsiteY0" fmla="*/ 50072 h 5749941"/>
              <a:gd name="connsiteX1" fmla="*/ 5959319 w 5994236"/>
              <a:gd name="connsiteY1" fmla="*/ 50072 h 5749941"/>
              <a:gd name="connsiteX2" fmla="*/ 5451319 w 5994236"/>
              <a:gd name="connsiteY2" fmla="*/ 4635725 h 5749941"/>
              <a:gd name="connsiteX3" fmla="*/ 3116741 w 5994236"/>
              <a:gd name="connsiteY3" fmla="*/ 5739671 h 5749941"/>
              <a:gd name="connsiteX4" fmla="*/ 934246 w 5994236"/>
              <a:gd name="connsiteY4" fmla="*/ 5011645 h 5749941"/>
              <a:gd name="connsiteX5" fmla="*/ 65755 w 5994236"/>
              <a:gd name="connsiteY5" fmla="*/ 3098071 h 5749941"/>
              <a:gd name="connsiteX6" fmla="*/ 60742 w 5994236"/>
              <a:gd name="connsiteY6" fmla="*/ 2871092 h 5749941"/>
              <a:gd name="connsiteX7" fmla="*/ 58580 w 5994236"/>
              <a:gd name="connsiteY7" fmla="*/ 2468151 h 5749941"/>
              <a:gd name="connsiteX8" fmla="*/ 68740 w 5994236"/>
              <a:gd name="connsiteY8" fmla="*/ 1076231 h 5749941"/>
              <a:gd name="connsiteX9" fmla="*/ 80806 w 5994236"/>
              <a:gd name="connsiteY9" fmla="*/ 50072 h 5749941"/>
              <a:gd name="connsiteX0" fmla="*/ 27729 w 5941159"/>
              <a:gd name="connsiteY0" fmla="*/ 50072 h 5749941"/>
              <a:gd name="connsiteX1" fmla="*/ 5906242 w 5941159"/>
              <a:gd name="connsiteY1" fmla="*/ 50072 h 5749941"/>
              <a:gd name="connsiteX2" fmla="*/ 5398242 w 5941159"/>
              <a:gd name="connsiteY2" fmla="*/ 4635725 h 5749941"/>
              <a:gd name="connsiteX3" fmla="*/ 3063664 w 5941159"/>
              <a:gd name="connsiteY3" fmla="*/ 5739671 h 5749941"/>
              <a:gd name="connsiteX4" fmla="*/ 881169 w 5941159"/>
              <a:gd name="connsiteY4" fmla="*/ 5011645 h 5749941"/>
              <a:gd name="connsiteX5" fmla="*/ 12678 w 5941159"/>
              <a:gd name="connsiteY5" fmla="*/ 3098071 h 5749941"/>
              <a:gd name="connsiteX6" fmla="*/ 7665 w 5941159"/>
              <a:gd name="connsiteY6" fmla="*/ 2871092 h 5749941"/>
              <a:gd name="connsiteX7" fmla="*/ 5503 w 5941159"/>
              <a:gd name="connsiteY7" fmla="*/ 2468151 h 5749941"/>
              <a:gd name="connsiteX8" fmla="*/ 15663 w 5941159"/>
              <a:gd name="connsiteY8" fmla="*/ 1076231 h 5749941"/>
              <a:gd name="connsiteX9" fmla="*/ 27729 w 5941159"/>
              <a:gd name="connsiteY9" fmla="*/ 50072 h 5749941"/>
              <a:gd name="connsiteX0" fmla="*/ 27729 w 5941159"/>
              <a:gd name="connsiteY0" fmla="*/ 50072 h 5749941"/>
              <a:gd name="connsiteX1" fmla="*/ 5906242 w 5941159"/>
              <a:gd name="connsiteY1" fmla="*/ 50072 h 5749941"/>
              <a:gd name="connsiteX2" fmla="*/ 5398242 w 5941159"/>
              <a:gd name="connsiteY2" fmla="*/ 4635725 h 5749941"/>
              <a:gd name="connsiteX3" fmla="*/ 3063664 w 5941159"/>
              <a:gd name="connsiteY3" fmla="*/ 5739671 h 5749941"/>
              <a:gd name="connsiteX4" fmla="*/ 881169 w 5941159"/>
              <a:gd name="connsiteY4" fmla="*/ 5011645 h 5749941"/>
              <a:gd name="connsiteX5" fmla="*/ 12678 w 5941159"/>
              <a:gd name="connsiteY5" fmla="*/ 3098071 h 5749941"/>
              <a:gd name="connsiteX6" fmla="*/ 7665 w 5941159"/>
              <a:gd name="connsiteY6" fmla="*/ 2871092 h 5749941"/>
              <a:gd name="connsiteX7" fmla="*/ 5503 w 5941159"/>
              <a:gd name="connsiteY7" fmla="*/ 2468151 h 5749941"/>
              <a:gd name="connsiteX8" fmla="*/ 15663 w 5941159"/>
              <a:gd name="connsiteY8" fmla="*/ 1076231 h 5749941"/>
              <a:gd name="connsiteX9" fmla="*/ 27729 w 5941159"/>
              <a:gd name="connsiteY9" fmla="*/ 50072 h 5749941"/>
              <a:gd name="connsiteX0" fmla="*/ 27729 w 5941159"/>
              <a:gd name="connsiteY0" fmla="*/ 50072 h 5749507"/>
              <a:gd name="connsiteX1" fmla="*/ 5906242 w 5941159"/>
              <a:gd name="connsiteY1" fmla="*/ 50072 h 5749507"/>
              <a:gd name="connsiteX2" fmla="*/ 5398242 w 5941159"/>
              <a:gd name="connsiteY2" fmla="*/ 4635725 h 5749507"/>
              <a:gd name="connsiteX3" fmla="*/ 3063664 w 5941159"/>
              <a:gd name="connsiteY3" fmla="*/ 5739671 h 5749507"/>
              <a:gd name="connsiteX4" fmla="*/ 881169 w 5941159"/>
              <a:gd name="connsiteY4" fmla="*/ 5011645 h 5749507"/>
              <a:gd name="connsiteX5" fmla="*/ 12678 w 5941159"/>
              <a:gd name="connsiteY5" fmla="*/ 3098071 h 5749507"/>
              <a:gd name="connsiteX6" fmla="*/ 7665 w 5941159"/>
              <a:gd name="connsiteY6" fmla="*/ 2871092 h 5749507"/>
              <a:gd name="connsiteX7" fmla="*/ 5503 w 5941159"/>
              <a:gd name="connsiteY7" fmla="*/ 2468151 h 5749507"/>
              <a:gd name="connsiteX8" fmla="*/ 15663 w 5941159"/>
              <a:gd name="connsiteY8" fmla="*/ 1076231 h 5749507"/>
              <a:gd name="connsiteX9" fmla="*/ 27729 w 5941159"/>
              <a:gd name="connsiteY9" fmla="*/ 50072 h 5749507"/>
              <a:gd name="connsiteX0" fmla="*/ 81860 w 5995290"/>
              <a:gd name="connsiteY0" fmla="*/ 50072 h 5748893"/>
              <a:gd name="connsiteX1" fmla="*/ 5960373 w 5995290"/>
              <a:gd name="connsiteY1" fmla="*/ 50072 h 5748893"/>
              <a:gd name="connsiteX2" fmla="*/ 5452373 w 5995290"/>
              <a:gd name="connsiteY2" fmla="*/ 4635725 h 5748893"/>
              <a:gd name="connsiteX3" fmla="*/ 3117795 w 5995290"/>
              <a:gd name="connsiteY3" fmla="*/ 5739671 h 5748893"/>
              <a:gd name="connsiteX4" fmla="*/ 949532 w 5995290"/>
              <a:gd name="connsiteY4" fmla="*/ 4990297 h 5748893"/>
              <a:gd name="connsiteX5" fmla="*/ 66809 w 5995290"/>
              <a:gd name="connsiteY5" fmla="*/ 3098071 h 5748893"/>
              <a:gd name="connsiteX6" fmla="*/ 61796 w 5995290"/>
              <a:gd name="connsiteY6" fmla="*/ 2871092 h 5748893"/>
              <a:gd name="connsiteX7" fmla="*/ 59634 w 5995290"/>
              <a:gd name="connsiteY7" fmla="*/ 2468151 h 5748893"/>
              <a:gd name="connsiteX8" fmla="*/ 69794 w 5995290"/>
              <a:gd name="connsiteY8" fmla="*/ 1076231 h 5748893"/>
              <a:gd name="connsiteX9" fmla="*/ 81860 w 5995290"/>
              <a:gd name="connsiteY9" fmla="*/ 50072 h 5748893"/>
              <a:gd name="connsiteX0" fmla="*/ 81860 w 5995290"/>
              <a:gd name="connsiteY0" fmla="*/ 50072 h 5748893"/>
              <a:gd name="connsiteX1" fmla="*/ 5960373 w 5995290"/>
              <a:gd name="connsiteY1" fmla="*/ 50072 h 5748893"/>
              <a:gd name="connsiteX2" fmla="*/ 5452373 w 5995290"/>
              <a:gd name="connsiteY2" fmla="*/ 4635725 h 5748893"/>
              <a:gd name="connsiteX3" fmla="*/ 3117795 w 5995290"/>
              <a:gd name="connsiteY3" fmla="*/ 5739671 h 5748893"/>
              <a:gd name="connsiteX4" fmla="*/ 949532 w 5995290"/>
              <a:gd name="connsiteY4" fmla="*/ 4990297 h 5748893"/>
              <a:gd name="connsiteX5" fmla="*/ 66809 w 5995290"/>
              <a:gd name="connsiteY5" fmla="*/ 3098071 h 5748893"/>
              <a:gd name="connsiteX6" fmla="*/ 61796 w 5995290"/>
              <a:gd name="connsiteY6" fmla="*/ 2871092 h 5748893"/>
              <a:gd name="connsiteX7" fmla="*/ 59634 w 5995290"/>
              <a:gd name="connsiteY7" fmla="*/ 2468151 h 5748893"/>
              <a:gd name="connsiteX8" fmla="*/ 69794 w 5995290"/>
              <a:gd name="connsiteY8" fmla="*/ 1076231 h 5748893"/>
              <a:gd name="connsiteX9" fmla="*/ 81860 w 5995290"/>
              <a:gd name="connsiteY9" fmla="*/ 50072 h 5748893"/>
              <a:gd name="connsiteX0" fmla="*/ 81860 w 5995290"/>
              <a:gd name="connsiteY0" fmla="*/ 50072 h 5748893"/>
              <a:gd name="connsiteX1" fmla="*/ 5960373 w 5995290"/>
              <a:gd name="connsiteY1" fmla="*/ 50072 h 5748893"/>
              <a:gd name="connsiteX2" fmla="*/ 5452373 w 5995290"/>
              <a:gd name="connsiteY2" fmla="*/ 4635725 h 5748893"/>
              <a:gd name="connsiteX3" fmla="*/ 3117795 w 5995290"/>
              <a:gd name="connsiteY3" fmla="*/ 5739671 h 5748893"/>
              <a:gd name="connsiteX4" fmla="*/ 949532 w 5995290"/>
              <a:gd name="connsiteY4" fmla="*/ 4990297 h 5748893"/>
              <a:gd name="connsiteX5" fmla="*/ 66809 w 5995290"/>
              <a:gd name="connsiteY5" fmla="*/ 3098071 h 5748893"/>
              <a:gd name="connsiteX6" fmla="*/ 61796 w 5995290"/>
              <a:gd name="connsiteY6" fmla="*/ 2871092 h 5748893"/>
              <a:gd name="connsiteX7" fmla="*/ 59634 w 5995290"/>
              <a:gd name="connsiteY7" fmla="*/ 2468151 h 5748893"/>
              <a:gd name="connsiteX8" fmla="*/ 69794 w 5995290"/>
              <a:gd name="connsiteY8" fmla="*/ 1076231 h 5748893"/>
              <a:gd name="connsiteX9" fmla="*/ 81860 w 5995290"/>
              <a:gd name="connsiteY9" fmla="*/ 50072 h 5748893"/>
              <a:gd name="connsiteX0" fmla="*/ 81860 w 5995290"/>
              <a:gd name="connsiteY0" fmla="*/ 50072 h 5762755"/>
              <a:gd name="connsiteX1" fmla="*/ 5960373 w 5995290"/>
              <a:gd name="connsiteY1" fmla="*/ 50072 h 5762755"/>
              <a:gd name="connsiteX2" fmla="*/ 5452373 w 5995290"/>
              <a:gd name="connsiteY2" fmla="*/ 4635725 h 5762755"/>
              <a:gd name="connsiteX3" fmla="*/ 3107121 w 5995290"/>
              <a:gd name="connsiteY3" fmla="*/ 5753903 h 5762755"/>
              <a:gd name="connsiteX4" fmla="*/ 949532 w 5995290"/>
              <a:gd name="connsiteY4" fmla="*/ 4990297 h 5762755"/>
              <a:gd name="connsiteX5" fmla="*/ 66809 w 5995290"/>
              <a:gd name="connsiteY5" fmla="*/ 3098071 h 5762755"/>
              <a:gd name="connsiteX6" fmla="*/ 61796 w 5995290"/>
              <a:gd name="connsiteY6" fmla="*/ 2871092 h 5762755"/>
              <a:gd name="connsiteX7" fmla="*/ 59634 w 5995290"/>
              <a:gd name="connsiteY7" fmla="*/ 2468151 h 5762755"/>
              <a:gd name="connsiteX8" fmla="*/ 69794 w 5995290"/>
              <a:gd name="connsiteY8" fmla="*/ 1076231 h 5762755"/>
              <a:gd name="connsiteX9" fmla="*/ 81860 w 5995290"/>
              <a:gd name="connsiteY9" fmla="*/ 50072 h 5762755"/>
              <a:gd name="connsiteX0" fmla="*/ 81860 w 5995290"/>
              <a:gd name="connsiteY0" fmla="*/ 50072 h 5757056"/>
              <a:gd name="connsiteX1" fmla="*/ 5960373 w 5995290"/>
              <a:gd name="connsiteY1" fmla="*/ 50072 h 5757056"/>
              <a:gd name="connsiteX2" fmla="*/ 5452373 w 5995290"/>
              <a:gd name="connsiteY2" fmla="*/ 4635725 h 5757056"/>
              <a:gd name="connsiteX3" fmla="*/ 3107121 w 5995290"/>
              <a:gd name="connsiteY3" fmla="*/ 5753903 h 5757056"/>
              <a:gd name="connsiteX4" fmla="*/ 949532 w 5995290"/>
              <a:gd name="connsiteY4" fmla="*/ 4990297 h 5757056"/>
              <a:gd name="connsiteX5" fmla="*/ 66809 w 5995290"/>
              <a:gd name="connsiteY5" fmla="*/ 3098071 h 5757056"/>
              <a:gd name="connsiteX6" fmla="*/ 61796 w 5995290"/>
              <a:gd name="connsiteY6" fmla="*/ 2871092 h 5757056"/>
              <a:gd name="connsiteX7" fmla="*/ 59634 w 5995290"/>
              <a:gd name="connsiteY7" fmla="*/ 2468151 h 5757056"/>
              <a:gd name="connsiteX8" fmla="*/ 69794 w 5995290"/>
              <a:gd name="connsiteY8" fmla="*/ 1076231 h 5757056"/>
              <a:gd name="connsiteX9" fmla="*/ 81860 w 5995290"/>
              <a:gd name="connsiteY9" fmla="*/ 50072 h 5757056"/>
              <a:gd name="connsiteX0" fmla="*/ 81860 w 5995290"/>
              <a:gd name="connsiteY0" fmla="*/ 50072 h 5757056"/>
              <a:gd name="connsiteX1" fmla="*/ 5960373 w 5995290"/>
              <a:gd name="connsiteY1" fmla="*/ 50072 h 5757056"/>
              <a:gd name="connsiteX2" fmla="*/ 5452373 w 5995290"/>
              <a:gd name="connsiteY2" fmla="*/ 4635725 h 5757056"/>
              <a:gd name="connsiteX3" fmla="*/ 3107121 w 5995290"/>
              <a:gd name="connsiteY3" fmla="*/ 5753903 h 5757056"/>
              <a:gd name="connsiteX4" fmla="*/ 949532 w 5995290"/>
              <a:gd name="connsiteY4" fmla="*/ 4990297 h 5757056"/>
              <a:gd name="connsiteX5" fmla="*/ 66809 w 5995290"/>
              <a:gd name="connsiteY5" fmla="*/ 3098071 h 5757056"/>
              <a:gd name="connsiteX6" fmla="*/ 61796 w 5995290"/>
              <a:gd name="connsiteY6" fmla="*/ 2871092 h 5757056"/>
              <a:gd name="connsiteX7" fmla="*/ 59634 w 5995290"/>
              <a:gd name="connsiteY7" fmla="*/ 2468151 h 5757056"/>
              <a:gd name="connsiteX8" fmla="*/ 69794 w 5995290"/>
              <a:gd name="connsiteY8" fmla="*/ 1076231 h 5757056"/>
              <a:gd name="connsiteX9" fmla="*/ 81860 w 5995290"/>
              <a:gd name="connsiteY9" fmla="*/ 50072 h 5757056"/>
              <a:gd name="connsiteX0" fmla="*/ 81860 w 5987459"/>
              <a:gd name="connsiteY0" fmla="*/ 50072 h 5757056"/>
              <a:gd name="connsiteX1" fmla="*/ 5960373 w 5987459"/>
              <a:gd name="connsiteY1" fmla="*/ 50072 h 5757056"/>
              <a:gd name="connsiteX2" fmla="*/ 5427467 w 5987459"/>
              <a:gd name="connsiteY2" fmla="*/ 4621493 h 5757056"/>
              <a:gd name="connsiteX3" fmla="*/ 3107121 w 5987459"/>
              <a:gd name="connsiteY3" fmla="*/ 5753903 h 5757056"/>
              <a:gd name="connsiteX4" fmla="*/ 949532 w 5987459"/>
              <a:gd name="connsiteY4" fmla="*/ 4990297 h 5757056"/>
              <a:gd name="connsiteX5" fmla="*/ 66809 w 5987459"/>
              <a:gd name="connsiteY5" fmla="*/ 3098071 h 5757056"/>
              <a:gd name="connsiteX6" fmla="*/ 61796 w 5987459"/>
              <a:gd name="connsiteY6" fmla="*/ 2871092 h 5757056"/>
              <a:gd name="connsiteX7" fmla="*/ 59634 w 5987459"/>
              <a:gd name="connsiteY7" fmla="*/ 2468151 h 5757056"/>
              <a:gd name="connsiteX8" fmla="*/ 69794 w 5987459"/>
              <a:gd name="connsiteY8" fmla="*/ 1076231 h 5757056"/>
              <a:gd name="connsiteX9" fmla="*/ 81860 w 5987459"/>
              <a:gd name="connsiteY9" fmla="*/ 50072 h 5757056"/>
              <a:gd name="connsiteX0" fmla="*/ 81860 w 5987459"/>
              <a:gd name="connsiteY0" fmla="*/ 50072 h 5757056"/>
              <a:gd name="connsiteX1" fmla="*/ 5960373 w 5987459"/>
              <a:gd name="connsiteY1" fmla="*/ 50072 h 5757056"/>
              <a:gd name="connsiteX2" fmla="*/ 5427467 w 5987459"/>
              <a:gd name="connsiteY2" fmla="*/ 4621493 h 5757056"/>
              <a:gd name="connsiteX3" fmla="*/ 3107121 w 5987459"/>
              <a:gd name="connsiteY3" fmla="*/ 5753903 h 5757056"/>
              <a:gd name="connsiteX4" fmla="*/ 949532 w 5987459"/>
              <a:gd name="connsiteY4" fmla="*/ 4990297 h 5757056"/>
              <a:gd name="connsiteX5" fmla="*/ 66809 w 5987459"/>
              <a:gd name="connsiteY5" fmla="*/ 3098071 h 5757056"/>
              <a:gd name="connsiteX6" fmla="*/ 61796 w 5987459"/>
              <a:gd name="connsiteY6" fmla="*/ 2871092 h 5757056"/>
              <a:gd name="connsiteX7" fmla="*/ 59634 w 5987459"/>
              <a:gd name="connsiteY7" fmla="*/ 2468151 h 5757056"/>
              <a:gd name="connsiteX8" fmla="*/ 69794 w 5987459"/>
              <a:gd name="connsiteY8" fmla="*/ 1076231 h 5757056"/>
              <a:gd name="connsiteX9" fmla="*/ 81860 w 5987459"/>
              <a:gd name="connsiteY9" fmla="*/ 50072 h 5757056"/>
              <a:gd name="connsiteX0" fmla="*/ 81860 w 6000757"/>
              <a:gd name="connsiteY0" fmla="*/ 50072 h 5757056"/>
              <a:gd name="connsiteX1" fmla="*/ 5960373 w 6000757"/>
              <a:gd name="connsiteY1" fmla="*/ 50072 h 5757056"/>
              <a:gd name="connsiteX2" fmla="*/ 5427467 w 6000757"/>
              <a:gd name="connsiteY2" fmla="*/ 4621493 h 5757056"/>
              <a:gd name="connsiteX3" fmla="*/ 3107121 w 6000757"/>
              <a:gd name="connsiteY3" fmla="*/ 5753903 h 5757056"/>
              <a:gd name="connsiteX4" fmla="*/ 949532 w 6000757"/>
              <a:gd name="connsiteY4" fmla="*/ 4990297 h 5757056"/>
              <a:gd name="connsiteX5" fmla="*/ 66809 w 6000757"/>
              <a:gd name="connsiteY5" fmla="*/ 3098071 h 5757056"/>
              <a:gd name="connsiteX6" fmla="*/ 61796 w 6000757"/>
              <a:gd name="connsiteY6" fmla="*/ 2871092 h 5757056"/>
              <a:gd name="connsiteX7" fmla="*/ 59634 w 6000757"/>
              <a:gd name="connsiteY7" fmla="*/ 2468151 h 5757056"/>
              <a:gd name="connsiteX8" fmla="*/ 69794 w 6000757"/>
              <a:gd name="connsiteY8" fmla="*/ 1076231 h 5757056"/>
              <a:gd name="connsiteX9" fmla="*/ 81860 w 6000757"/>
              <a:gd name="connsiteY9" fmla="*/ 50072 h 5757056"/>
              <a:gd name="connsiteX0" fmla="*/ 72234 w 5991131"/>
              <a:gd name="connsiteY0" fmla="*/ 50072 h 5757056"/>
              <a:gd name="connsiteX1" fmla="*/ 5950747 w 5991131"/>
              <a:gd name="connsiteY1" fmla="*/ 50072 h 5757056"/>
              <a:gd name="connsiteX2" fmla="*/ 5417841 w 5991131"/>
              <a:gd name="connsiteY2" fmla="*/ 4621493 h 5757056"/>
              <a:gd name="connsiteX3" fmla="*/ 3097495 w 5991131"/>
              <a:gd name="connsiteY3" fmla="*/ 5753903 h 5757056"/>
              <a:gd name="connsiteX4" fmla="*/ 939906 w 5991131"/>
              <a:gd name="connsiteY4" fmla="*/ 4990297 h 5757056"/>
              <a:gd name="connsiteX5" fmla="*/ 57183 w 5991131"/>
              <a:gd name="connsiteY5" fmla="*/ 3098071 h 5757056"/>
              <a:gd name="connsiteX6" fmla="*/ 52170 w 5991131"/>
              <a:gd name="connsiteY6" fmla="*/ 2871092 h 5757056"/>
              <a:gd name="connsiteX7" fmla="*/ 50008 w 5991131"/>
              <a:gd name="connsiteY7" fmla="*/ 2468151 h 5757056"/>
              <a:gd name="connsiteX8" fmla="*/ 60168 w 5991131"/>
              <a:gd name="connsiteY8" fmla="*/ 1076231 h 5757056"/>
              <a:gd name="connsiteX9" fmla="*/ 72234 w 5991131"/>
              <a:gd name="connsiteY9" fmla="*/ 50072 h 5757056"/>
              <a:gd name="connsiteX0" fmla="*/ 27729 w 5946626"/>
              <a:gd name="connsiteY0" fmla="*/ 50072 h 5757056"/>
              <a:gd name="connsiteX1" fmla="*/ 5906242 w 5946626"/>
              <a:gd name="connsiteY1" fmla="*/ 50072 h 5757056"/>
              <a:gd name="connsiteX2" fmla="*/ 5373336 w 5946626"/>
              <a:gd name="connsiteY2" fmla="*/ 4621493 h 5757056"/>
              <a:gd name="connsiteX3" fmla="*/ 3052990 w 5946626"/>
              <a:gd name="connsiteY3" fmla="*/ 5753903 h 5757056"/>
              <a:gd name="connsiteX4" fmla="*/ 895401 w 5946626"/>
              <a:gd name="connsiteY4" fmla="*/ 4990297 h 5757056"/>
              <a:gd name="connsiteX5" fmla="*/ 12678 w 5946626"/>
              <a:gd name="connsiteY5" fmla="*/ 3098071 h 5757056"/>
              <a:gd name="connsiteX6" fmla="*/ 7665 w 5946626"/>
              <a:gd name="connsiteY6" fmla="*/ 2871092 h 5757056"/>
              <a:gd name="connsiteX7" fmla="*/ 5503 w 5946626"/>
              <a:gd name="connsiteY7" fmla="*/ 2468151 h 5757056"/>
              <a:gd name="connsiteX8" fmla="*/ 15663 w 5946626"/>
              <a:gd name="connsiteY8" fmla="*/ 1076231 h 5757056"/>
              <a:gd name="connsiteX9" fmla="*/ 27729 w 5946626"/>
              <a:gd name="connsiteY9" fmla="*/ 50072 h 5757056"/>
              <a:gd name="connsiteX0" fmla="*/ 27729 w 5946626"/>
              <a:gd name="connsiteY0" fmla="*/ 50072 h 5757056"/>
              <a:gd name="connsiteX1" fmla="*/ 5906242 w 5946626"/>
              <a:gd name="connsiteY1" fmla="*/ 50072 h 5757056"/>
              <a:gd name="connsiteX2" fmla="*/ 5373336 w 5946626"/>
              <a:gd name="connsiteY2" fmla="*/ 4621493 h 5757056"/>
              <a:gd name="connsiteX3" fmla="*/ 3052990 w 5946626"/>
              <a:gd name="connsiteY3" fmla="*/ 5753903 h 5757056"/>
              <a:gd name="connsiteX4" fmla="*/ 895401 w 5946626"/>
              <a:gd name="connsiteY4" fmla="*/ 4990297 h 5757056"/>
              <a:gd name="connsiteX5" fmla="*/ 12678 w 5946626"/>
              <a:gd name="connsiteY5" fmla="*/ 3098071 h 5757056"/>
              <a:gd name="connsiteX6" fmla="*/ 7665 w 5946626"/>
              <a:gd name="connsiteY6" fmla="*/ 2871092 h 5757056"/>
              <a:gd name="connsiteX7" fmla="*/ 5503 w 5946626"/>
              <a:gd name="connsiteY7" fmla="*/ 2468151 h 5757056"/>
              <a:gd name="connsiteX8" fmla="*/ 15663 w 5946626"/>
              <a:gd name="connsiteY8" fmla="*/ 1076231 h 5757056"/>
              <a:gd name="connsiteX9" fmla="*/ 27729 w 5946626"/>
              <a:gd name="connsiteY9" fmla="*/ 50072 h 5757056"/>
              <a:gd name="connsiteX0" fmla="*/ 43565 w 5962462"/>
              <a:gd name="connsiteY0" fmla="*/ 50072 h 5757056"/>
              <a:gd name="connsiteX1" fmla="*/ 5922078 w 5962462"/>
              <a:gd name="connsiteY1" fmla="*/ 50072 h 5757056"/>
              <a:gd name="connsiteX2" fmla="*/ 5389172 w 5962462"/>
              <a:gd name="connsiteY2" fmla="*/ 4621493 h 5757056"/>
              <a:gd name="connsiteX3" fmla="*/ 3068826 w 5962462"/>
              <a:gd name="connsiteY3" fmla="*/ 5753903 h 5757056"/>
              <a:gd name="connsiteX4" fmla="*/ 911237 w 5962462"/>
              <a:gd name="connsiteY4" fmla="*/ 4990297 h 5757056"/>
              <a:gd name="connsiteX5" fmla="*/ 78639 w 5962462"/>
              <a:gd name="connsiteY5" fmla="*/ 3677335 h 5757056"/>
              <a:gd name="connsiteX6" fmla="*/ 28514 w 5962462"/>
              <a:gd name="connsiteY6" fmla="*/ 3098071 h 5757056"/>
              <a:gd name="connsiteX7" fmla="*/ 23501 w 5962462"/>
              <a:gd name="connsiteY7" fmla="*/ 2871092 h 5757056"/>
              <a:gd name="connsiteX8" fmla="*/ 21339 w 5962462"/>
              <a:gd name="connsiteY8" fmla="*/ 2468151 h 5757056"/>
              <a:gd name="connsiteX9" fmla="*/ 31499 w 5962462"/>
              <a:gd name="connsiteY9" fmla="*/ 1076231 h 5757056"/>
              <a:gd name="connsiteX10" fmla="*/ 43565 w 5962462"/>
              <a:gd name="connsiteY10" fmla="*/ 50072 h 5757056"/>
              <a:gd name="connsiteX0" fmla="*/ 27729 w 5946626"/>
              <a:gd name="connsiteY0" fmla="*/ 50072 h 5757056"/>
              <a:gd name="connsiteX1" fmla="*/ 5906242 w 5946626"/>
              <a:gd name="connsiteY1" fmla="*/ 50072 h 5757056"/>
              <a:gd name="connsiteX2" fmla="*/ 5373336 w 5946626"/>
              <a:gd name="connsiteY2" fmla="*/ 4621493 h 5757056"/>
              <a:gd name="connsiteX3" fmla="*/ 3052990 w 5946626"/>
              <a:gd name="connsiteY3" fmla="*/ 5753903 h 5757056"/>
              <a:gd name="connsiteX4" fmla="*/ 895401 w 5946626"/>
              <a:gd name="connsiteY4" fmla="*/ 4990297 h 5757056"/>
              <a:gd name="connsiteX5" fmla="*/ 62803 w 5946626"/>
              <a:gd name="connsiteY5" fmla="*/ 3677335 h 5757056"/>
              <a:gd name="connsiteX6" fmla="*/ 12678 w 5946626"/>
              <a:gd name="connsiteY6" fmla="*/ 3098071 h 5757056"/>
              <a:gd name="connsiteX7" fmla="*/ 7665 w 5946626"/>
              <a:gd name="connsiteY7" fmla="*/ 2871092 h 5757056"/>
              <a:gd name="connsiteX8" fmla="*/ 5503 w 5946626"/>
              <a:gd name="connsiteY8" fmla="*/ 2468151 h 5757056"/>
              <a:gd name="connsiteX9" fmla="*/ 15663 w 5946626"/>
              <a:gd name="connsiteY9" fmla="*/ 1076231 h 5757056"/>
              <a:gd name="connsiteX10" fmla="*/ 27729 w 5946626"/>
              <a:gd name="connsiteY10" fmla="*/ 50072 h 5757056"/>
              <a:gd name="connsiteX0" fmla="*/ 27729 w 5946626"/>
              <a:gd name="connsiteY0" fmla="*/ 50072 h 5757056"/>
              <a:gd name="connsiteX1" fmla="*/ 5906242 w 5946626"/>
              <a:gd name="connsiteY1" fmla="*/ 50072 h 5757056"/>
              <a:gd name="connsiteX2" fmla="*/ 5373336 w 5946626"/>
              <a:gd name="connsiteY2" fmla="*/ 4621493 h 5757056"/>
              <a:gd name="connsiteX3" fmla="*/ 3052990 w 5946626"/>
              <a:gd name="connsiteY3" fmla="*/ 5753903 h 5757056"/>
              <a:gd name="connsiteX4" fmla="*/ 895401 w 5946626"/>
              <a:gd name="connsiteY4" fmla="*/ 4990297 h 5757056"/>
              <a:gd name="connsiteX5" fmla="*/ 93139 w 5946626"/>
              <a:gd name="connsiteY5" fmla="*/ 3686002 h 5757056"/>
              <a:gd name="connsiteX6" fmla="*/ 12678 w 5946626"/>
              <a:gd name="connsiteY6" fmla="*/ 3098071 h 5757056"/>
              <a:gd name="connsiteX7" fmla="*/ 7665 w 5946626"/>
              <a:gd name="connsiteY7" fmla="*/ 2871092 h 5757056"/>
              <a:gd name="connsiteX8" fmla="*/ 5503 w 5946626"/>
              <a:gd name="connsiteY8" fmla="*/ 2468151 h 5757056"/>
              <a:gd name="connsiteX9" fmla="*/ 15663 w 5946626"/>
              <a:gd name="connsiteY9" fmla="*/ 1076231 h 5757056"/>
              <a:gd name="connsiteX10" fmla="*/ 27729 w 5946626"/>
              <a:gd name="connsiteY10" fmla="*/ 50072 h 5757056"/>
              <a:gd name="connsiteX0" fmla="*/ 27729 w 5946626"/>
              <a:gd name="connsiteY0" fmla="*/ 50072 h 5757056"/>
              <a:gd name="connsiteX1" fmla="*/ 5906242 w 5946626"/>
              <a:gd name="connsiteY1" fmla="*/ 50072 h 5757056"/>
              <a:gd name="connsiteX2" fmla="*/ 5373336 w 5946626"/>
              <a:gd name="connsiteY2" fmla="*/ 4621493 h 5757056"/>
              <a:gd name="connsiteX3" fmla="*/ 3052990 w 5946626"/>
              <a:gd name="connsiteY3" fmla="*/ 5753903 h 5757056"/>
              <a:gd name="connsiteX4" fmla="*/ 895401 w 5946626"/>
              <a:gd name="connsiteY4" fmla="*/ 4990297 h 5757056"/>
              <a:gd name="connsiteX5" fmla="*/ 93139 w 5946626"/>
              <a:gd name="connsiteY5" fmla="*/ 3686002 h 5757056"/>
              <a:gd name="connsiteX6" fmla="*/ 12678 w 5946626"/>
              <a:gd name="connsiteY6" fmla="*/ 3098071 h 5757056"/>
              <a:gd name="connsiteX7" fmla="*/ 7665 w 5946626"/>
              <a:gd name="connsiteY7" fmla="*/ 2871092 h 5757056"/>
              <a:gd name="connsiteX8" fmla="*/ 5503 w 5946626"/>
              <a:gd name="connsiteY8" fmla="*/ 2468151 h 5757056"/>
              <a:gd name="connsiteX9" fmla="*/ 15663 w 5946626"/>
              <a:gd name="connsiteY9" fmla="*/ 1076231 h 5757056"/>
              <a:gd name="connsiteX10" fmla="*/ 27729 w 5946626"/>
              <a:gd name="connsiteY10" fmla="*/ 50072 h 5757056"/>
              <a:gd name="connsiteX0" fmla="*/ 27729 w 5946626"/>
              <a:gd name="connsiteY0" fmla="*/ 50072 h 5757056"/>
              <a:gd name="connsiteX1" fmla="*/ 5906242 w 5946626"/>
              <a:gd name="connsiteY1" fmla="*/ 50072 h 5757056"/>
              <a:gd name="connsiteX2" fmla="*/ 5373336 w 5946626"/>
              <a:gd name="connsiteY2" fmla="*/ 4621493 h 5757056"/>
              <a:gd name="connsiteX3" fmla="*/ 3052990 w 5946626"/>
              <a:gd name="connsiteY3" fmla="*/ 5753903 h 5757056"/>
              <a:gd name="connsiteX4" fmla="*/ 895401 w 5946626"/>
              <a:gd name="connsiteY4" fmla="*/ 4990297 h 5757056"/>
              <a:gd name="connsiteX5" fmla="*/ 93139 w 5946626"/>
              <a:gd name="connsiteY5" fmla="*/ 3686002 h 5757056"/>
              <a:gd name="connsiteX6" fmla="*/ 12678 w 5946626"/>
              <a:gd name="connsiteY6" fmla="*/ 3098071 h 5757056"/>
              <a:gd name="connsiteX7" fmla="*/ 7665 w 5946626"/>
              <a:gd name="connsiteY7" fmla="*/ 2871092 h 5757056"/>
              <a:gd name="connsiteX8" fmla="*/ 5503 w 5946626"/>
              <a:gd name="connsiteY8" fmla="*/ 2468151 h 5757056"/>
              <a:gd name="connsiteX9" fmla="*/ 15663 w 5946626"/>
              <a:gd name="connsiteY9" fmla="*/ 1076231 h 5757056"/>
              <a:gd name="connsiteX10" fmla="*/ 27729 w 5946626"/>
              <a:gd name="connsiteY10" fmla="*/ 50072 h 5757056"/>
              <a:gd name="connsiteX0" fmla="*/ 27729 w 5946626"/>
              <a:gd name="connsiteY0" fmla="*/ 50072 h 5757056"/>
              <a:gd name="connsiteX1" fmla="*/ 5906242 w 5946626"/>
              <a:gd name="connsiteY1" fmla="*/ 50072 h 5757056"/>
              <a:gd name="connsiteX2" fmla="*/ 5373336 w 5946626"/>
              <a:gd name="connsiteY2" fmla="*/ 4621493 h 5757056"/>
              <a:gd name="connsiteX3" fmla="*/ 3052990 w 5946626"/>
              <a:gd name="connsiteY3" fmla="*/ 5753903 h 5757056"/>
              <a:gd name="connsiteX4" fmla="*/ 895401 w 5946626"/>
              <a:gd name="connsiteY4" fmla="*/ 4990297 h 5757056"/>
              <a:gd name="connsiteX5" fmla="*/ 93139 w 5946626"/>
              <a:gd name="connsiteY5" fmla="*/ 3686002 h 5757056"/>
              <a:gd name="connsiteX6" fmla="*/ 12678 w 5946626"/>
              <a:gd name="connsiteY6" fmla="*/ 3098071 h 5757056"/>
              <a:gd name="connsiteX7" fmla="*/ 7665 w 5946626"/>
              <a:gd name="connsiteY7" fmla="*/ 2871092 h 5757056"/>
              <a:gd name="connsiteX8" fmla="*/ 5503 w 5946626"/>
              <a:gd name="connsiteY8" fmla="*/ 2468151 h 5757056"/>
              <a:gd name="connsiteX9" fmla="*/ 15663 w 5946626"/>
              <a:gd name="connsiteY9" fmla="*/ 1076231 h 5757056"/>
              <a:gd name="connsiteX10" fmla="*/ 27729 w 5946626"/>
              <a:gd name="connsiteY10" fmla="*/ 50072 h 5757056"/>
              <a:gd name="connsiteX0" fmla="*/ 27729 w 5946626"/>
              <a:gd name="connsiteY0" fmla="*/ 50072 h 5757056"/>
              <a:gd name="connsiteX1" fmla="*/ 5906242 w 5946626"/>
              <a:gd name="connsiteY1" fmla="*/ 50072 h 5757056"/>
              <a:gd name="connsiteX2" fmla="*/ 5373336 w 5946626"/>
              <a:gd name="connsiteY2" fmla="*/ 4621493 h 5757056"/>
              <a:gd name="connsiteX3" fmla="*/ 3052990 w 5946626"/>
              <a:gd name="connsiteY3" fmla="*/ 5753903 h 5757056"/>
              <a:gd name="connsiteX4" fmla="*/ 895401 w 5946626"/>
              <a:gd name="connsiteY4" fmla="*/ 4990297 h 5757056"/>
              <a:gd name="connsiteX5" fmla="*/ 114808 w 5946626"/>
              <a:gd name="connsiteY5" fmla="*/ 3686002 h 5757056"/>
              <a:gd name="connsiteX6" fmla="*/ 12678 w 5946626"/>
              <a:gd name="connsiteY6" fmla="*/ 3098071 h 5757056"/>
              <a:gd name="connsiteX7" fmla="*/ 7665 w 5946626"/>
              <a:gd name="connsiteY7" fmla="*/ 2871092 h 5757056"/>
              <a:gd name="connsiteX8" fmla="*/ 5503 w 5946626"/>
              <a:gd name="connsiteY8" fmla="*/ 2468151 h 5757056"/>
              <a:gd name="connsiteX9" fmla="*/ 15663 w 5946626"/>
              <a:gd name="connsiteY9" fmla="*/ 1076231 h 5757056"/>
              <a:gd name="connsiteX10" fmla="*/ 27729 w 5946626"/>
              <a:gd name="connsiteY10" fmla="*/ 50072 h 5757056"/>
              <a:gd name="connsiteX0" fmla="*/ 27729 w 5946626"/>
              <a:gd name="connsiteY0" fmla="*/ 50072 h 5757056"/>
              <a:gd name="connsiteX1" fmla="*/ 5906242 w 5946626"/>
              <a:gd name="connsiteY1" fmla="*/ 50072 h 5757056"/>
              <a:gd name="connsiteX2" fmla="*/ 5373336 w 5946626"/>
              <a:gd name="connsiteY2" fmla="*/ 4621493 h 5757056"/>
              <a:gd name="connsiteX3" fmla="*/ 3052990 w 5946626"/>
              <a:gd name="connsiteY3" fmla="*/ 5753903 h 5757056"/>
              <a:gd name="connsiteX4" fmla="*/ 895401 w 5946626"/>
              <a:gd name="connsiteY4" fmla="*/ 4990297 h 5757056"/>
              <a:gd name="connsiteX5" fmla="*/ 114808 w 5946626"/>
              <a:gd name="connsiteY5" fmla="*/ 3686002 h 5757056"/>
              <a:gd name="connsiteX6" fmla="*/ 12678 w 5946626"/>
              <a:gd name="connsiteY6" fmla="*/ 3098071 h 5757056"/>
              <a:gd name="connsiteX7" fmla="*/ 7665 w 5946626"/>
              <a:gd name="connsiteY7" fmla="*/ 2871092 h 5757056"/>
              <a:gd name="connsiteX8" fmla="*/ 5503 w 5946626"/>
              <a:gd name="connsiteY8" fmla="*/ 2468151 h 5757056"/>
              <a:gd name="connsiteX9" fmla="*/ 15663 w 5946626"/>
              <a:gd name="connsiteY9" fmla="*/ 1076231 h 5757056"/>
              <a:gd name="connsiteX10" fmla="*/ 27729 w 5946626"/>
              <a:gd name="connsiteY10" fmla="*/ 50072 h 5757056"/>
              <a:gd name="connsiteX0" fmla="*/ 27729 w 5946626"/>
              <a:gd name="connsiteY0" fmla="*/ 50072 h 5757056"/>
              <a:gd name="connsiteX1" fmla="*/ 5906242 w 5946626"/>
              <a:gd name="connsiteY1" fmla="*/ 50072 h 5757056"/>
              <a:gd name="connsiteX2" fmla="*/ 5373336 w 5946626"/>
              <a:gd name="connsiteY2" fmla="*/ 4621493 h 5757056"/>
              <a:gd name="connsiteX3" fmla="*/ 3052990 w 5946626"/>
              <a:gd name="connsiteY3" fmla="*/ 5753903 h 5757056"/>
              <a:gd name="connsiteX4" fmla="*/ 895401 w 5946626"/>
              <a:gd name="connsiteY4" fmla="*/ 4990297 h 5757056"/>
              <a:gd name="connsiteX5" fmla="*/ 114808 w 5946626"/>
              <a:gd name="connsiteY5" fmla="*/ 3686002 h 5757056"/>
              <a:gd name="connsiteX6" fmla="*/ 12678 w 5946626"/>
              <a:gd name="connsiteY6" fmla="*/ 3098071 h 5757056"/>
              <a:gd name="connsiteX7" fmla="*/ 7665 w 5946626"/>
              <a:gd name="connsiteY7" fmla="*/ 2871092 h 5757056"/>
              <a:gd name="connsiteX8" fmla="*/ 5503 w 5946626"/>
              <a:gd name="connsiteY8" fmla="*/ 2468151 h 5757056"/>
              <a:gd name="connsiteX9" fmla="*/ 15663 w 5946626"/>
              <a:gd name="connsiteY9" fmla="*/ 1076231 h 5757056"/>
              <a:gd name="connsiteX10" fmla="*/ 27729 w 5946626"/>
              <a:gd name="connsiteY10" fmla="*/ 50072 h 5757056"/>
              <a:gd name="connsiteX0" fmla="*/ 27729 w 5946626"/>
              <a:gd name="connsiteY0" fmla="*/ 50072 h 5757056"/>
              <a:gd name="connsiteX1" fmla="*/ 5906242 w 5946626"/>
              <a:gd name="connsiteY1" fmla="*/ 50072 h 5757056"/>
              <a:gd name="connsiteX2" fmla="*/ 5373336 w 5946626"/>
              <a:gd name="connsiteY2" fmla="*/ 4621493 h 5757056"/>
              <a:gd name="connsiteX3" fmla="*/ 3052990 w 5946626"/>
              <a:gd name="connsiteY3" fmla="*/ 5753903 h 5757056"/>
              <a:gd name="connsiteX4" fmla="*/ 895401 w 5946626"/>
              <a:gd name="connsiteY4" fmla="*/ 4990297 h 5757056"/>
              <a:gd name="connsiteX5" fmla="*/ 114808 w 5946626"/>
              <a:gd name="connsiteY5" fmla="*/ 3686002 h 5757056"/>
              <a:gd name="connsiteX6" fmla="*/ 12678 w 5946626"/>
              <a:gd name="connsiteY6" fmla="*/ 3098071 h 5757056"/>
              <a:gd name="connsiteX7" fmla="*/ 7665 w 5946626"/>
              <a:gd name="connsiteY7" fmla="*/ 2871092 h 5757056"/>
              <a:gd name="connsiteX8" fmla="*/ 5503 w 5946626"/>
              <a:gd name="connsiteY8" fmla="*/ 2468151 h 5757056"/>
              <a:gd name="connsiteX9" fmla="*/ 15663 w 5946626"/>
              <a:gd name="connsiteY9" fmla="*/ 1076231 h 5757056"/>
              <a:gd name="connsiteX10" fmla="*/ 27729 w 5946626"/>
              <a:gd name="connsiteY10" fmla="*/ 50072 h 5757056"/>
              <a:gd name="connsiteX0" fmla="*/ 27729 w 5946626"/>
              <a:gd name="connsiteY0" fmla="*/ 50072 h 5757056"/>
              <a:gd name="connsiteX1" fmla="*/ 5906242 w 5946626"/>
              <a:gd name="connsiteY1" fmla="*/ 50072 h 5757056"/>
              <a:gd name="connsiteX2" fmla="*/ 5373336 w 5946626"/>
              <a:gd name="connsiteY2" fmla="*/ 4621493 h 5757056"/>
              <a:gd name="connsiteX3" fmla="*/ 3052990 w 5946626"/>
              <a:gd name="connsiteY3" fmla="*/ 5753903 h 5757056"/>
              <a:gd name="connsiteX4" fmla="*/ 895401 w 5946626"/>
              <a:gd name="connsiteY4" fmla="*/ 4990297 h 5757056"/>
              <a:gd name="connsiteX5" fmla="*/ 114808 w 5946626"/>
              <a:gd name="connsiteY5" fmla="*/ 3686002 h 5757056"/>
              <a:gd name="connsiteX6" fmla="*/ 12678 w 5946626"/>
              <a:gd name="connsiteY6" fmla="*/ 3098071 h 5757056"/>
              <a:gd name="connsiteX7" fmla="*/ 7665 w 5946626"/>
              <a:gd name="connsiteY7" fmla="*/ 2871092 h 5757056"/>
              <a:gd name="connsiteX8" fmla="*/ 5503 w 5946626"/>
              <a:gd name="connsiteY8" fmla="*/ 2468151 h 5757056"/>
              <a:gd name="connsiteX9" fmla="*/ 15663 w 5946626"/>
              <a:gd name="connsiteY9" fmla="*/ 1076231 h 5757056"/>
              <a:gd name="connsiteX10" fmla="*/ 27729 w 5946626"/>
              <a:gd name="connsiteY10" fmla="*/ 50072 h 5757056"/>
              <a:gd name="connsiteX0" fmla="*/ 27729 w 5946626"/>
              <a:gd name="connsiteY0" fmla="*/ 50072 h 5757056"/>
              <a:gd name="connsiteX1" fmla="*/ 5906242 w 5946626"/>
              <a:gd name="connsiteY1" fmla="*/ 50072 h 5757056"/>
              <a:gd name="connsiteX2" fmla="*/ 5373336 w 5946626"/>
              <a:gd name="connsiteY2" fmla="*/ 4621493 h 5757056"/>
              <a:gd name="connsiteX3" fmla="*/ 3052990 w 5946626"/>
              <a:gd name="connsiteY3" fmla="*/ 5753903 h 5757056"/>
              <a:gd name="connsiteX4" fmla="*/ 895401 w 5946626"/>
              <a:gd name="connsiteY4" fmla="*/ 4990297 h 5757056"/>
              <a:gd name="connsiteX5" fmla="*/ 114808 w 5946626"/>
              <a:gd name="connsiteY5" fmla="*/ 3686002 h 5757056"/>
              <a:gd name="connsiteX6" fmla="*/ 12678 w 5946626"/>
              <a:gd name="connsiteY6" fmla="*/ 3098071 h 5757056"/>
              <a:gd name="connsiteX7" fmla="*/ 7665 w 5946626"/>
              <a:gd name="connsiteY7" fmla="*/ 2871092 h 5757056"/>
              <a:gd name="connsiteX8" fmla="*/ 5503 w 5946626"/>
              <a:gd name="connsiteY8" fmla="*/ 2468151 h 5757056"/>
              <a:gd name="connsiteX9" fmla="*/ 15663 w 5946626"/>
              <a:gd name="connsiteY9" fmla="*/ 1076231 h 5757056"/>
              <a:gd name="connsiteX10" fmla="*/ 27729 w 5946626"/>
              <a:gd name="connsiteY10" fmla="*/ 50072 h 5757056"/>
              <a:gd name="connsiteX0" fmla="*/ 27729 w 5946626"/>
              <a:gd name="connsiteY0" fmla="*/ 50072 h 5757056"/>
              <a:gd name="connsiteX1" fmla="*/ 5906242 w 5946626"/>
              <a:gd name="connsiteY1" fmla="*/ 50072 h 5757056"/>
              <a:gd name="connsiteX2" fmla="*/ 5373336 w 5946626"/>
              <a:gd name="connsiteY2" fmla="*/ 4621493 h 5757056"/>
              <a:gd name="connsiteX3" fmla="*/ 3052990 w 5946626"/>
              <a:gd name="connsiteY3" fmla="*/ 5753903 h 5757056"/>
              <a:gd name="connsiteX4" fmla="*/ 895401 w 5946626"/>
              <a:gd name="connsiteY4" fmla="*/ 4990297 h 5757056"/>
              <a:gd name="connsiteX5" fmla="*/ 114808 w 5946626"/>
              <a:gd name="connsiteY5" fmla="*/ 3686002 h 5757056"/>
              <a:gd name="connsiteX6" fmla="*/ 12678 w 5946626"/>
              <a:gd name="connsiteY6" fmla="*/ 3098071 h 5757056"/>
              <a:gd name="connsiteX7" fmla="*/ 7665 w 5946626"/>
              <a:gd name="connsiteY7" fmla="*/ 2871092 h 5757056"/>
              <a:gd name="connsiteX8" fmla="*/ 5503 w 5946626"/>
              <a:gd name="connsiteY8" fmla="*/ 2468151 h 5757056"/>
              <a:gd name="connsiteX9" fmla="*/ 15663 w 5946626"/>
              <a:gd name="connsiteY9" fmla="*/ 1076231 h 5757056"/>
              <a:gd name="connsiteX10" fmla="*/ 27729 w 5946626"/>
              <a:gd name="connsiteY10" fmla="*/ 50072 h 5757056"/>
              <a:gd name="connsiteX0" fmla="*/ 27729 w 5946626"/>
              <a:gd name="connsiteY0" fmla="*/ 50072 h 5757056"/>
              <a:gd name="connsiteX1" fmla="*/ 5906242 w 5946626"/>
              <a:gd name="connsiteY1" fmla="*/ 50072 h 5757056"/>
              <a:gd name="connsiteX2" fmla="*/ 5373336 w 5946626"/>
              <a:gd name="connsiteY2" fmla="*/ 4621493 h 5757056"/>
              <a:gd name="connsiteX3" fmla="*/ 3052990 w 5946626"/>
              <a:gd name="connsiteY3" fmla="*/ 5753903 h 5757056"/>
              <a:gd name="connsiteX4" fmla="*/ 895401 w 5946626"/>
              <a:gd name="connsiteY4" fmla="*/ 4990297 h 5757056"/>
              <a:gd name="connsiteX5" fmla="*/ 114808 w 5946626"/>
              <a:gd name="connsiteY5" fmla="*/ 3686002 h 5757056"/>
              <a:gd name="connsiteX6" fmla="*/ 12678 w 5946626"/>
              <a:gd name="connsiteY6" fmla="*/ 3098071 h 5757056"/>
              <a:gd name="connsiteX7" fmla="*/ 7665 w 5946626"/>
              <a:gd name="connsiteY7" fmla="*/ 2871092 h 5757056"/>
              <a:gd name="connsiteX8" fmla="*/ 5503 w 5946626"/>
              <a:gd name="connsiteY8" fmla="*/ 2468151 h 5757056"/>
              <a:gd name="connsiteX9" fmla="*/ 15663 w 5946626"/>
              <a:gd name="connsiteY9" fmla="*/ 1076231 h 5757056"/>
              <a:gd name="connsiteX10" fmla="*/ 27729 w 5946626"/>
              <a:gd name="connsiteY10" fmla="*/ 50072 h 5757056"/>
              <a:gd name="connsiteX0" fmla="*/ 22630 w 5941527"/>
              <a:gd name="connsiteY0" fmla="*/ 55489 h 5762473"/>
              <a:gd name="connsiteX1" fmla="*/ 5901143 w 5941527"/>
              <a:gd name="connsiteY1" fmla="*/ 55489 h 5762473"/>
              <a:gd name="connsiteX2" fmla="*/ 5368237 w 5941527"/>
              <a:gd name="connsiteY2" fmla="*/ 4626910 h 5762473"/>
              <a:gd name="connsiteX3" fmla="*/ 3047891 w 5941527"/>
              <a:gd name="connsiteY3" fmla="*/ 5759320 h 5762473"/>
              <a:gd name="connsiteX4" fmla="*/ 890302 w 5941527"/>
              <a:gd name="connsiteY4" fmla="*/ 4995714 h 5762473"/>
              <a:gd name="connsiteX5" fmla="*/ 109709 w 5941527"/>
              <a:gd name="connsiteY5" fmla="*/ 3691419 h 5762473"/>
              <a:gd name="connsiteX6" fmla="*/ 7579 w 5941527"/>
              <a:gd name="connsiteY6" fmla="*/ 3103488 h 5762473"/>
              <a:gd name="connsiteX7" fmla="*/ 2566 w 5941527"/>
              <a:gd name="connsiteY7" fmla="*/ 2876509 h 5762473"/>
              <a:gd name="connsiteX8" fmla="*/ 404 w 5941527"/>
              <a:gd name="connsiteY8" fmla="*/ 2473568 h 5762473"/>
              <a:gd name="connsiteX9" fmla="*/ 10564 w 5941527"/>
              <a:gd name="connsiteY9" fmla="*/ 1081648 h 5762473"/>
              <a:gd name="connsiteX10" fmla="*/ 22630 w 5941527"/>
              <a:gd name="connsiteY10" fmla="*/ 55489 h 5762473"/>
              <a:gd name="connsiteX0" fmla="*/ 22630 w 5941527"/>
              <a:gd name="connsiteY0" fmla="*/ 16969 h 5723953"/>
              <a:gd name="connsiteX1" fmla="*/ 5901143 w 5941527"/>
              <a:gd name="connsiteY1" fmla="*/ 16969 h 5723953"/>
              <a:gd name="connsiteX2" fmla="*/ 5368237 w 5941527"/>
              <a:gd name="connsiteY2" fmla="*/ 4588390 h 5723953"/>
              <a:gd name="connsiteX3" fmla="*/ 3047891 w 5941527"/>
              <a:gd name="connsiteY3" fmla="*/ 5720800 h 5723953"/>
              <a:gd name="connsiteX4" fmla="*/ 890302 w 5941527"/>
              <a:gd name="connsiteY4" fmla="*/ 4957194 h 5723953"/>
              <a:gd name="connsiteX5" fmla="*/ 109709 w 5941527"/>
              <a:gd name="connsiteY5" fmla="*/ 3652899 h 5723953"/>
              <a:gd name="connsiteX6" fmla="*/ 7579 w 5941527"/>
              <a:gd name="connsiteY6" fmla="*/ 3064968 h 5723953"/>
              <a:gd name="connsiteX7" fmla="*/ 2566 w 5941527"/>
              <a:gd name="connsiteY7" fmla="*/ 2837989 h 5723953"/>
              <a:gd name="connsiteX8" fmla="*/ 404 w 5941527"/>
              <a:gd name="connsiteY8" fmla="*/ 2435048 h 5723953"/>
              <a:gd name="connsiteX9" fmla="*/ 10564 w 5941527"/>
              <a:gd name="connsiteY9" fmla="*/ 1043128 h 5723953"/>
              <a:gd name="connsiteX10" fmla="*/ 22630 w 5941527"/>
              <a:gd name="connsiteY10" fmla="*/ 16969 h 5723953"/>
              <a:gd name="connsiteX0" fmla="*/ 22630 w 6364147"/>
              <a:gd name="connsiteY0" fmla="*/ 16969 h 5723953"/>
              <a:gd name="connsiteX1" fmla="*/ 5901143 w 6364147"/>
              <a:gd name="connsiteY1" fmla="*/ 16969 h 5723953"/>
              <a:gd name="connsiteX2" fmla="*/ 5921132 w 6364147"/>
              <a:gd name="connsiteY2" fmla="*/ 2790505 h 5723953"/>
              <a:gd name="connsiteX3" fmla="*/ 5368237 w 6364147"/>
              <a:gd name="connsiteY3" fmla="*/ 4588390 h 5723953"/>
              <a:gd name="connsiteX4" fmla="*/ 3047891 w 6364147"/>
              <a:gd name="connsiteY4" fmla="*/ 5720800 h 5723953"/>
              <a:gd name="connsiteX5" fmla="*/ 890302 w 6364147"/>
              <a:gd name="connsiteY5" fmla="*/ 4957194 h 5723953"/>
              <a:gd name="connsiteX6" fmla="*/ 109709 w 6364147"/>
              <a:gd name="connsiteY6" fmla="*/ 3652899 h 5723953"/>
              <a:gd name="connsiteX7" fmla="*/ 7579 w 6364147"/>
              <a:gd name="connsiteY7" fmla="*/ 3064968 h 5723953"/>
              <a:gd name="connsiteX8" fmla="*/ 2566 w 6364147"/>
              <a:gd name="connsiteY8" fmla="*/ 2837989 h 5723953"/>
              <a:gd name="connsiteX9" fmla="*/ 404 w 6364147"/>
              <a:gd name="connsiteY9" fmla="*/ 2435048 h 5723953"/>
              <a:gd name="connsiteX10" fmla="*/ 10564 w 6364147"/>
              <a:gd name="connsiteY10" fmla="*/ 1043128 h 5723953"/>
              <a:gd name="connsiteX11" fmla="*/ 22630 w 6364147"/>
              <a:gd name="connsiteY11" fmla="*/ 16969 h 5723953"/>
              <a:gd name="connsiteX0" fmla="*/ 22630 w 6364147"/>
              <a:gd name="connsiteY0" fmla="*/ 16969 h 5723953"/>
              <a:gd name="connsiteX1" fmla="*/ 5901143 w 6364147"/>
              <a:gd name="connsiteY1" fmla="*/ 16969 h 5723953"/>
              <a:gd name="connsiteX2" fmla="*/ 5921132 w 6364147"/>
              <a:gd name="connsiteY2" fmla="*/ 2790505 h 5723953"/>
              <a:gd name="connsiteX3" fmla="*/ 5368237 w 6364147"/>
              <a:gd name="connsiteY3" fmla="*/ 4588390 h 5723953"/>
              <a:gd name="connsiteX4" fmla="*/ 3047891 w 6364147"/>
              <a:gd name="connsiteY4" fmla="*/ 5720800 h 5723953"/>
              <a:gd name="connsiteX5" fmla="*/ 890302 w 6364147"/>
              <a:gd name="connsiteY5" fmla="*/ 4957194 h 5723953"/>
              <a:gd name="connsiteX6" fmla="*/ 109709 w 6364147"/>
              <a:gd name="connsiteY6" fmla="*/ 3652899 h 5723953"/>
              <a:gd name="connsiteX7" fmla="*/ 7579 w 6364147"/>
              <a:gd name="connsiteY7" fmla="*/ 3064968 h 5723953"/>
              <a:gd name="connsiteX8" fmla="*/ 2566 w 6364147"/>
              <a:gd name="connsiteY8" fmla="*/ 2837989 h 5723953"/>
              <a:gd name="connsiteX9" fmla="*/ 404 w 6364147"/>
              <a:gd name="connsiteY9" fmla="*/ 2435048 h 5723953"/>
              <a:gd name="connsiteX10" fmla="*/ 10564 w 6364147"/>
              <a:gd name="connsiteY10" fmla="*/ 1043128 h 5723953"/>
              <a:gd name="connsiteX11" fmla="*/ 22630 w 6364147"/>
              <a:gd name="connsiteY11" fmla="*/ 16969 h 5723953"/>
              <a:gd name="connsiteX0" fmla="*/ 22630 w 6338917"/>
              <a:gd name="connsiteY0" fmla="*/ 16969 h 5723953"/>
              <a:gd name="connsiteX1" fmla="*/ 5901143 w 6338917"/>
              <a:gd name="connsiteY1" fmla="*/ 16969 h 5723953"/>
              <a:gd name="connsiteX2" fmla="*/ 5921132 w 6338917"/>
              <a:gd name="connsiteY2" fmla="*/ 2790505 h 5723953"/>
              <a:gd name="connsiteX3" fmla="*/ 5368237 w 6338917"/>
              <a:gd name="connsiteY3" fmla="*/ 4588390 h 5723953"/>
              <a:gd name="connsiteX4" fmla="*/ 3047891 w 6338917"/>
              <a:gd name="connsiteY4" fmla="*/ 5720800 h 5723953"/>
              <a:gd name="connsiteX5" fmla="*/ 890302 w 6338917"/>
              <a:gd name="connsiteY5" fmla="*/ 4957194 h 5723953"/>
              <a:gd name="connsiteX6" fmla="*/ 109709 w 6338917"/>
              <a:gd name="connsiteY6" fmla="*/ 3652899 h 5723953"/>
              <a:gd name="connsiteX7" fmla="*/ 7579 w 6338917"/>
              <a:gd name="connsiteY7" fmla="*/ 3064968 h 5723953"/>
              <a:gd name="connsiteX8" fmla="*/ 2566 w 6338917"/>
              <a:gd name="connsiteY8" fmla="*/ 2837989 h 5723953"/>
              <a:gd name="connsiteX9" fmla="*/ 404 w 6338917"/>
              <a:gd name="connsiteY9" fmla="*/ 2435048 h 5723953"/>
              <a:gd name="connsiteX10" fmla="*/ 10564 w 6338917"/>
              <a:gd name="connsiteY10" fmla="*/ 1043128 h 5723953"/>
              <a:gd name="connsiteX11" fmla="*/ 22630 w 6338917"/>
              <a:gd name="connsiteY11" fmla="*/ 16969 h 5723953"/>
              <a:gd name="connsiteX0" fmla="*/ 22630 w 6338917"/>
              <a:gd name="connsiteY0" fmla="*/ 379209 h 6086193"/>
              <a:gd name="connsiteX1" fmla="*/ 5901143 w 6338917"/>
              <a:gd name="connsiteY1" fmla="*/ 379209 h 6086193"/>
              <a:gd name="connsiteX2" fmla="*/ 5921132 w 6338917"/>
              <a:gd name="connsiteY2" fmla="*/ 3152745 h 6086193"/>
              <a:gd name="connsiteX3" fmla="*/ 5368237 w 6338917"/>
              <a:gd name="connsiteY3" fmla="*/ 4950630 h 6086193"/>
              <a:gd name="connsiteX4" fmla="*/ 3047891 w 6338917"/>
              <a:gd name="connsiteY4" fmla="*/ 6083040 h 6086193"/>
              <a:gd name="connsiteX5" fmla="*/ 890302 w 6338917"/>
              <a:gd name="connsiteY5" fmla="*/ 5319434 h 6086193"/>
              <a:gd name="connsiteX6" fmla="*/ 109709 w 6338917"/>
              <a:gd name="connsiteY6" fmla="*/ 4015139 h 6086193"/>
              <a:gd name="connsiteX7" fmla="*/ 7579 w 6338917"/>
              <a:gd name="connsiteY7" fmla="*/ 3427208 h 6086193"/>
              <a:gd name="connsiteX8" fmla="*/ 2566 w 6338917"/>
              <a:gd name="connsiteY8" fmla="*/ 3200229 h 6086193"/>
              <a:gd name="connsiteX9" fmla="*/ 404 w 6338917"/>
              <a:gd name="connsiteY9" fmla="*/ 2797288 h 6086193"/>
              <a:gd name="connsiteX10" fmla="*/ 10564 w 6338917"/>
              <a:gd name="connsiteY10" fmla="*/ 1405368 h 6086193"/>
              <a:gd name="connsiteX11" fmla="*/ 22630 w 6338917"/>
              <a:gd name="connsiteY11" fmla="*/ 379209 h 6086193"/>
              <a:gd name="connsiteX0" fmla="*/ 22630 w 6338917"/>
              <a:gd name="connsiteY0" fmla="*/ 379209 h 6086193"/>
              <a:gd name="connsiteX1" fmla="*/ 5901143 w 6338917"/>
              <a:gd name="connsiteY1" fmla="*/ 379209 h 6086193"/>
              <a:gd name="connsiteX2" fmla="*/ 5921132 w 6338917"/>
              <a:gd name="connsiteY2" fmla="*/ 3152745 h 6086193"/>
              <a:gd name="connsiteX3" fmla="*/ 5368237 w 6338917"/>
              <a:gd name="connsiteY3" fmla="*/ 4950630 h 6086193"/>
              <a:gd name="connsiteX4" fmla="*/ 3047891 w 6338917"/>
              <a:gd name="connsiteY4" fmla="*/ 6083040 h 6086193"/>
              <a:gd name="connsiteX5" fmla="*/ 890302 w 6338917"/>
              <a:gd name="connsiteY5" fmla="*/ 5319434 h 6086193"/>
              <a:gd name="connsiteX6" fmla="*/ 109709 w 6338917"/>
              <a:gd name="connsiteY6" fmla="*/ 4015139 h 6086193"/>
              <a:gd name="connsiteX7" fmla="*/ 7579 w 6338917"/>
              <a:gd name="connsiteY7" fmla="*/ 3427208 h 6086193"/>
              <a:gd name="connsiteX8" fmla="*/ 2566 w 6338917"/>
              <a:gd name="connsiteY8" fmla="*/ 3200229 h 6086193"/>
              <a:gd name="connsiteX9" fmla="*/ 404 w 6338917"/>
              <a:gd name="connsiteY9" fmla="*/ 2797288 h 6086193"/>
              <a:gd name="connsiteX10" fmla="*/ 10564 w 6338917"/>
              <a:gd name="connsiteY10" fmla="*/ 1405368 h 6086193"/>
              <a:gd name="connsiteX11" fmla="*/ 22630 w 6338917"/>
              <a:gd name="connsiteY11" fmla="*/ 379209 h 6086193"/>
              <a:gd name="connsiteX0" fmla="*/ 22630 w 5939231"/>
              <a:gd name="connsiteY0" fmla="*/ 379209 h 6086193"/>
              <a:gd name="connsiteX1" fmla="*/ 5901143 w 5939231"/>
              <a:gd name="connsiteY1" fmla="*/ 379209 h 6086193"/>
              <a:gd name="connsiteX2" fmla="*/ 5921132 w 5939231"/>
              <a:gd name="connsiteY2" fmla="*/ 3152745 h 6086193"/>
              <a:gd name="connsiteX3" fmla="*/ 5368237 w 5939231"/>
              <a:gd name="connsiteY3" fmla="*/ 4950630 h 6086193"/>
              <a:gd name="connsiteX4" fmla="*/ 3047891 w 5939231"/>
              <a:gd name="connsiteY4" fmla="*/ 6083040 h 6086193"/>
              <a:gd name="connsiteX5" fmla="*/ 890302 w 5939231"/>
              <a:gd name="connsiteY5" fmla="*/ 5319434 h 6086193"/>
              <a:gd name="connsiteX6" fmla="*/ 109709 w 5939231"/>
              <a:gd name="connsiteY6" fmla="*/ 4015139 h 6086193"/>
              <a:gd name="connsiteX7" fmla="*/ 7579 w 5939231"/>
              <a:gd name="connsiteY7" fmla="*/ 3427208 h 6086193"/>
              <a:gd name="connsiteX8" fmla="*/ 2566 w 5939231"/>
              <a:gd name="connsiteY8" fmla="*/ 3200229 h 6086193"/>
              <a:gd name="connsiteX9" fmla="*/ 404 w 5939231"/>
              <a:gd name="connsiteY9" fmla="*/ 2797288 h 6086193"/>
              <a:gd name="connsiteX10" fmla="*/ 10564 w 5939231"/>
              <a:gd name="connsiteY10" fmla="*/ 1405368 h 6086193"/>
              <a:gd name="connsiteX11" fmla="*/ 22630 w 5939231"/>
              <a:gd name="connsiteY11" fmla="*/ 379209 h 6086193"/>
              <a:gd name="connsiteX0" fmla="*/ 22630 w 5939231"/>
              <a:gd name="connsiteY0" fmla="*/ 19242 h 5726226"/>
              <a:gd name="connsiteX1" fmla="*/ 5901143 w 5939231"/>
              <a:gd name="connsiteY1" fmla="*/ 19242 h 5726226"/>
              <a:gd name="connsiteX2" fmla="*/ 5921132 w 5939231"/>
              <a:gd name="connsiteY2" fmla="*/ 2792778 h 5726226"/>
              <a:gd name="connsiteX3" fmla="*/ 5368237 w 5939231"/>
              <a:gd name="connsiteY3" fmla="*/ 4590663 h 5726226"/>
              <a:gd name="connsiteX4" fmla="*/ 3047891 w 5939231"/>
              <a:gd name="connsiteY4" fmla="*/ 5723073 h 5726226"/>
              <a:gd name="connsiteX5" fmla="*/ 890302 w 5939231"/>
              <a:gd name="connsiteY5" fmla="*/ 4959467 h 5726226"/>
              <a:gd name="connsiteX6" fmla="*/ 109709 w 5939231"/>
              <a:gd name="connsiteY6" fmla="*/ 3655172 h 5726226"/>
              <a:gd name="connsiteX7" fmla="*/ 7579 w 5939231"/>
              <a:gd name="connsiteY7" fmla="*/ 3067241 h 5726226"/>
              <a:gd name="connsiteX8" fmla="*/ 2566 w 5939231"/>
              <a:gd name="connsiteY8" fmla="*/ 2840262 h 5726226"/>
              <a:gd name="connsiteX9" fmla="*/ 404 w 5939231"/>
              <a:gd name="connsiteY9" fmla="*/ 2437321 h 5726226"/>
              <a:gd name="connsiteX10" fmla="*/ 10564 w 5939231"/>
              <a:gd name="connsiteY10" fmla="*/ 1045401 h 5726226"/>
              <a:gd name="connsiteX11" fmla="*/ 22630 w 5939231"/>
              <a:gd name="connsiteY11" fmla="*/ 19242 h 5726226"/>
              <a:gd name="connsiteX0" fmla="*/ 22630 w 5923555"/>
              <a:gd name="connsiteY0" fmla="*/ 19242 h 5726226"/>
              <a:gd name="connsiteX1" fmla="*/ 5901143 w 5923555"/>
              <a:gd name="connsiteY1" fmla="*/ 19242 h 5726226"/>
              <a:gd name="connsiteX2" fmla="*/ 5921132 w 5923555"/>
              <a:gd name="connsiteY2" fmla="*/ 2792778 h 5726226"/>
              <a:gd name="connsiteX3" fmla="*/ 5368237 w 5923555"/>
              <a:gd name="connsiteY3" fmla="*/ 4590663 h 5726226"/>
              <a:gd name="connsiteX4" fmla="*/ 3047891 w 5923555"/>
              <a:gd name="connsiteY4" fmla="*/ 5723073 h 5726226"/>
              <a:gd name="connsiteX5" fmla="*/ 890302 w 5923555"/>
              <a:gd name="connsiteY5" fmla="*/ 4959467 h 5726226"/>
              <a:gd name="connsiteX6" fmla="*/ 109709 w 5923555"/>
              <a:gd name="connsiteY6" fmla="*/ 3655172 h 5726226"/>
              <a:gd name="connsiteX7" fmla="*/ 7579 w 5923555"/>
              <a:gd name="connsiteY7" fmla="*/ 3067241 h 5726226"/>
              <a:gd name="connsiteX8" fmla="*/ 2566 w 5923555"/>
              <a:gd name="connsiteY8" fmla="*/ 2840262 h 5726226"/>
              <a:gd name="connsiteX9" fmla="*/ 404 w 5923555"/>
              <a:gd name="connsiteY9" fmla="*/ 2437321 h 5726226"/>
              <a:gd name="connsiteX10" fmla="*/ 10564 w 5923555"/>
              <a:gd name="connsiteY10" fmla="*/ 1045401 h 5726226"/>
              <a:gd name="connsiteX11" fmla="*/ 22630 w 5923555"/>
              <a:gd name="connsiteY11" fmla="*/ 19242 h 5726226"/>
              <a:gd name="connsiteX0" fmla="*/ 22630 w 5939751"/>
              <a:gd name="connsiteY0" fmla="*/ 19242 h 5726226"/>
              <a:gd name="connsiteX1" fmla="*/ 5901143 w 5939751"/>
              <a:gd name="connsiteY1" fmla="*/ 19242 h 5726226"/>
              <a:gd name="connsiteX2" fmla="*/ 5921132 w 5939751"/>
              <a:gd name="connsiteY2" fmla="*/ 2792778 h 5726226"/>
              <a:gd name="connsiteX3" fmla="*/ 5368237 w 5939751"/>
              <a:gd name="connsiteY3" fmla="*/ 4590663 h 5726226"/>
              <a:gd name="connsiteX4" fmla="*/ 3047891 w 5939751"/>
              <a:gd name="connsiteY4" fmla="*/ 5723073 h 5726226"/>
              <a:gd name="connsiteX5" fmla="*/ 890302 w 5939751"/>
              <a:gd name="connsiteY5" fmla="*/ 4959467 h 5726226"/>
              <a:gd name="connsiteX6" fmla="*/ 109709 w 5939751"/>
              <a:gd name="connsiteY6" fmla="*/ 3655172 h 5726226"/>
              <a:gd name="connsiteX7" fmla="*/ 7579 w 5939751"/>
              <a:gd name="connsiteY7" fmla="*/ 3067241 h 5726226"/>
              <a:gd name="connsiteX8" fmla="*/ 2566 w 5939751"/>
              <a:gd name="connsiteY8" fmla="*/ 2840262 h 5726226"/>
              <a:gd name="connsiteX9" fmla="*/ 404 w 5939751"/>
              <a:gd name="connsiteY9" fmla="*/ 2437321 h 5726226"/>
              <a:gd name="connsiteX10" fmla="*/ 10564 w 5939751"/>
              <a:gd name="connsiteY10" fmla="*/ 1045401 h 5726226"/>
              <a:gd name="connsiteX11" fmla="*/ 22630 w 5939751"/>
              <a:gd name="connsiteY11" fmla="*/ 19242 h 5726226"/>
              <a:gd name="connsiteX0" fmla="*/ 22630 w 5939751"/>
              <a:gd name="connsiteY0" fmla="*/ 19242 h 5726226"/>
              <a:gd name="connsiteX1" fmla="*/ 5901143 w 5939751"/>
              <a:gd name="connsiteY1" fmla="*/ 19242 h 5726226"/>
              <a:gd name="connsiteX2" fmla="*/ 5921132 w 5939751"/>
              <a:gd name="connsiteY2" fmla="*/ 2792778 h 5726226"/>
              <a:gd name="connsiteX3" fmla="*/ 5368237 w 5939751"/>
              <a:gd name="connsiteY3" fmla="*/ 4590663 h 5726226"/>
              <a:gd name="connsiteX4" fmla="*/ 3047891 w 5939751"/>
              <a:gd name="connsiteY4" fmla="*/ 5723073 h 5726226"/>
              <a:gd name="connsiteX5" fmla="*/ 890302 w 5939751"/>
              <a:gd name="connsiteY5" fmla="*/ 4959467 h 5726226"/>
              <a:gd name="connsiteX6" fmla="*/ 109709 w 5939751"/>
              <a:gd name="connsiteY6" fmla="*/ 3655172 h 5726226"/>
              <a:gd name="connsiteX7" fmla="*/ 7579 w 5939751"/>
              <a:gd name="connsiteY7" fmla="*/ 3067241 h 5726226"/>
              <a:gd name="connsiteX8" fmla="*/ 2566 w 5939751"/>
              <a:gd name="connsiteY8" fmla="*/ 2840262 h 5726226"/>
              <a:gd name="connsiteX9" fmla="*/ 404 w 5939751"/>
              <a:gd name="connsiteY9" fmla="*/ 2437321 h 5726226"/>
              <a:gd name="connsiteX10" fmla="*/ 10564 w 5939751"/>
              <a:gd name="connsiteY10" fmla="*/ 1045401 h 5726226"/>
              <a:gd name="connsiteX11" fmla="*/ 22630 w 5939751"/>
              <a:gd name="connsiteY11" fmla="*/ 19242 h 5726226"/>
              <a:gd name="connsiteX0" fmla="*/ 22630 w 5921642"/>
              <a:gd name="connsiteY0" fmla="*/ 19242 h 5726226"/>
              <a:gd name="connsiteX1" fmla="*/ 5901143 w 5921642"/>
              <a:gd name="connsiteY1" fmla="*/ 19242 h 5726226"/>
              <a:gd name="connsiteX2" fmla="*/ 5921132 w 5921642"/>
              <a:gd name="connsiteY2" fmla="*/ 2792778 h 5726226"/>
              <a:gd name="connsiteX3" fmla="*/ 5368237 w 5921642"/>
              <a:gd name="connsiteY3" fmla="*/ 4590663 h 5726226"/>
              <a:gd name="connsiteX4" fmla="*/ 3047891 w 5921642"/>
              <a:gd name="connsiteY4" fmla="*/ 5723073 h 5726226"/>
              <a:gd name="connsiteX5" fmla="*/ 890302 w 5921642"/>
              <a:gd name="connsiteY5" fmla="*/ 4959467 h 5726226"/>
              <a:gd name="connsiteX6" fmla="*/ 109709 w 5921642"/>
              <a:gd name="connsiteY6" fmla="*/ 3655172 h 5726226"/>
              <a:gd name="connsiteX7" fmla="*/ 7579 w 5921642"/>
              <a:gd name="connsiteY7" fmla="*/ 3067241 h 5726226"/>
              <a:gd name="connsiteX8" fmla="*/ 2566 w 5921642"/>
              <a:gd name="connsiteY8" fmla="*/ 2840262 h 5726226"/>
              <a:gd name="connsiteX9" fmla="*/ 404 w 5921642"/>
              <a:gd name="connsiteY9" fmla="*/ 2437321 h 5726226"/>
              <a:gd name="connsiteX10" fmla="*/ 10564 w 5921642"/>
              <a:gd name="connsiteY10" fmla="*/ 1045401 h 5726226"/>
              <a:gd name="connsiteX11" fmla="*/ 22630 w 5921642"/>
              <a:gd name="connsiteY11" fmla="*/ 19242 h 572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21642" h="5726226">
                <a:moveTo>
                  <a:pt x="22630" y="19242"/>
                </a:moveTo>
                <a:cubicBezTo>
                  <a:pt x="21611" y="-18937"/>
                  <a:pt x="4142879" y="9899"/>
                  <a:pt x="5901143" y="19242"/>
                </a:cubicBezTo>
                <a:cubicBezTo>
                  <a:pt x="5904274" y="360024"/>
                  <a:pt x="5909822" y="2036627"/>
                  <a:pt x="5921132" y="2792778"/>
                </a:cubicBezTo>
                <a:cubicBezTo>
                  <a:pt x="5932696" y="3565941"/>
                  <a:pt x="5747617" y="4035951"/>
                  <a:pt x="5368237" y="4590663"/>
                </a:cubicBezTo>
                <a:cubicBezTo>
                  <a:pt x="4791332" y="5389745"/>
                  <a:pt x="3807853" y="5725965"/>
                  <a:pt x="3047891" y="5723073"/>
                </a:cubicBezTo>
                <a:cubicBezTo>
                  <a:pt x="2092242" y="5757262"/>
                  <a:pt x="1567469" y="5514195"/>
                  <a:pt x="890302" y="4959467"/>
                </a:cubicBezTo>
                <a:cubicBezTo>
                  <a:pt x="461276" y="4578703"/>
                  <a:pt x="248162" y="4057215"/>
                  <a:pt x="109709" y="3655172"/>
                </a:cubicBezTo>
                <a:cubicBezTo>
                  <a:pt x="36261" y="3391805"/>
                  <a:pt x="25436" y="3203059"/>
                  <a:pt x="7579" y="3067241"/>
                </a:cubicBezTo>
                <a:lnTo>
                  <a:pt x="2566" y="2840262"/>
                </a:lnTo>
                <a:cubicBezTo>
                  <a:pt x="1370" y="2735275"/>
                  <a:pt x="-929" y="2736465"/>
                  <a:pt x="404" y="2437321"/>
                </a:cubicBezTo>
                <a:cubicBezTo>
                  <a:pt x="1737" y="2138178"/>
                  <a:pt x="6294" y="1447229"/>
                  <a:pt x="10564" y="1045401"/>
                </a:cubicBezTo>
                <a:cubicBezTo>
                  <a:pt x="15962" y="537401"/>
                  <a:pt x="25677" y="133393"/>
                  <a:pt x="22630" y="19242"/>
                </a:cubicBezTo>
                <a:close/>
              </a:path>
            </a:pathLst>
          </a:custGeom>
        </p:spPr>
        <p:txBody>
          <a:bodyPr/>
          <a:lstStyle>
            <a:lvl1pPr>
              <a:defRPr baseline="-25000"/>
            </a:lvl1pPr>
          </a:lstStyle>
          <a:p>
            <a:endParaRPr lang="en-US"/>
          </a:p>
        </p:txBody>
      </p:sp>
    </p:spTree>
    <p:extLst>
      <p:ext uri="{BB962C8B-B14F-4D97-AF65-F5344CB8AC3E}">
        <p14:creationId xmlns:p14="http://schemas.microsoft.com/office/powerpoint/2010/main" val="332848927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creenshots">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7D8028D-AAC2-EBF5-D5AB-06C9100F8450}"/>
              </a:ext>
            </a:extLst>
          </p:cNvPr>
          <p:cNvPicPr>
            <a:picLocks noChangeAspect="1"/>
          </p:cNvPicPr>
          <p:nvPr userDrawn="1"/>
        </p:nvPicPr>
        <p:blipFill>
          <a:blip r:embed="rId2"/>
          <a:stretch>
            <a:fillRect/>
          </a:stretch>
        </p:blipFill>
        <p:spPr>
          <a:xfrm>
            <a:off x="10903789" y="6304980"/>
            <a:ext cx="966159" cy="318832"/>
          </a:xfrm>
          <a:prstGeom prst="rect">
            <a:avLst/>
          </a:prstGeom>
        </p:spPr>
      </p:pic>
      <p:sp>
        <p:nvSpPr>
          <p:cNvPr id="7" name="Text Placeholder 2">
            <a:extLst>
              <a:ext uri="{FF2B5EF4-FFF2-40B4-BE49-F238E27FC236}">
                <a16:creationId xmlns:a16="http://schemas.microsoft.com/office/drawing/2014/main" id="{E74D98B5-CD29-F4F9-BEDF-3AEA5F2C0093}"/>
              </a:ext>
            </a:extLst>
          </p:cNvPr>
          <p:cNvSpPr>
            <a:spLocks noGrp="1"/>
          </p:cNvSpPr>
          <p:nvPr>
            <p:ph idx="1"/>
          </p:nvPr>
        </p:nvSpPr>
        <p:spPr>
          <a:xfrm>
            <a:off x="6581954" y="2311880"/>
            <a:ext cx="5098211"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62A2E141-6609-9E2F-8681-3364673AAB53}"/>
              </a:ext>
            </a:extLst>
          </p:cNvPr>
          <p:cNvSpPr>
            <a:spLocks noGrp="1"/>
          </p:cNvSpPr>
          <p:nvPr>
            <p:ph type="title"/>
          </p:nvPr>
        </p:nvSpPr>
        <p:spPr>
          <a:xfrm>
            <a:off x="6581954" y="500150"/>
            <a:ext cx="5098211" cy="1302771"/>
          </a:xfrm>
        </p:spPr>
        <p:txBody>
          <a:bodyPr/>
          <a:lstStyle/>
          <a:p>
            <a:r>
              <a:rPr lang="en-US"/>
              <a:t>Click to edit Master title style</a:t>
            </a:r>
          </a:p>
        </p:txBody>
      </p:sp>
      <p:pic>
        <p:nvPicPr>
          <p:cNvPr id="5" name="Picture 4" descr="A picture containing shape&#10;&#10;Description automatically generated">
            <a:extLst>
              <a:ext uri="{FF2B5EF4-FFF2-40B4-BE49-F238E27FC236}">
                <a16:creationId xmlns:a16="http://schemas.microsoft.com/office/drawing/2014/main" id="{A5B935BE-9AE6-55CA-8542-067EC32129CB}"/>
              </a:ext>
            </a:extLst>
          </p:cNvPr>
          <p:cNvPicPr>
            <a:picLocks noChangeAspect="1"/>
          </p:cNvPicPr>
          <p:nvPr userDrawn="1"/>
        </p:nvPicPr>
        <p:blipFill>
          <a:blip r:embed="rId3"/>
          <a:stretch>
            <a:fillRect/>
          </a:stretch>
        </p:blipFill>
        <p:spPr>
          <a:xfrm>
            <a:off x="-93440" y="926228"/>
            <a:ext cx="6760228" cy="5305427"/>
          </a:xfrm>
          <a:prstGeom prst="rect">
            <a:avLst/>
          </a:prstGeom>
        </p:spPr>
      </p:pic>
      <p:sp>
        <p:nvSpPr>
          <p:cNvPr id="9" name="Picture Placeholder 8">
            <a:extLst>
              <a:ext uri="{FF2B5EF4-FFF2-40B4-BE49-F238E27FC236}">
                <a16:creationId xmlns:a16="http://schemas.microsoft.com/office/drawing/2014/main" id="{D5A42818-0DCC-D621-B6EB-6EF57733E2FA}"/>
              </a:ext>
            </a:extLst>
          </p:cNvPr>
          <p:cNvSpPr>
            <a:spLocks noGrp="1"/>
          </p:cNvSpPr>
          <p:nvPr>
            <p:ph type="pic" sz="quarter" idx="10" hasCustomPrompt="1"/>
          </p:nvPr>
        </p:nvSpPr>
        <p:spPr>
          <a:xfrm>
            <a:off x="664234" y="1423358"/>
            <a:ext cx="5244861" cy="3304217"/>
          </a:xfrm>
        </p:spPr>
        <p:txBody>
          <a:bodyPr/>
          <a:lstStyle>
            <a:lvl1pPr marL="0" indent="0">
              <a:buNone/>
              <a:defRPr/>
            </a:lvl1pPr>
          </a:lstStyle>
          <a:p>
            <a:r>
              <a:rPr lang="en-US"/>
              <a:t>Screenshot</a:t>
            </a:r>
          </a:p>
        </p:txBody>
      </p:sp>
      <p:sp>
        <p:nvSpPr>
          <p:cNvPr id="2" name="TextBox 1">
            <a:extLst>
              <a:ext uri="{FF2B5EF4-FFF2-40B4-BE49-F238E27FC236}">
                <a16:creationId xmlns:a16="http://schemas.microsoft.com/office/drawing/2014/main" id="{B1A19193-A56D-F6B0-46D6-69E1026F4035}"/>
              </a:ext>
            </a:extLst>
          </p:cNvPr>
          <p:cNvSpPr txBox="1"/>
          <p:nvPr userDrawn="1"/>
        </p:nvSpPr>
        <p:spPr>
          <a:xfrm>
            <a:off x="304800" y="6304980"/>
            <a:ext cx="1332089" cy="307777"/>
          </a:xfrm>
          <a:prstGeom prst="rect">
            <a:avLst/>
          </a:prstGeom>
          <a:noFill/>
        </p:spPr>
        <p:txBody>
          <a:bodyPr wrap="square" rtlCol="0">
            <a:spAutoFit/>
          </a:bodyPr>
          <a:lstStyle/>
          <a:p>
            <a:fld id="{05CB0792-EF73-4D02-8BEC-A8A0251ADE70}" type="slidenum">
              <a:rPr lang="en-US" sz="1400" smtClean="0"/>
              <a:t>‹#›</a:t>
            </a:fld>
            <a:endParaRPr lang="en-US" sz="1400"/>
          </a:p>
        </p:txBody>
      </p:sp>
    </p:spTree>
    <p:extLst>
      <p:ext uri="{BB962C8B-B14F-4D97-AF65-F5344CB8AC3E}">
        <p14:creationId xmlns:p14="http://schemas.microsoft.com/office/powerpoint/2010/main" val="30984463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eaker">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02CD117-813B-FA6A-77CE-EE0207C68ADF}"/>
              </a:ext>
            </a:extLst>
          </p:cNvPr>
          <p:cNvSpPr>
            <a:spLocks noGrp="1"/>
          </p:cNvSpPr>
          <p:nvPr>
            <p:ph sz="quarter" idx="10"/>
          </p:nvPr>
        </p:nvSpPr>
        <p:spPr>
          <a:xfrm>
            <a:off x="6745288" y="3355676"/>
            <a:ext cx="4773612" cy="3045124"/>
          </a:xfrm>
        </p:spPr>
        <p:txBody>
          <a:bodyPr>
            <a:normAutofit/>
          </a:bodyPr>
          <a:lstStyle>
            <a:lvl1pPr marL="0" indent="0">
              <a:buNone/>
              <a:defRPr sz="18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Google Shape;78;g162086d5a5f_0_228">
            <a:extLst>
              <a:ext uri="{FF2B5EF4-FFF2-40B4-BE49-F238E27FC236}">
                <a16:creationId xmlns:a16="http://schemas.microsoft.com/office/drawing/2014/main" id="{DB206EE3-A466-C5FD-E5A7-1B26F82F0117}"/>
              </a:ext>
            </a:extLst>
          </p:cNvPr>
          <p:cNvSpPr/>
          <p:nvPr userDrawn="1"/>
        </p:nvSpPr>
        <p:spPr>
          <a:xfrm rot="5400000" flipH="1">
            <a:off x="1639019" y="-224286"/>
            <a:ext cx="2527539" cy="5805577"/>
          </a:xfrm>
          <a:prstGeom prst="round2SameRect">
            <a:avLst>
              <a:gd name="adj1" fmla="val 50000"/>
              <a:gd name="adj2" fmla="val 0"/>
            </a:avLst>
          </a:prstGeom>
          <a:gradFill>
            <a:gsLst>
              <a:gs pos="0">
                <a:schemeClr val="accent2"/>
              </a:gs>
              <a:gs pos="49000">
                <a:schemeClr val="accent1"/>
              </a:gs>
              <a:gs pos="100000">
                <a:schemeClr val="accent3"/>
              </a:gs>
            </a:gsLst>
            <a:lin ang="18900044"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ubik"/>
              <a:ea typeface="Rubik"/>
              <a:cs typeface="Rubik"/>
              <a:sym typeface="Rubik"/>
            </a:endParaRPr>
          </a:p>
        </p:txBody>
      </p:sp>
      <p:sp>
        <p:nvSpPr>
          <p:cNvPr id="9" name="Picture Placeholder 8">
            <a:extLst>
              <a:ext uri="{FF2B5EF4-FFF2-40B4-BE49-F238E27FC236}">
                <a16:creationId xmlns:a16="http://schemas.microsoft.com/office/drawing/2014/main" id="{54C235F7-DA5C-2770-F3C2-B2814EA58D4C}"/>
              </a:ext>
            </a:extLst>
          </p:cNvPr>
          <p:cNvSpPr>
            <a:spLocks noGrp="1"/>
          </p:cNvSpPr>
          <p:nvPr>
            <p:ph type="pic" sz="quarter" idx="11"/>
          </p:nvPr>
        </p:nvSpPr>
        <p:spPr>
          <a:xfrm>
            <a:off x="2200005" y="1094896"/>
            <a:ext cx="3363912" cy="3883025"/>
          </a:xfrm>
        </p:spPr>
        <p:txBody>
          <a:bodyPr/>
          <a:lstStyle>
            <a:lvl1pPr marL="0" indent="0">
              <a:buNone/>
              <a:defRPr/>
            </a:lvl1pPr>
          </a:lstStyle>
          <a:p>
            <a:endParaRPr lang="en-US"/>
          </a:p>
        </p:txBody>
      </p:sp>
      <p:sp>
        <p:nvSpPr>
          <p:cNvPr id="14" name="Title 13">
            <a:extLst>
              <a:ext uri="{FF2B5EF4-FFF2-40B4-BE49-F238E27FC236}">
                <a16:creationId xmlns:a16="http://schemas.microsoft.com/office/drawing/2014/main" id="{3344A69F-969C-BD66-1165-9DC31B3C8F26}"/>
              </a:ext>
            </a:extLst>
          </p:cNvPr>
          <p:cNvSpPr>
            <a:spLocks noGrp="1"/>
          </p:cNvSpPr>
          <p:nvPr>
            <p:ph type="title"/>
          </p:nvPr>
        </p:nvSpPr>
        <p:spPr>
          <a:xfrm>
            <a:off x="6763293" y="413885"/>
            <a:ext cx="4773613" cy="1777223"/>
          </a:xfrm>
        </p:spPr>
        <p:txBody>
          <a:bodyPr/>
          <a:lstStyle/>
          <a:p>
            <a:r>
              <a:rPr lang="en-US"/>
              <a:t>Click to edit Master title style</a:t>
            </a:r>
          </a:p>
        </p:txBody>
      </p:sp>
      <p:sp>
        <p:nvSpPr>
          <p:cNvPr id="15" name="Content Placeholder 3">
            <a:extLst>
              <a:ext uri="{FF2B5EF4-FFF2-40B4-BE49-F238E27FC236}">
                <a16:creationId xmlns:a16="http://schemas.microsoft.com/office/drawing/2014/main" id="{D63F5AEF-32B0-4CF3-CD06-B9B1CECF0498}"/>
              </a:ext>
            </a:extLst>
          </p:cNvPr>
          <p:cNvSpPr>
            <a:spLocks noGrp="1"/>
          </p:cNvSpPr>
          <p:nvPr>
            <p:ph sz="quarter" idx="12"/>
          </p:nvPr>
        </p:nvSpPr>
        <p:spPr>
          <a:xfrm>
            <a:off x="6763294" y="2329133"/>
            <a:ext cx="4773612" cy="543463"/>
          </a:xfrm>
        </p:spPr>
        <p:txBody>
          <a:bodyPr>
            <a:normAutofit/>
          </a:bodyPr>
          <a:lstStyle>
            <a:lvl1pPr marL="0" indent="0">
              <a:buNone/>
              <a:defRPr sz="1800" b="1" cap="all" baseline="0">
                <a:solidFill>
                  <a:schemeClr val="tx1"/>
                </a:solidFill>
                <a:latin typeface="+mj-lt"/>
              </a:defRPr>
            </a:lvl1pPr>
            <a:lvl2pPr marL="457200" indent="0">
              <a:buNone/>
              <a:defRPr sz="1600" b="1" cap="all" baseline="0">
                <a:solidFill>
                  <a:schemeClr val="tx1"/>
                </a:solidFill>
                <a:latin typeface="+mj-lt"/>
              </a:defRPr>
            </a:lvl2pPr>
            <a:lvl3pPr marL="914400" indent="0">
              <a:buNone/>
              <a:defRPr sz="1400" b="1" cap="all" baseline="0">
                <a:solidFill>
                  <a:schemeClr val="tx1"/>
                </a:solidFill>
                <a:latin typeface="+mj-lt"/>
              </a:defRPr>
            </a:lvl3pPr>
            <a:lvl4pPr marL="1371600" indent="0">
              <a:buNone/>
              <a:defRPr sz="1200" b="1" cap="all" baseline="0">
                <a:solidFill>
                  <a:schemeClr val="tx1"/>
                </a:solidFill>
                <a:latin typeface="+mj-lt"/>
              </a:defRPr>
            </a:lvl4pPr>
            <a:lvl5pPr marL="1828800" indent="0">
              <a:buNone/>
              <a:defRPr sz="1200" b="1" cap="all" baseline="0">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B28A1890-8394-AA98-54F4-22AAE58068AC}"/>
              </a:ext>
            </a:extLst>
          </p:cNvPr>
          <p:cNvSpPr txBox="1"/>
          <p:nvPr userDrawn="1"/>
        </p:nvSpPr>
        <p:spPr>
          <a:xfrm>
            <a:off x="304800" y="6304980"/>
            <a:ext cx="1332089" cy="307777"/>
          </a:xfrm>
          <a:prstGeom prst="rect">
            <a:avLst/>
          </a:prstGeom>
          <a:noFill/>
        </p:spPr>
        <p:txBody>
          <a:bodyPr wrap="square" rtlCol="0">
            <a:spAutoFit/>
          </a:bodyPr>
          <a:lstStyle/>
          <a:p>
            <a:fld id="{05CB0792-EF73-4D02-8BEC-A8A0251ADE70}" type="slidenum">
              <a:rPr lang="en-US" sz="1400" smtClean="0"/>
              <a:t>‹#›</a:t>
            </a:fld>
            <a:endParaRPr lang="en-US" sz="1400"/>
          </a:p>
        </p:txBody>
      </p:sp>
    </p:spTree>
    <p:extLst>
      <p:ext uri="{BB962C8B-B14F-4D97-AF65-F5344CB8AC3E}">
        <p14:creationId xmlns:p14="http://schemas.microsoft.com/office/powerpoint/2010/main" val="4158166692"/>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48A66-BCB3-3949-74DC-33B3AD2C3646}"/>
              </a:ext>
            </a:extLst>
          </p:cNvPr>
          <p:cNvSpPr>
            <a:spLocks noGrp="1"/>
          </p:cNvSpPr>
          <p:nvPr>
            <p:ph type="title"/>
          </p:nvPr>
        </p:nvSpPr>
        <p:spPr>
          <a:xfrm>
            <a:off x="655093" y="413886"/>
            <a:ext cx="10881814" cy="595405"/>
          </a:xfrm>
        </p:spPr>
        <p:txBody>
          <a:bodyPr/>
          <a:lstStyle>
            <a:lvl1pPr algn="ctr">
              <a:defRPr/>
            </a:lvl1pPr>
          </a:lstStyle>
          <a:p>
            <a:r>
              <a:rPr lang="en-US"/>
              <a:t>Click to edit Master title style</a:t>
            </a:r>
          </a:p>
        </p:txBody>
      </p:sp>
      <p:pic>
        <p:nvPicPr>
          <p:cNvPr id="14" name="Picture 13" descr="Icon&#10;&#10;Description automatically generated">
            <a:extLst>
              <a:ext uri="{FF2B5EF4-FFF2-40B4-BE49-F238E27FC236}">
                <a16:creationId xmlns:a16="http://schemas.microsoft.com/office/drawing/2014/main" id="{10E4CDF7-ABC0-B899-6210-1460729705C4}"/>
              </a:ext>
            </a:extLst>
          </p:cNvPr>
          <p:cNvPicPr>
            <a:picLocks noChangeAspect="1"/>
          </p:cNvPicPr>
          <p:nvPr userDrawn="1"/>
        </p:nvPicPr>
        <p:blipFill>
          <a:blip r:embed="rId2"/>
          <a:stretch>
            <a:fillRect/>
          </a:stretch>
        </p:blipFill>
        <p:spPr>
          <a:xfrm>
            <a:off x="10903789" y="6304980"/>
            <a:ext cx="966159" cy="318832"/>
          </a:xfrm>
          <a:prstGeom prst="rect">
            <a:avLst/>
          </a:prstGeom>
        </p:spPr>
      </p:pic>
      <p:sp>
        <p:nvSpPr>
          <p:cNvPr id="3" name="TextBox 2">
            <a:extLst>
              <a:ext uri="{FF2B5EF4-FFF2-40B4-BE49-F238E27FC236}">
                <a16:creationId xmlns:a16="http://schemas.microsoft.com/office/drawing/2014/main" id="{0DF68DCB-0D08-8CFF-D907-FEE6E74D49D1}"/>
              </a:ext>
            </a:extLst>
          </p:cNvPr>
          <p:cNvSpPr txBox="1"/>
          <p:nvPr userDrawn="1"/>
        </p:nvSpPr>
        <p:spPr>
          <a:xfrm>
            <a:off x="304800" y="6304980"/>
            <a:ext cx="1332089" cy="307777"/>
          </a:xfrm>
          <a:prstGeom prst="rect">
            <a:avLst/>
          </a:prstGeom>
          <a:noFill/>
        </p:spPr>
        <p:txBody>
          <a:bodyPr wrap="square" rtlCol="0">
            <a:spAutoFit/>
          </a:bodyPr>
          <a:lstStyle/>
          <a:p>
            <a:fld id="{05CB0792-EF73-4D02-8BEC-A8A0251ADE70}" type="slidenum">
              <a:rPr lang="en-US" sz="1400" smtClean="0"/>
              <a:t>‹#›</a:t>
            </a:fld>
            <a:endParaRPr lang="en-US" sz="1400"/>
          </a:p>
        </p:txBody>
      </p:sp>
    </p:spTree>
    <p:extLst>
      <p:ext uri="{BB962C8B-B14F-4D97-AF65-F5344CB8AC3E}">
        <p14:creationId xmlns:p14="http://schemas.microsoft.com/office/powerpoint/2010/main" val="2926258884"/>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efault Slide" preserve="1" userDrawn="1">
  <p:cSld name="Transition or Closing">
    <p:bg>
      <p:bgPr>
        <a:solidFill>
          <a:srgbClr val="38C0CC"/>
        </a:solidFill>
        <a:effectLst/>
      </p:bgPr>
    </p:bg>
    <p:spTree>
      <p:nvGrpSpPr>
        <p:cNvPr id="1" name="Shape 50"/>
        <p:cNvGrpSpPr/>
        <p:nvPr/>
      </p:nvGrpSpPr>
      <p:grpSpPr>
        <a:xfrm>
          <a:off x="0" y="0"/>
          <a:ext cx="0" cy="0"/>
          <a:chOff x="0" y="0"/>
          <a:chExt cx="0" cy="0"/>
        </a:xfrm>
      </p:grpSpPr>
      <p:sp>
        <p:nvSpPr>
          <p:cNvPr id="15" name="Title 1">
            <a:extLst>
              <a:ext uri="{FF2B5EF4-FFF2-40B4-BE49-F238E27FC236}">
                <a16:creationId xmlns:a16="http://schemas.microsoft.com/office/drawing/2014/main" id="{B1100A28-0802-6D9D-589A-ED7136AAF10E}"/>
              </a:ext>
            </a:extLst>
          </p:cNvPr>
          <p:cNvSpPr>
            <a:spLocks noGrp="1"/>
          </p:cNvSpPr>
          <p:nvPr>
            <p:ph type="title"/>
          </p:nvPr>
        </p:nvSpPr>
        <p:spPr>
          <a:xfrm>
            <a:off x="849792" y="2564488"/>
            <a:ext cx="4799133" cy="1915246"/>
          </a:xfrm>
        </p:spPr>
        <p:txBody>
          <a:bodyPr/>
          <a:lstStyle>
            <a:lvl1pPr>
              <a:defRPr sz="4400">
                <a:solidFill>
                  <a:schemeClr val="bg1"/>
                </a:solidFill>
              </a:defRPr>
            </a:lvl1pPr>
          </a:lstStyle>
          <a:p>
            <a:r>
              <a:rPr lang="en-US"/>
              <a:t>Click to edit Master title style</a:t>
            </a:r>
          </a:p>
        </p:txBody>
      </p:sp>
      <p:grpSp>
        <p:nvGrpSpPr>
          <p:cNvPr id="19" name="Group 18">
            <a:extLst>
              <a:ext uri="{FF2B5EF4-FFF2-40B4-BE49-F238E27FC236}">
                <a16:creationId xmlns:a16="http://schemas.microsoft.com/office/drawing/2014/main" id="{2B35640C-AB0A-7374-0A86-EAE91397ECD5}"/>
              </a:ext>
            </a:extLst>
          </p:cNvPr>
          <p:cNvGrpSpPr/>
          <p:nvPr userDrawn="1"/>
        </p:nvGrpSpPr>
        <p:grpSpPr>
          <a:xfrm>
            <a:off x="6716357" y="-386712"/>
            <a:ext cx="6538753" cy="7707606"/>
            <a:chOff x="4582477" y="2657719"/>
            <a:chExt cx="475297" cy="560260"/>
          </a:xfrm>
          <a:solidFill>
            <a:schemeClr val="bg1">
              <a:alpha val="6000"/>
            </a:schemeClr>
          </a:solidFill>
        </p:grpSpPr>
        <p:sp>
          <p:nvSpPr>
            <p:cNvPr id="20" name="Freeform: Shape 19">
              <a:extLst>
                <a:ext uri="{FF2B5EF4-FFF2-40B4-BE49-F238E27FC236}">
                  <a16:creationId xmlns:a16="http://schemas.microsoft.com/office/drawing/2014/main" id="{4E58B03B-2CB6-D2AE-F22C-D86CBB3A32C6}"/>
                </a:ext>
              </a:extLst>
            </p:cNvPr>
            <p:cNvSpPr/>
            <p:nvPr/>
          </p:nvSpPr>
          <p:spPr>
            <a:xfrm>
              <a:off x="4603527" y="2657719"/>
              <a:ext cx="454247" cy="335565"/>
            </a:xfrm>
            <a:custGeom>
              <a:avLst/>
              <a:gdLst>
                <a:gd name="connsiteX0" fmla="*/ 454247 w 454247"/>
                <a:gd name="connsiteY0" fmla="*/ 0 h 335565"/>
                <a:gd name="connsiteX1" fmla="*/ 363569 w 454247"/>
                <a:gd name="connsiteY1" fmla="*/ 0 h 335565"/>
                <a:gd name="connsiteX2" fmla="*/ 166116 w 454247"/>
                <a:gd name="connsiteY2" fmla="*/ 278416 h 335565"/>
                <a:gd name="connsiteX3" fmla="*/ 90011 w 454247"/>
                <a:gd name="connsiteY3" fmla="*/ 171164 h 335565"/>
                <a:gd name="connsiteX4" fmla="*/ 0 w 454247"/>
                <a:gd name="connsiteY4" fmla="*/ 171164 h 335565"/>
                <a:gd name="connsiteX5" fmla="*/ 116681 w 454247"/>
                <a:gd name="connsiteY5" fmla="*/ 335566 h 335565"/>
                <a:gd name="connsiteX6" fmla="*/ 215551 w 454247"/>
                <a:gd name="connsiteY6" fmla="*/ 335566 h 335565"/>
                <a:gd name="connsiteX7" fmla="*/ 454247 w 454247"/>
                <a:gd name="connsiteY7" fmla="*/ 0 h 3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47" h="335565">
                  <a:moveTo>
                    <a:pt x="454247" y="0"/>
                  </a:moveTo>
                  <a:lnTo>
                    <a:pt x="363569" y="0"/>
                  </a:lnTo>
                  <a:lnTo>
                    <a:pt x="166116" y="278416"/>
                  </a:lnTo>
                  <a:lnTo>
                    <a:pt x="90011" y="171164"/>
                  </a:lnTo>
                  <a:lnTo>
                    <a:pt x="0" y="171164"/>
                  </a:lnTo>
                  <a:lnTo>
                    <a:pt x="116681" y="335566"/>
                  </a:lnTo>
                  <a:lnTo>
                    <a:pt x="215551" y="335566"/>
                  </a:lnTo>
                  <a:lnTo>
                    <a:pt x="454247" y="0"/>
                  </a:ln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64E1ACE9-CA41-F3B6-9396-79A8CBB92547}"/>
                </a:ext>
              </a:extLst>
            </p:cNvPr>
            <p:cNvSpPr/>
            <p:nvPr/>
          </p:nvSpPr>
          <p:spPr>
            <a:xfrm>
              <a:off x="4582477" y="3026718"/>
              <a:ext cx="376808" cy="191261"/>
            </a:xfrm>
            <a:custGeom>
              <a:avLst/>
              <a:gdLst>
                <a:gd name="connsiteX0" fmla="*/ 243269 w 376808"/>
                <a:gd name="connsiteY0" fmla="*/ 0 h 191261"/>
                <a:gd name="connsiteX1" fmla="*/ 376809 w 376808"/>
                <a:gd name="connsiteY1" fmla="*/ 191262 h 191261"/>
                <a:gd name="connsiteX2" fmla="*/ 286988 w 376808"/>
                <a:gd name="connsiteY2" fmla="*/ 191262 h 191261"/>
                <a:gd name="connsiteX3" fmla="*/ 188404 w 376808"/>
                <a:gd name="connsiteY3" fmla="*/ 50673 h 191261"/>
                <a:gd name="connsiteX4" fmla="*/ 90297 w 376808"/>
                <a:gd name="connsiteY4" fmla="*/ 191262 h 191261"/>
                <a:gd name="connsiteX5" fmla="*/ 0 w 376808"/>
                <a:gd name="connsiteY5" fmla="*/ 191262 h 191261"/>
                <a:gd name="connsiteX6" fmla="*/ 133541 w 376808"/>
                <a:gd name="connsiteY6" fmla="*/ 0 h 191261"/>
                <a:gd name="connsiteX7" fmla="*/ 243269 w 376808"/>
                <a:gd name="connsiteY7" fmla="*/ 0 h 19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808" h="191261">
                  <a:moveTo>
                    <a:pt x="243269" y="0"/>
                  </a:moveTo>
                  <a:lnTo>
                    <a:pt x="376809" y="191262"/>
                  </a:lnTo>
                  <a:lnTo>
                    <a:pt x="286988" y="191262"/>
                  </a:lnTo>
                  <a:lnTo>
                    <a:pt x="188404" y="50673"/>
                  </a:lnTo>
                  <a:lnTo>
                    <a:pt x="90297" y="191262"/>
                  </a:lnTo>
                  <a:lnTo>
                    <a:pt x="0" y="191262"/>
                  </a:lnTo>
                  <a:lnTo>
                    <a:pt x="133541" y="0"/>
                  </a:lnTo>
                  <a:lnTo>
                    <a:pt x="243269"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4DB4504-6B0B-1833-CA1C-4DC76BA5E97B}"/>
                </a:ext>
              </a:extLst>
            </p:cNvPr>
            <p:cNvSpPr/>
            <p:nvPr/>
          </p:nvSpPr>
          <p:spPr>
            <a:xfrm>
              <a:off x="4718494" y="2726204"/>
              <a:ext cx="104203" cy="104584"/>
            </a:xfrm>
            <a:custGeom>
              <a:avLst/>
              <a:gdLst>
                <a:gd name="connsiteX0" fmla="*/ 104204 w 104203"/>
                <a:gd name="connsiteY0" fmla="*/ 52292 h 104584"/>
                <a:gd name="connsiteX1" fmla="*/ 52102 w 104203"/>
                <a:gd name="connsiteY1" fmla="*/ 104585 h 104584"/>
                <a:gd name="connsiteX2" fmla="*/ 0 w 104203"/>
                <a:gd name="connsiteY2" fmla="*/ 52292 h 104584"/>
                <a:gd name="connsiteX3" fmla="*/ 52102 w 104203"/>
                <a:gd name="connsiteY3" fmla="*/ 0 h 104584"/>
                <a:gd name="connsiteX4" fmla="*/ 104204 w 104203"/>
                <a:gd name="connsiteY4" fmla="*/ 52292 h 104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03" h="104584">
                  <a:moveTo>
                    <a:pt x="104204" y="52292"/>
                  </a:moveTo>
                  <a:cubicBezTo>
                    <a:pt x="104204" y="81172"/>
                    <a:pt x="80877" y="104585"/>
                    <a:pt x="52102" y="104585"/>
                  </a:cubicBezTo>
                  <a:cubicBezTo>
                    <a:pt x="23327" y="104585"/>
                    <a:pt x="0" y="81172"/>
                    <a:pt x="0" y="52292"/>
                  </a:cubicBezTo>
                  <a:cubicBezTo>
                    <a:pt x="0" y="23412"/>
                    <a:pt x="23327" y="0"/>
                    <a:pt x="52102" y="0"/>
                  </a:cubicBezTo>
                  <a:cubicBezTo>
                    <a:pt x="80877" y="0"/>
                    <a:pt x="104204" y="23412"/>
                    <a:pt x="104204" y="52292"/>
                  </a:cubicBez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175806020"/>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6B75D-9950-7370-A883-7D6B22E5FF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339974024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8E94D-A74C-F3B2-0365-391794C72474}"/>
              </a:ext>
            </a:extLst>
          </p:cNvPr>
          <p:cNvSpPr>
            <a:spLocks noGrp="1"/>
          </p:cNvSpPr>
          <p:nvPr>
            <p:ph type="title"/>
          </p:nvPr>
        </p:nvSpPr>
        <p:spPr>
          <a:xfrm>
            <a:off x="655093" y="554560"/>
            <a:ext cx="10881814" cy="646444"/>
          </a:xfrm>
        </p:spPr>
        <p:txBody>
          <a:bodyPr/>
          <a:lstStyle/>
          <a:p>
            <a:r>
              <a:rPr lang="en-US"/>
              <a:t>Click to edit Master title style</a:t>
            </a:r>
          </a:p>
        </p:txBody>
      </p:sp>
    </p:spTree>
    <p:extLst>
      <p:ext uri="{BB962C8B-B14F-4D97-AF65-F5344CB8AC3E}">
        <p14:creationId xmlns:p14="http://schemas.microsoft.com/office/powerpoint/2010/main" val="1964148234"/>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theme" Target="../theme/theme2.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F8FA"/>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2E737D-92C5-F3FB-C9CA-1358E0116140}"/>
              </a:ext>
            </a:extLst>
          </p:cNvPr>
          <p:cNvSpPr>
            <a:spLocks noGrp="1"/>
          </p:cNvSpPr>
          <p:nvPr>
            <p:ph type="title"/>
          </p:nvPr>
        </p:nvSpPr>
        <p:spPr>
          <a:xfrm>
            <a:off x="655093" y="413886"/>
            <a:ext cx="10881814" cy="1276802"/>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2F0BE2C5-DCDC-C180-C7FE-FF414A5AA3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991843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Lst>
  <p:transition spd="slow">
    <p:push dir="u"/>
  </p:transition>
  <p:hf hd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6F8FA"/>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2E737D-92C5-F3FB-C9CA-1358E0116140}"/>
              </a:ext>
            </a:extLst>
          </p:cNvPr>
          <p:cNvSpPr>
            <a:spLocks noGrp="1"/>
          </p:cNvSpPr>
          <p:nvPr>
            <p:ph type="title"/>
          </p:nvPr>
        </p:nvSpPr>
        <p:spPr>
          <a:xfrm>
            <a:off x="655093" y="413886"/>
            <a:ext cx="10881814" cy="1276802"/>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2F0BE2C5-DCDC-C180-C7FE-FF414A5AA3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406061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Lst>
  <p:transition spd="slow">
    <p:push dir="u"/>
  </p:transition>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hyperlink" Target="https://seo.ai/blog/ai-replacing-jobs-statistics" TargetMode="External"/><Relationship Id="rId7" Type="http://schemas.openxmlformats.org/officeDocument/2006/relationships/chart" Target="../charts/chart7.xm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hyperlink" Target="https://gitnux.org/ai-replacing-jobs-statistics/"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hyperlink" Target="https://www.linkedin.com/pulse/evolution-technology-brief-timeline-meenakshy-r/"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hyperlink" Target="https://www.chicagobooth.edu/review/ai-is-going-disrupt-labor-market-it-doesnt-have-destroy-it"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hyperlink" Target="https://www.goldmansachs.com/intelligence/pages/generative-ai-could-raise-global-gdp-by-7-percent.html" TargetMode="External"/><Relationship Id="rId4" Type="http://schemas.openxmlformats.org/officeDocument/2006/relationships/hyperlink" Target="https://www.mckinsey.com/mgi/our-research/generative-ai-how-will-it-affect-future-jobs-and-workflows" TargetMode="External"/></Relationships>
</file>

<file path=ppt/slides/_rels/slide15.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chart" Target="../charts/chart9.xml"/><Relationship Id="rId7" Type="http://schemas.openxmlformats.org/officeDocument/2006/relationships/chart" Target="../charts/chart10.xml"/><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hyperlink" Target="https://www.goldmansachs.com/intelligence/pages/generative-ai-could-raise-global-gdp-by-7-percent.html" TargetMode="External"/><Relationship Id="rId5" Type="http://schemas.openxmlformats.org/officeDocument/2006/relationships/hyperlink" Target="https://www.mckinsey.com/mgi/our-research/generative-ai-how-will-it-affect-future-jobs-and-workflows" TargetMode="External"/><Relationship Id="rId4" Type="http://schemas.openxmlformats.org/officeDocument/2006/relationships/hyperlink" Target="https://www.chicagobooth.edu/review/ai-is-going-disrupt-labor-market-it-doesnt-have-destroy-it" TargetMode="External"/><Relationship Id="rId9" Type="http://schemas.openxmlformats.org/officeDocument/2006/relationships/chart" Target="../charts/char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linkedin.com/pulse/path-generative-ai-adoption-insights-challenges-paul-j-ashton-rrkmc/" TargetMode="External"/><Relationship Id="rId5" Type="http://schemas.openxmlformats.org/officeDocument/2006/relationships/hyperlink" Target="https://www.forbes.com/sites/forbeshumanresourcescouncil/2024/02/06/how-genai-will-shape-the-future-of-talent-acquisition-and-management/?sh=784a887e887c" TargetMode="External"/><Relationship Id="rId4" Type="http://schemas.openxmlformats.org/officeDocument/2006/relationships/hyperlink" Target="https://draup.com/talent/whitepapers/generative-ai-in-talent-acquisition-strategic-move-or-a-leap-of-faith/"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hyperlink" Target="https://www.wsj.com/articles/companies-need-more-workers-why-do-they-reject-millions-of-resumes-11630728008?st=5t0vcfwydnipp78&amp;reflink=desktopwebshare_permalink&amp;utm_content=179246869&amp;utm_medium=social&amp;utm_source=linkedin&amp;hss_channel=lcp-1037540" TargetMode="External"/><Relationship Id="rId4" Type="http://schemas.openxmlformats.org/officeDocument/2006/relationships/hyperlink" Target="https://www.skillful.com/skills-based-hiring-practice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www.testgorilla.com/blog/skills-based-hiring-statistics/" TargetMode="External"/><Relationship Id="rId7"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hyperlink" Target="https://www.collegerecruiter.com/blog/2024/01/03/8-success-stories-from-adopting-a-skills-based-hiring-approach" TargetMode="External"/><Relationship Id="rId2" Type="http://schemas.openxmlformats.org/officeDocument/2006/relationships/notesSlide" Target="../notesSlides/notesSlide30.xml"/><Relationship Id="rId1" Type="http://schemas.openxmlformats.org/officeDocument/2006/relationships/slideLayout" Target="../slideLayouts/slideLayout9.xml"/><Relationship Id="rId5" Type="http://schemas.openxmlformats.org/officeDocument/2006/relationships/image" Target="../media/image29.sv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hyperlink" Target="https://www.forbes.com/sites/dereknewton/2024/02/25/its-no-surprise-that-skills-based-hiring-has-not-worked/?sh=67ff5a40f0e0" TargetMode="External"/><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hyperlink" Target="https://static1.squarespace.com/static/6197797102be715f55c0e0a1/t/65cc355c4935cb001349a4cd/1707881822922/Skills-Based+Hiring+02122024+vF.pdf"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forbes.com/sites/dereknewton/2024/02/25/its-no-surprise-that-skills-based-hiring-has-not-worked/?sh=67ff5a40f0e0" TargetMode="External"/><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hyperlink" Target="https://static1.squarespace.com/static/6197797102be715f55c0e0a1/t/65cc355c4935cb001349a4cd/1707881822922/Skills-Based+Hiring+02122024+vF.pdf"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hyperlink" Target="https://www.lever.co/blog/the-great-rehire-and-candidate-expectations-in-2022/" TargetMode="External"/><Relationship Id="rId7"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hyperlink" Target="https://www.payscale.com/research-and-insights/pay-transparency-legislation/" TargetMode="External"/><Relationship Id="rId5" Type="http://schemas.openxmlformats.org/officeDocument/2006/relationships/hyperlink" Target="https://www.hrdive.com/news/workers-demand-salary-transparency/641305/#:~:text=According%20to%20a%20recent%20survey,explain%20how%20pay%20is%20determined." TargetMode="External"/><Relationship Id="rId4" Type="http://schemas.openxmlformats.org/officeDocument/2006/relationships/chart" Target="../charts/chart16.xml"/></Relationships>
</file>

<file path=ppt/slides/_rels/slide3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www.ziprecruiter.com/blog/pay-trends-report/" TargetMode="External"/><Relationship Id="rId7"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hyperlink" Target="https://www.hiringlab.org/2023/09/14/pay-transparency-majority-of-us-job-postings/" TargetMode="External"/><Relationship Id="rId11" Type="http://schemas.openxmlformats.org/officeDocument/2006/relationships/image" Target="../media/image39.png"/><Relationship Id="rId5" Type="http://schemas.openxmlformats.org/officeDocument/2006/relationships/hyperlink" Target="https://www.hiringlab.org/2023/03/14/us-pay-transparency-march-2023/" TargetMode="External"/><Relationship Id="rId10" Type="http://schemas.openxmlformats.org/officeDocument/2006/relationships/image" Target="../media/image38.png"/><Relationship Id="rId4" Type="http://schemas.openxmlformats.org/officeDocument/2006/relationships/hyperlink" Target="https://www.business.com/articles/pay-transparency/" TargetMode="External"/><Relationship Id="rId9" Type="http://schemas.openxmlformats.org/officeDocument/2006/relationships/image" Target="../media/image3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s://www.aplaceformom.com/senior-living-data/articles/caregiver-statistics" TargetMode="External"/><Relationship Id="rId7"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hyperlink" Target="https://www.rewardgateway.com/blog/untapped-talent-pools-for-exceptional-candidates" TargetMode="External"/><Relationship Id="rId4" Type="http://schemas.openxmlformats.org/officeDocument/2006/relationships/hyperlink" Target="https://www.sifma.org/resources/news/tapping-into-the-talent-pool-of-neurodiversity/" TargetMode="External"/><Relationship Id="rId9" Type="http://schemas.openxmlformats.org/officeDocument/2006/relationships/image" Target="../media/image4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hyperlink" Target="https://jdxpert.com/ai-powered-job-description-software/" TargetMode="External"/><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hyperlink" Target="https://jdxpert.com/ebook-talent-shortag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hyperlink" Target="https://seo.ai/blog/ai-replacing-jobs-statistics" TargetMode="External"/><Relationship Id="rId7"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hyperlink" Target="https://gitnux.org/ai-replacing-jobs-statistic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ontent Placeholder 33">
            <a:extLst>
              <a:ext uri="{FF2B5EF4-FFF2-40B4-BE49-F238E27FC236}">
                <a16:creationId xmlns:a16="http://schemas.microsoft.com/office/drawing/2014/main" id="{C597B8F2-7D28-9AB0-89E7-53D672400FC9}"/>
              </a:ext>
            </a:extLst>
          </p:cNvPr>
          <p:cNvSpPr>
            <a:spLocks noGrp="1"/>
          </p:cNvSpPr>
          <p:nvPr>
            <p:ph sz="quarter" idx="10"/>
          </p:nvPr>
        </p:nvSpPr>
        <p:spPr>
          <a:xfrm>
            <a:off x="6674948" y="2707265"/>
            <a:ext cx="4773612" cy="3546578"/>
          </a:xfrm>
        </p:spPr>
        <p:txBody>
          <a:bodyPr>
            <a:normAutofit fontScale="70000" lnSpcReduction="20000"/>
          </a:bodyPr>
          <a:lstStyle/>
          <a:p>
            <a:pPr>
              <a:lnSpc>
                <a:spcPct val="150000"/>
              </a:lnSpc>
              <a:spcBef>
                <a:spcPts val="0"/>
              </a:spcBef>
            </a:pPr>
            <a:r>
              <a:rPr lang="en-US" b="0" i="0">
                <a:solidFill>
                  <a:srgbClr val="333333"/>
                </a:solidFill>
                <a:effectLst/>
                <a:latin typeface="Century Gothic" panose="020B0502020202020204" pitchFamily="34" charset="0"/>
              </a:rPr>
              <a:t>Throughout his career, Don Berman has been a driving force in the world of HR and talent management technology, collaborating with both domestic and international companies to empower them with innovative solutions. As the co-founder and business development lead of JDXpert, Don was instrumental in the company's pivot towards a job description-centric model, which has helped establish JDXpert as a market leader in job description management solutions. Currently leading the company's sales, thought leadership and partnership initiatives, Don's unparalleled expertise and guidance are instrumental in shaping JDXpert's direction and driving its continued growth.</a:t>
            </a:r>
            <a:endParaRPr lang="en-US"/>
          </a:p>
        </p:txBody>
      </p:sp>
      <p:pic>
        <p:nvPicPr>
          <p:cNvPr id="37" name="Picture Placeholder 36" descr="A person smiling for the camera&#10;&#10;Description automatically generated with medium confidence">
            <a:extLst>
              <a:ext uri="{FF2B5EF4-FFF2-40B4-BE49-F238E27FC236}">
                <a16:creationId xmlns:a16="http://schemas.microsoft.com/office/drawing/2014/main" id="{46BBC647-D903-9709-29F6-5263F182CC2E}"/>
              </a:ext>
            </a:extLst>
          </p:cNvPr>
          <p:cNvPicPr>
            <a:picLocks noGrp="1" noChangeAspect="1"/>
          </p:cNvPicPr>
          <p:nvPr>
            <p:ph type="pic" sz="quarter" idx="11"/>
          </p:nvPr>
        </p:nvPicPr>
        <p:blipFill rotWithShape="1">
          <a:blip r:embed="rId3"/>
          <a:srcRect l="6684" r="6684"/>
          <a:stretch/>
        </p:blipFill>
        <p:spPr/>
      </p:pic>
      <p:sp>
        <p:nvSpPr>
          <p:cNvPr id="2" name="Title 1">
            <a:extLst>
              <a:ext uri="{FF2B5EF4-FFF2-40B4-BE49-F238E27FC236}">
                <a16:creationId xmlns:a16="http://schemas.microsoft.com/office/drawing/2014/main" id="{D9CC8D95-E988-6FBA-CA69-607ECF632633}"/>
              </a:ext>
            </a:extLst>
          </p:cNvPr>
          <p:cNvSpPr>
            <a:spLocks noGrp="1"/>
          </p:cNvSpPr>
          <p:nvPr>
            <p:ph type="title"/>
          </p:nvPr>
        </p:nvSpPr>
        <p:spPr>
          <a:xfrm>
            <a:off x="6773424" y="1726754"/>
            <a:ext cx="4773613" cy="889838"/>
          </a:xfrm>
        </p:spPr>
        <p:txBody>
          <a:bodyPr/>
          <a:lstStyle/>
          <a:p>
            <a:pPr>
              <a:lnSpc>
                <a:spcPct val="150000"/>
              </a:lnSpc>
            </a:pPr>
            <a:r>
              <a:rPr lang="en-US" sz="2400" cap="all"/>
              <a:t>Don Berman</a:t>
            </a:r>
            <a:br>
              <a:rPr lang="en-US" sz="2400" b="0" cap="all"/>
            </a:br>
            <a:r>
              <a:rPr lang="en-US" sz="1400" b="0"/>
              <a:t>Co-Founder, Chief Evangelist</a:t>
            </a:r>
            <a:endParaRPr lang="en-US" sz="2400" b="0">
              <a:solidFill>
                <a:schemeClr val="accent1"/>
              </a:solidFill>
            </a:endParaRPr>
          </a:p>
        </p:txBody>
      </p:sp>
      <p:sp>
        <p:nvSpPr>
          <p:cNvPr id="49" name="TextBox 48">
            <a:extLst>
              <a:ext uri="{FF2B5EF4-FFF2-40B4-BE49-F238E27FC236}">
                <a16:creationId xmlns:a16="http://schemas.microsoft.com/office/drawing/2014/main" id="{B2128498-86D2-8F6E-23DD-2B6E76AED815}"/>
              </a:ext>
            </a:extLst>
          </p:cNvPr>
          <p:cNvSpPr txBox="1"/>
          <p:nvPr/>
        </p:nvSpPr>
        <p:spPr>
          <a:xfrm>
            <a:off x="6626440" y="1105611"/>
            <a:ext cx="501130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Poppins"/>
                <a:ea typeface="+mn-ea"/>
                <a:cs typeface="+mn-cs"/>
              </a:rPr>
              <a:t>Today’s </a:t>
            </a:r>
            <a:r>
              <a:rPr kumimoji="0" lang="en-US" sz="4400" b="1" i="0" u="none" strike="noStrike" kern="1200" cap="none" spc="0" normalizeH="0" baseline="0" noProof="0">
                <a:ln>
                  <a:noFill/>
                </a:ln>
                <a:solidFill>
                  <a:prstClr val="black"/>
                </a:solidFill>
                <a:effectLst/>
                <a:uLnTx/>
                <a:uFillTx/>
                <a:latin typeface="Poppins"/>
                <a:ea typeface="+mn-ea"/>
                <a:cs typeface="+mn-cs"/>
              </a:rPr>
              <a:t>Speaker</a:t>
            </a:r>
          </a:p>
        </p:txBody>
      </p:sp>
    </p:spTree>
    <p:extLst>
      <p:ext uri="{BB962C8B-B14F-4D97-AF65-F5344CB8AC3E}">
        <p14:creationId xmlns:p14="http://schemas.microsoft.com/office/powerpoint/2010/main" val="2975346109"/>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C668E-42FF-8592-3A42-FA1F702F0654}"/>
              </a:ext>
            </a:extLst>
          </p:cNvPr>
          <p:cNvSpPr>
            <a:spLocks noGrp="1"/>
          </p:cNvSpPr>
          <p:nvPr>
            <p:ph type="title"/>
          </p:nvPr>
        </p:nvSpPr>
        <p:spPr/>
        <p:txBody>
          <a:bodyPr/>
          <a:lstStyle/>
          <a:p>
            <a:r>
              <a:rPr lang="en-US"/>
              <a:t>Job Displacement </a:t>
            </a:r>
            <a:r>
              <a:rPr lang="en-US" b="0"/>
              <a:t>by the Numbers</a:t>
            </a:r>
          </a:p>
        </p:txBody>
      </p:sp>
      <p:sp>
        <p:nvSpPr>
          <p:cNvPr id="9" name="TextBox 8">
            <a:extLst>
              <a:ext uri="{FF2B5EF4-FFF2-40B4-BE49-F238E27FC236}">
                <a16:creationId xmlns:a16="http://schemas.microsoft.com/office/drawing/2014/main" id="{B1C07B04-1809-A287-CAD7-C066A4B07E96}"/>
              </a:ext>
            </a:extLst>
          </p:cNvPr>
          <p:cNvSpPr txBox="1"/>
          <p:nvPr/>
        </p:nvSpPr>
        <p:spPr>
          <a:xfrm>
            <a:off x="278998" y="5946883"/>
            <a:ext cx="11009348" cy="430887"/>
          </a:xfrm>
          <a:prstGeom prst="rect">
            <a:avLst/>
          </a:prstGeom>
          <a:noFill/>
        </p:spPr>
        <p:txBody>
          <a:bodyPr wrap="square">
            <a:spAutoFit/>
          </a:bodyPr>
          <a:lstStyle/>
          <a:p>
            <a:r>
              <a:rPr lang="en-US" sz="1100">
                <a:latin typeface="Century Gothic"/>
                <a:hlinkClick r:id="rId3"/>
              </a:rPr>
              <a:t>AI Replacing Jobs Statistics: The Impact on Employment in 2024 (seo.ai)</a:t>
            </a:r>
            <a:endParaRPr lang="en-US" sz="1100">
              <a:latin typeface="Century Gothic"/>
            </a:endParaRPr>
          </a:p>
          <a:p>
            <a:r>
              <a:rPr lang="en-US" sz="1100">
                <a:latin typeface="Century Gothic"/>
                <a:hlinkClick r:id="rId4"/>
              </a:rPr>
              <a:t>Must-Know AI Replacing Jobs Statistics [Latest Data 2024] • Gitnux</a:t>
            </a:r>
            <a:endParaRPr lang="en-US" sz="1100">
              <a:latin typeface="Century Gothic"/>
            </a:endParaRPr>
          </a:p>
        </p:txBody>
      </p:sp>
      <p:grpSp>
        <p:nvGrpSpPr>
          <p:cNvPr id="6" name="Group 5">
            <a:extLst>
              <a:ext uri="{FF2B5EF4-FFF2-40B4-BE49-F238E27FC236}">
                <a16:creationId xmlns:a16="http://schemas.microsoft.com/office/drawing/2014/main" id="{615DE6A4-11D4-1720-AEF1-B0F77E627227}"/>
              </a:ext>
            </a:extLst>
          </p:cNvPr>
          <p:cNvGrpSpPr/>
          <p:nvPr/>
        </p:nvGrpSpPr>
        <p:grpSpPr>
          <a:xfrm>
            <a:off x="147355" y="1400137"/>
            <a:ext cx="3200400" cy="3309923"/>
            <a:chOff x="115824" y="4896454"/>
            <a:chExt cx="3200400" cy="3309923"/>
          </a:xfrm>
        </p:grpSpPr>
        <p:graphicFrame>
          <p:nvGraphicFramePr>
            <p:cNvPr id="4" name="Chart 3">
              <a:extLst>
                <a:ext uri="{FF2B5EF4-FFF2-40B4-BE49-F238E27FC236}">
                  <a16:creationId xmlns:a16="http://schemas.microsoft.com/office/drawing/2014/main" id="{DCB9FBD0-F84D-E756-B516-49D97D80595D}"/>
                </a:ext>
              </a:extLst>
            </p:cNvPr>
            <p:cNvGraphicFramePr/>
            <p:nvPr>
              <p:extLst>
                <p:ext uri="{D42A27DB-BD31-4B8C-83A1-F6EECF244321}">
                  <p14:modId xmlns:p14="http://schemas.microsoft.com/office/powerpoint/2010/main" val="1529168901"/>
                </p:ext>
              </p:extLst>
            </p:nvPr>
          </p:nvGraphicFramePr>
          <p:xfrm>
            <a:off x="115824" y="4896454"/>
            <a:ext cx="3200400" cy="3200400"/>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a:extLst>
                <a:ext uri="{FF2B5EF4-FFF2-40B4-BE49-F238E27FC236}">
                  <a16:creationId xmlns:a16="http://schemas.microsoft.com/office/drawing/2014/main" id="{D585363D-3462-ED65-FBFC-E3C0C23BBFA1}"/>
                </a:ext>
              </a:extLst>
            </p:cNvPr>
            <p:cNvSpPr txBox="1"/>
            <p:nvPr/>
          </p:nvSpPr>
          <p:spPr>
            <a:xfrm>
              <a:off x="416908" y="7927326"/>
              <a:ext cx="2646334" cy="279051"/>
            </a:xfrm>
            <a:prstGeom prst="rect">
              <a:avLst/>
            </a:prstGeom>
            <a:noFill/>
          </p:spPr>
          <p:txBody>
            <a:bodyPr wrap="square" lIns="0" tIns="0" rIns="0" bIns="0" rtlCol="0">
              <a:spAutoFit/>
            </a:bodyPr>
            <a:lstStyle/>
            <a:p>
              <a:pPr algn="ctr">
                <a:lnSpc>
                  <a:spcPct val="120000"/>
                </a:lnSpc>
                <a:spcAft>
                  <a:spcPts val="800"/>
                </a:spcAft>
              </a:pPr>
              <a:r>
                <a:rPr lang="en-US" sz="1600" b="1">
                  <a:latin typeface="+mj-lt"/>
                  <a:cs typeface="Poppins" pitchFamily="2" charset="77"/>
                </a:rPr>
                <a:t>Fear AI will replace them</a:t>
              </a:r>
            </a:p>
          </p:txBody>
        </p:sp>
      </p:grpSp>
      <p:grpSp>
        <p:nvGrpSpPr>
          <p:cNvPr id="12" name="Group 11">
            <a:extLst>
              <a:ext uri="{FF2B5EF4-FFF2-40B4-BE49-F238E27FC236}">
                <a16:creationId xmlns:a16="http://schemas.microsoft.com/office/drawing/2014/main" id="{F767016C-3AF7-15BB-6E30-7FA0F23A1C8E}"/>
              </a:ext>
            </a:extLst>
          </p:cNvPr>
          <p:cNvGrpSpPr/>
          <p:nvPr/>
        </p:nvGrpSpPr>
        <p:grpSpPr>
          <a:xfrm>
            <a:off x="2963123" y="1401958"/>
            <a:ext cx="3200400" cy="3605388"/>
            <a:chOff x="2963123" y="1401958"/>
            <a:chExt cx="3200400" cy="3605388"/>
          </a:xfrm>
        </p:grpSpPr>
        <p:graphicFrame>
          <p:nvGraphicFramePr>
            <p:cNvPr id="10" name="Chart 9">
              <a:extLst>
                <a:ext uri="{FF2B5EF4-FFF2-40B4-BE49-F238E27FC236}">
                  <a16:creationId xmlns:a16="http://schemas.microsoft.com/office/drawing/2014/main" id="{BDD2767D-507D-480A-1D3C-4C2236808662}"/>
                </a:ext>
              </a:extLst>
            </p:cNvPr>
            <p:cNvGraphicFramePr/>
            <p:nvPr>
              <p:extLst>
                <p:ext uri="{D42A27DB-BD31-4B8C-83A1-F6EECF244321}">
                  <p14:modId xmlns:p14="http://schemas.microsoft.com/office/powerpoint/2010/main" val="457234080"/>
                </p:ext>
              </p:extLst>
            </p:nvPr>
          </p:nvGraphicFramePr>
          <p:xfrm>
            <a:off x="2963123" y="1401958"/>
            <a:ext cx="3200400" cy="3200400"/>
          </p:xfrm>
          <a:graphic>
            <a:graphicData uri="http://schemas.openxmlformats.org/drawingml/2006/chart">
              <c:chart xmlns:c="http://schemas.openxmlformats.org/drawingml/2006/chart" xmlns:r="http://schemas.openxmlformats.org/officeDocument/2006/relationships" r:id="rId6"/>
            </a:graphicData>
          </a:graphic>
        </p:graphicFrame>
        <p:sp>
          <p:nvSpPr>
            <p:cNvPr id="11" name="TextBox 10">
              <a:extLst>
                <a:ext uri="{FF2B5EF4-FFF2-40B4-BE49-F238E27FC236}">
                  <a16:creationId xmlns:a16="http://schemas.microsoft.com/office/drawing/2014/main" id="{F809D786-17EA-EA66-3026-89FC05BF8587}"/>
                </a:ext>
              </a:extLst>
            </p:cNvPr>
            <p:cNvSpPr txBox="1"/>
            <p:nvPr/>
          </p:nvSpPr>
          <p:spPr>
            <a:xfrm>
              <a:off x="3366646" y="4432830"/>
              <a:ext cx="2646334" cy="574516"/>
            </a:xfrm>
            <a:prstGeom prst="rect">
              <a:avLst/>
            </a:prstGeom>
            <a:noFill/>
          </p:spPr>
          <p:txBody>
            <a:bodyPr wrap="square" lIns="0" tIns="0" rIns="0" bIns="0" rtlCol="0">
              <a:spAutoFit/>
            </a:bodyPr>
            <a:lstStyle/>
            <a:p>
              <a:pPr algn="ctr">
                <a:lnSpc>
                  <a:spcPct val="120000"/>
                </a:lnSpc>
                <a:spcAft>
                  <a:spcPts val="800"/>
                </a:spcAft>
              </a:pPr>
              <a:r>
                <a:rPr lang="en-US" sz="1600" b="1">
                  <a:latin typeface="+mj-lt"/>
                  <a:cs typeface="Poppins" pitchFamily="2" charset="77"/>
                </a:rPr>
                <a:t>American Jobs Overtaken by AI by 2030.</a:t>
              </a:r>
              <a:endParaRPr kumimoji="0" lang="en-US" sz="1600" b="1" i="0" u="none" strike="noStrike" kern="1200" cap="none" spc="0" normalizeH="0" baseline="0" noProof="0">
                <a:ln>
                  <a:noFill/>
                </a:ln>
                <a:solidFill>
                  <a:srgbClr val="2C4153">
                    <a:lumMod val="75000"/>
                  </a:srgbClr>
                </a:solidFill>
                <a:effectLst/>
                <a:uLnTx/>
                <a:uFillTx/>
                <a:latin typeface="+mj-lt"/>
                <a:ea typeface="+mn-ea"/>
                <a:cs typeface="+mn-cs"/>
              </a:endParaRPr>
            </a:p>
          </p:txBody>
        </p:sp>
      </p:grpSp>
      <p:grpSp>
        <p:nvGrpSpPr>
          <p:cNvPr id="16" name="Group 15">
            <a:extLst>
              <a:ext uri="{FF2B5EF4-FFF2-40B4-BE49-F238E27FC236}">
                <a16:creationId xmlns:a16="http://schemas.microsoft.com/office/drawing/2014/main" id="{05E87E73-D623-6BC5-3643-292CC64A60CE}"/>
              </a:ext>
            </a:extLst>
          </p:cNvPr>
          <p:cNvGrpSpPr/>
          <p:nvPr/>
        </p:nvGrpSpPr>
        <p:grpSpPr>
          <a:xfrm>
            <a:off x="5758697" y="1400137"/>
            <a:ext cx="3246424" cy="3605388"/>
            <a:chOff x="5727166" y="4896454"/>
            <a:chExt cx="3246424" cy="3605388"/>
          </a:xfrm>
        </p:grpSpPr>
        <p:graphicFrame>
          <p:nvGraphicFramePr>
            <p:cNvPr id="14" name="Chart 13">
              <a:extLst>
                <a:ext uri="{FF2B5EF4-FFF2-40B4-BE49-F238E27FC236}">
                  <a16:creationId xmlns:a16="http://schemas.microsoft.com/office/drawing/2014/main" id="{3F812928-7458-0DBD-D798-83D6CA8AC739}"/>
                </a:ext>
              </a:extLst>
            </p:cNvPr>
            <p:cNvGraphicFramePr/>
            <p:nvPr>
              <p:extLst>
                <p:ext uri="{D42A27DB-BD31-4B8C-83A1-F6EECF244321}">
                  <p14:modId xmlns:p14="http://schemas.microsoft.com/office/powerpoint/2010/main" val="2865205044"/>
                </p:ext>
              </p:extLst>
            </p:nvPr>
          </p:nvGraphicFramePr>
          <p:xfrm>
            <a:off x="5727166" y="4896454"/>
            <a:ext cx="3200400" cy="3200400"/>
          </p:xfrm>
          <a:graphic>
            <a:graphicData uri="http://schemas.openxmlformats.org/drawingml/2006/chart">
              <c:chart xmlns:c="http://schemas.openxmlformats.org/drawingml/2006/chart" xmlns:r="http://schemas.openxmlformats.org/officeDocument/2006/relationships" r:id="rId7"/>
            </a:graphicData>
          </a:graphic>
        </p:graphicFrame>
        <p:sp>
          <p:nvSpPr>
            <p:cNvPr id="15" name="TextBox 14">
              <a:extLst>
                <a:ext uri="{FF2B5EF4-FFF2-40B4-BE49-F238E27FC236}">
                  <a16:creationId xmlns:a16="http://schemas.microsoft.com/office/drawing/2014/main" id="{B2669126-0E76-120C-90B6-CA761D8D4135}"/>
                </a:ext>
              </a:extLst>
            </p:cNvPr>
            <p:cNvSpPr txBox="1"/>
            <p:nvPr/>
          </p:nvSpPr>
          <p:spPr>
            <a:xfrm>
              <a:off x="6027474" y="7927326"/>
              <a:ext cx="2946116" cy="574516"/>
            </a:xfrm>
            <a:prstGeom prst="rect">
              <a:avLst/>
            </a:prstGeom>
            <a:noFill/>
          </p:spPr>
          <p:txBody>
            <a:bodyPr wrap="square" lIns="0" tIns="0" rIns="0" bIns="0" rtlCol="0">
              <a:spAutoFit/>
            </a:bodyPr>
            <a:lstStyle/>
            <a:p>
              <a:pPr algn="ctr">
                <a:lnSpc>
                  <a:spcPct val="120000"/>
                </a:lnSpc>
                <a:spcAft>
                  <a:spcPts val="800"/>
                </a:spcAft>
              </a:pPr>
              <a:r>
                <a:rPr lang="en-US" sz="1600" b="1" baseline="0">
                  <a:solidFill>
                    <a:srgbClr val="2C4153">
                      <a:lumMod val="75000"/>
                    </a:srgbClr>
                  </a:solidFill>
                  <a:latin typeface="+mj-lt"/>
                </a:rPr>
                <a:t>Jobs Across 32 Countries Highl</a:t>
              </a:r>
              <a:r>
                <a:rPr lang="en-US" sz="1600" b="1">
                  <a:solidFill>
                    <a:srgbClr val="2C4153">
                      <a:lumMod val="75000"/>
                    </a:srgbClr>
                  </a:solidFill>
                  <a:latin typeface="+mj-lt"/>
                </a:rPr>
                <a:t>y Automatable</a:t>
              </a:r>
              <a:endParaRPr kumimoji="0" lang="en-US" sz="2000" b="1" i="0" u="none" strike="noStrike" kern="1200" cap="none" spc="0" normalizeH="0" baseline="0" noProof="0">
                <a:ln>
                  <a:noFill/>
                </a:ln>
                <a:solidFill>
                  <a:srgbClr val="2C4153">
                    <a:lumMod val="75000"/>
                  </a:srgbClr>
                </a:solidFill>
                <a:effectLst/>
                <a:uLnTx/>
                <a:uFillTx/>
                <a:latin typeface="+mj-lt"/>
                <a:ea typeface="+mn-ea"/>
                <a:cs typeface="+mn-cs"/>
              </a:endParaRPr>
            </a:p>
          </p:txBody>
        </p:sp>
      </p:grpSp>
      <p:grpSp>
        <p:nvGrpSpPr>
          <p:cNvPr id="20" name="Group 19">
            <a:extLst>
              <a:ext uri="{FF2B5EF4-FFF2-40B4-BE49-F238E27FC236}">
                <a16:creationId xmlns:a16="http://schemas.microsoft.com/office/drawing/2014/main" id="{98AC55B9-F100-FCAA-1401-640A21595CE8}"/>
              </a:ext>
            </a:extLst>
          </p:cNvPr>
          <p:cNvGrpSpPr/>
          <p:nvPr/>
        </p:nvGrpSpPr>
        <p:grpSpPr>
          <a:xfrm>
            <a:off x="8580070" y="1400137"/>
            <a:ext cx="3200400" cy="3605388"/>
            <a:chOff x="8548539" y="4896454"/>
            <a:chExt cx="3200400" cy="3605388"/>
          </a:xfrm>
        </p:grpSpPr>
        <p:graphicFrame>
          <p:nvGraphicFramePr>
            <p:cNvPr id="18" name="Chart 17">
              <a:extLst>
                <a:ext uri="{FF2B5EF4-FFF2-40B4-BE49-F238E27FC236}">
                  <a16:creationId xmlns:a16="http://schemas.microsoft.com/office/drawing/2014/main" id="{498A6323-F33C-D456-D379-0C2A59E3B89F}"/>
                </a:ext>
              </a:extLst>
            </p:cNvPr>
            <p:cNvGraphicFramePr/>
            <p:nvPr>
              <p:extLst>
                <p:ext uri="{D42A27DB-BD31-4B8C-83A1-F6EECF244321}">
                  <p14:modId xmlns:p14="http://schemas.microsoft.com/office/powerpoint/2010/main" val="3842199686"/>
                </p:ext>
              </p:extLst>
            </p:nvPr>
          </p:nvGraphicFramePr>
          <p:xfrm>
            <a:off x="8548539" y="4896454"/>
            <a:ext cx="3200400" cy="3200400"/>
          </p:xfrm>
          <a:graphic>
            <a:graphicData uri="http://schemas.openxmlformats.org/drawingml/2006/chart">
              <c:chart xmlns:c="http://schemas.openxmlformats.org/drawingml/2006/chart" xmlns:r="http://schemas.openxmlformats.org/officeDocument/2006/relationships" r:id="rId8"/>
            </a:graphicData>
          </a:graphic>
        </p:graphicFrame>
        <p:sp>
          <p:nvSpPr>
            <p:cNvPr id="19" name="TextBox 18">
              <a:extLst>
                <a:ext uri="{FF2B5EF4-FFF2-40B4-BE49-F238E27FC236}">
                  <a16:creationId xmlns:a16="http://schemas.microsoft.com/office/drawing/2014/main" id="{EE11DB32-1F01-FCDC-3C18-55C0CCCD18C5}"/>
                </a:ext>
              </a:extLst>
            </p:cNvPr>
            <p:cNvSpPr txBox="1"/>
            <p:nvPr/>
          </p:nvSpPr>
          <p:spPr>
            <a:xfrm>
              <a:off x="8952063" y="7927326"/>
              <a:ext cx="2646334" cy="574516"/>
            </a:xfrm>
            <a:prstGeom prst="rect">
              <a:avLst/>
            </a:prstGeom>
            <a:noFill/>
          </p:spPr>
          <p:txBody>
            <a:bodyPr wrap="square" lIns="0" tIns="0" rIns="0" bIns="0" rtlCol="0">
              <a:spAutoFit/>
            </a:bodyPr>
            <a:lstStyle/>
            <a:p>
              <a:pPr algn="ctr">
                <a:lnSpc>
                  <a:spcPct val="120000"/>
                </a:lnSpc>
                <a:spcAft>
                  <a:spcPts val="800"/>
                </a:spcAft>
              </a:pPr>
              <a:r>
                <a:rPr lang="en-US" sz="1600" b="1">
                  <a:solidFill>
                    <a:srgbClr val="2C4153">
                      <a:lumMod val="75000"/>
                    </a:srgbClr>
                  </a:solidFill>
                  <a:latin typeface="+mj-lt"/>
                  <a:cs typeface="Poppins" pitchFamily="2" charset="77"/>
                </a:rPr>
                <a:t>Jobs Likely to Change Significantly</a:t>
              </a:r>
              <a:endParaRPr kumimoji="0" lang="en-US" sz="1600" b="1" i="0" u="none" strike="noStrike" kern="1200" cap="none" spc="0" normalizeH="0" baseline="0" noProof="0">
                <a:ln>
                  <a:noFill/>
                </a:ln>
                <a:solidFill>
                  <a:srgbClr val="2C4153">
                    <a:lumMod val="75000"/>
                  </a:srgbClr>
                </a:solidFill>
                <a:effectLst/>
                <a:uLnTx/>
                <a:uFillTx/>
                <a:latin typeface="+mj-lt"/>
                <a:ea typeface="+mn-ea"/>
                <a:cs typeface="+mn-cs"/>
              </a:endParaRPr>
            </a:p>
          </p:txBody>
        </p:sp>
      </p:grpSp>
    </p:spTree>
    <p:extLst>
      <p:ext uri="{BB962C8B-B14F-4D97-AF65-F5344CB8AC3E}">
        <p14:creationId xmlns:p14="http://schemas.microsoft.com/office/powerpoint/2010/main" val="41495069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ACBD2-FDAD-B9C7-0E24-88EBA4C9E0DD}"/>
              </a:ext>
            </a:extLst>
          </p:cNvPr>
          <p:cNvSpPr>
            <a:spLocks noGrp="1"/>
          </p:cNvSpPr>
          <p:nvPr>
            <p:ph type="title"/>
          </p:nvPr>
        </p:nvSpPr>
        <p:spPr/>
        <p:txBody>
          <a:bodyPr/>
          <a:lstStyle/>
          <a:p>
            <a:r>
              <a:rPr lang="en-US"/>
              <a:t>Economic </a:t>
            </a:r>
            <a:r>
              <a:rPr lang="en-US" b="0"/>
              <a:t>Impact</a:t>
            </a:r>
            <a:endParaRPr lang="en-US" b="0">
              <a:cs typeface="Poppins"/>
            </a:endParaRPr>
          </a:p>
        </p:txBody>
      </p:sp>
      <p:sp>
        <p:nvSpPr>
          <p:cNvPr id="6" name="TextBox 5">
            <a:extLst>
              <a:ext uri="{FF2B5EF4-FFF2-40B4-BE49-F238E27FC236}">
                <a16:creationId xmlns:a16="http://schemas.microsoft.com/office/drawing/2014/main" id="{A96FCFA6-28D8-C5E2-4A1E-A3086D166BA4}"/>
              </a:ext>
            </a:extLst>
          </p:cNvPr>
          <p:cNvSpPr txBox="1"/>
          <p:nvPr/>
        </p:nvSpPr>
        <p:spPr>
          <a:xfrm>
            <a:off x="655093" y="1552584"/>
            <a:ext cx="10767650" cy="4488536"/>
          </a:xfrm>
          <a:prstGeom prst="rect">
            <a:avLst/>
          </a:prstGeom>
          <a:noFill/>
        </p:spPr>
        <p:txBody>
          <a:bodyPr wrap="square">
            <a:spAutoFit/>
          </a:bodyPr>
          <a:lstStyle/>
          <a:p>
            <a:pPr>
              <a:lnSpc>
                <a:spcPct val="120000"/>
              </a:lnSpc>
            </a:pPr>
            <a:r>
              <a:rPr lang="en-US" sz="2000" b="1">
                <a:latin typeface="+mj-lt"/>
              </a:rPr>
              <a:t>Income Inequality and Polarization</a:t>
            </a:r>
          </a:p>
          <a:p>
            <a:pPr marL="285750" indent="-285750">
              <a:lnSpc>
                <a:spcPct val="120000"/>
              </a:lnSpc>
              <a:buFont typeface="Arial" panose="020B0604020202020204" pitchFamily="34" charset="0"/>
              <a:buChar char="•"/>
            </a:pPr>
            <a:r>
              <a:rPr lang="en-US" sz="2000">
                <a:latin typeface="Century Gothic" panose="020B0502020202020204" pitchFamily="34" charset="0"/>
              </a:rPr>
              <a:t>Advanced economies facing a 60% job exposure compared to 40% in emerging markets</a:t>
            </a:r>
            <a:endParaRPr lang="en-US" sz="2000">
              <a:latin typeface="Century Gothic" panose="020B0502020202020204" pitchFamily="34" charset="0"/>
              <a:ea typeface="Open Sans"/>
              <a:cs typeface="Open Sans"/>
            </a:endParaRPr>
          </a:p>
          <a:p>
            <a:pPr marL="285750" indent="-285750">
              <a:lnSpc>
                <a:spcPct val="120000"/>
              </a:lnSpc>
              <a:buFont typeface="Arial" panose="020B0604020202020204" pitchFamily="34" charset="0"/>
              <a:buChar char="•"/>
            </a:pPr>
            <a:r>
              <a:rPr lang="en-US" sz="2000">
                <a:latin typeface="Century Gothic" panose="020B0502020202020204" pitchFamily="34" charset="0"/>
              </a:rPr>
              <a:t>Exacerbate income polarization</a:t>
            </a:r>
            <a:endParaRPr lang="en-US" sz="2000">
              <a:latin typeface="Century Gothic" panose="020B0502020202020204" pitchFamily="34" charset="0"/>
              <a:ea typeface="Open Sans"/>
              <a:cs typeface="Open Sans"/>
            </a:endParaRPr>
          </a:p>
          <a:p>
            <a:pPr marL="285750" indent="-285750">
              <a:lnSpc>
                <a:spcPct val="120000"/>
              </a:lnSpc>
              <a:buFont typeface="Arial" panose="020B0604020202020204" pitchFamily="34" charset="0"/>
              <a:buChar char="•"/>
            </a:pPr>
            <a:r>
              <a:rPr lang="en-US" sz="2000">
                <a:latin typeface="Century Gothic" panose="020B0502020202020204" pitchFamily="34" charset="0"/>
              </a:rPr>
              <a:t>Polarization could deepen existing socioeconomic divides and contribute to social unrest</a:t>
            </a:r>
          </a:p>
          <a:p>
            <a:pPr marL="285750" indent="-285750">
              <a:lnSpc>
                <a:spcPct val="120000"/>
              </a:lnSpc>
              <a:buFont typeface="Arial" panose="020B0604020202020204" pitchFamily="34" charset="0"/>
              <a:buChar char="•"/>
            </a:pPr>
            <a:endParaRPr lang="en-US" sz="2000" b="1">
              <a:latin typeface="+mj-lt"/>
              <a:ea typeface="Open Sans"/>
              <a:cs typeface="Open Sans"/>
            </a:endParaRPr>
          </a:p>
          <a:p>
            <a:pPr>
              <a:lnSpc>
                <a:spcPct val="120000"/>
              </a:lnSpc>
            </a:pPr>
            <a:r>
              <a:rPr lang="en-US" sz="2000" b="1">
                <a:latin typeface="+mj-lt"/>
              </a:rPr>
              <a:t>Economic Instability and Disruption</a:t>
            </a:r>
          </a:p>
          <a:p>
            <a:pPr marL="285750" indent="-285750">
              <a:lnSpc>
                <a:spcPct val="120000"/>
              </a:lnSpc>
              <a:buFont typeface="Arial" panose="020B0604020202020204" pitchFamily="34" charset="0"/>
              <a:buChar char="•"/>
            </a:pPr>
            <a:r>
              <a:rPr lang="en-US" sz="2000">
                <a:latin typeface="Century Gothic" panose="020B0502020202020204" pitchFamily="34" charset="0"/>
              </a:rPr>
              <a:t>Widespread displacement of workers</a:t>
            </a:r>
          </a:p>
          <a:p>
            <a:pPr marL="285750" indent="-285750">
              <a:lnSpc>
                <a:spcPct val="120000"/>
              </a:lnSpc>
              <a:buFont typeface="Arial" panose="020B0604020202020204" pitchFamily="34" charset="0"/>
              <a:buChar char="•"/>
            </a:pPr>
            <a:r>
              <a:rPr lang="en-US" sz="2000">
                <a:latin typeface="Century Gothic" panose="020B0502020202020204" pitchFamily="34" charset="0"/>
              </a:rPr>
              <a:t>Severe economic instability</a:t>
            </a:r>
          </a:p>
          <a:p>
            <a:pPr marL="285750" indent="-285750">
              <a:lnSpc>
                <a:spcPct val="120000"/>
              </a:lnSpc>
              <a:buFont typeface="Arial" panose="020B0604020202020204" pitchFamily="34" charset="0"/>
              <a:buChar char="•"/>
            </a:pPr>
            <a:r>
              <a:rPr lang="en-US" sz="2000">
                <a:latin typeface="Century Gothic" panose="020B0502020202020204" pitchFamily="34" charset="0"/>
              </a:rPr>
              <a:t>China expected to absorb 42% of global AI-related job losses</a:t>
            </a:r>
          </a:p>
          <a:p>
            <a:pPr marL="285750" indent="-285750">
              <a:lnSpc>
                <a:spcPct val="120000"/>
              </a:lnSpc>
              <a:buFont typeface="Arial" panose="020B0604020202020204" pitchFamily="34" charset="0"/>
              <a:buChar char="•"/>
            </a:pPr>
            <a:r>
              <a:rPr lang="en-US" sz="2000">
                <a:latin typeface="Century Gothic" panose="020B0502020202020204" pitchFamily="34" charset="0"/>
              </a:rPr>
              <a:t>Potential recessions or economic downturns</a:t>
            </a:r>
            <a:endParaRPr lang="en-US" sz="2000" b="1" i="1">
              <a:latin typeface="Century Gothic" panose="020B0502020202020204" pitchFamily="34" charset="0"/>
            </a:endParaRPr>
          </a:p>
        </p:txBody>
      </p:sp>
    </p:spTree>
    <p:extLst>
      <p:ext uri="{BB962C8B-B14F-4D97-AF65-F5344CB8AC3E}">
        <p14:creationId xmlns:p14="http://schemas.microsoft.com/office/powerpoint/2010/main" val="15979194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500"/>
                                        <p:tgtEl>
                                          <p:spTgt spid="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fade">
                                      <p:cBhvr>
                                        <p:cTn id="37" dur="500"/>
                                        <p:tgtEl>
                                          <p:spTgt spid="6">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8" end="8"/>
                                            </p:txEl>
                                          </p:spTgt>
                                        </p:tgtEl>
                                        <p:attrNameLst>
                                          <p:attrName>style.visibility</p:attrName>
                                        </p:attrNameLst>
                                      </p:cBhvr>
                                      <p:to>
                                        <p:strVal val="visible"/>
                                      </p:to>
                                    </p:set>
                                    <p:animEffect transition="in" filter="fade">
                                      <p:cBhvr>
                                        <p:cTn id="42" dur="500"/>
                                        <p:tgtEl>
                                          <p:spTgt spid="6">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fade">
                                      <p:cBhvr>
                                        <p:cTn id="47"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1664E3-16C9-E325-9D59-A46F33B14F23}"/>
              </a:ext>
            </a:extLst>
          </p:cNvPr>
          <p:cNvSpPr/>
          <p:nvPr/>
        </p:nvSpPr>
        <p:spPr>
          <a:xfrm>
            <a:off x="6096000" y="1451428"/>
            <a:ext cx="6096000" cy="540657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EBEBAC-E82A-7F18-215C-98B433E98668}"/>
              </a:ext>
            </a:extLst>
          </p:cNvPr>
          <p:cNvSpPr>
            <a:spLocks noGrp="1"/>
          </p:cNvSpPr>
          <p:nvPr>
            <p:ph type="title"/>
          </p:nvPr>
        </p:nvSpPr>
        <p:spPr>
          <a:xfrm>
            <a:off x="655092" y="554560"/>
            <a:ext cx="6645593" cy="646444"/>
          </a:xfrm>
        </p:spPr>
        <p:txBody>
          <a:bodyPr/>
          <a:lstStyle/>
          <a:p>
            <a:r>
              <a:rPr lang="en-US" b="0"/>
              <a:t>Viewpoint </a:t>
            </a:r>
            <a:r>
              <a:rPr lang="en-US"/>
              <a:t>Showdown</a:t>
            </a:r>
          </a:p>
        </p:txBody>
      </p:sp>
      <p:sp>
        <p:nvSpPr>
          <p:cNvPr id="3" name="TextBox 2">
            <a:extLst>
              <a:ext uri="{FF2B5EF4-FFF2-40B4-BE49-F238E27FC236}">
                <a16:creationId xmlns:a16="http://schemas.microsoft.com/office/drawing/2014/main" id="{E04EF759-2FC6-2D46-8CB9-69BD1F10A1BA}"/>
              </a:ext>
            </a:extLst>
          </p:cNvPr>
          <p:cNvSpPr txBox="1"/>
          <p:nvPr/>
        </p:nvSpPr>
        <p:spPr>
          <a:xfrm>
            <a:off x="655093" y="1881748"/>
            <a:ext cx="4937760" cy="4035207"/>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398" b="1" i="0" u="none" strike="noStrike" kern="1200" cap="none" spc="0" normalizeH="0" baseline="0" noProof="0">
                <a:ln>
                  <a:noFill/>
                </a:ln>
                <a:solidFill>
                  <a:prstClr val="black"/>
                </a:solidFill>
                <a:effectLst/>
                <a:uLnTx/>
                <a:uFillTx/>
                <a:latin typeface="Century Gothic" panose="020B0502020202020204" pitchFamily="34" charset="0"/>
                <a:ea typeface="Source Sans Pro" panose="020B0503030403020204" pitchFamily="34" charset="0"/>
              </a:rPr>
              <a:t>Viewpoint 1: </a:t>
            </a:r>
            <a:r>
              <a:rPr kumimoji="0" lang="en-US" sz="2398" b="0" i="0" u="none" strike="noStrike" kern="1200" cap="none" spc="0" normalizeH="0" baseline="0" noProof="0">
                <a:ln>
                  <a:noFill/>
                </a:ln>
                <a:solidFill>
                  <a:prstClr val="black"/>
                </a:solidFill>
                <a:effectLst/>
                <a:uLnTx/>
                <a:uFillTx/>
                <a:latin typeface="Century Gothic" panose="020B0502020202020204" pitchFamily="34" charset="0"/>
                <a:ea typeface="Source Sans Pro" panose="020B0503030403020204" pitchFamily="34" charset="0"/>
              </a:rPr>
              <a:t>AI and automation will lead to widespread job displacement, with many traditional roles becoming obsolete. This will cause significant disruption to the labor market, leading to high unemployment and economic instability.</a:t>
            </a:r>
          </a:p>
        </p:txBody>
      </p:sp>
      <p:sp>
        <p:nvSpPr>
          <p:cNvPr id="5" name="TextBox 4">
            <a:extLst>
              <a:ext uri="{FF2B5EF4-FFF2-40B4-BE49-F238E27FC236}">
                <a16:creationId xmlns:a16="http://schemas.microsoft.com/office/drawing/2014/main" id="{610D562C-E8F0-6807-6223-6B6F9A3D29BA}"/>
              </a:ext>
            </a:extLst>
          </p:cNvPr>
          <p:cNvSpPr txBox="1"/>
          <p:nvPr/>
        </p:nvSpPr>
        <p:spPr>
          <a:xfrm>
            <a:off x="6599147" y="1881748"/>
            <a:ext cx="4937760" cy="4481804"/>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a:ln>
                  <a:noFill/>
                </a:ln>
                <a:effectLst/>
                <a:uLnTx/>
                <a:uFillTx/>
                <a:latin typeface="Century Gothic" panose="020B0502020202020204" pitchFamily="34" charset="0"/>
                <a:ea typeface="Source Sans Pro" panose="020B0503030403020204" pitchFamily="34" charset="0"/>
              </a:rPr>
              <a:t>Viewpoint 2: </a:t>
            </a:r>
            <a:r>
              <a:rPr kumimoji="0" lang="en-US" sz="2400" b="0" i="0" u="none" strike="noStrike" kern="1200" cap="none" spc="0" normalizeH="0" baseline="0" noProof="0">
                <a:ln>
                  <a:noFill/>
                </a:ln>
                <a:effectLst/>
                <a:uLnTx/>
                <a:uFillTx/>
                <a:latin typeface="Century Gothic" panose="020B0502020202020204" pitchFamily="34" charset="0"/>
                <a:ea typeface="Source Sans Pro" panose="020B0503030403020204" pitchFamily="34" charset="0"/>
              </a:rPr>
              <a:t>While some jobs will be impacted by AI and automation, new roles and industries will emerge to replace them. This technological transformation will create more efficient and productive work, ultimately leading to economic growth and new opportunities for workers.</a:t>
            </a:r>
          </a:p>
        </p:txBody>
      </p:sp>
    </p:spTree>
    <p:extLst>
      <p:ext uri="{BB962C8B-B14F-4D97-AF65-F5344CB8AC3E}">
        <p14:creationId xmlns:p14="http://schemas.microsoft.com/office/powerpoint/2010/main" val="2922104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9" presetClass="emph" presetSubtype="0" grpId="0" nodeType="withEffect">
                                  <p:stCondLst>
                                    <p:cond delay="0"/>
                                  </p:stCondLst>
                                  <p:childTnLst>
                                    <p:set>
                                      <p:cBhvr>
                                        <p:cTn id="10" dur="indefinite"/>
                                        <p:tgtEl>
                                          <p:spTgt spid="3"/>
                                        </p:tgtEl>
                                        <p:attrNameLst>
                                          <p:attrName>style.opacity</p:attrName>
                                        </p:attrNameLst>
                                      </p:cBhvr>
                                      <p:to>
                                        <p:strVal val="0.25"/>
                                      </p:to>
                                    </p:set>
                                    <p:animEffect filter="image" prLst="opacity: 0.25">
                                      <p:cBhvr rctx="IE">
                                        <p:cTn id="11" dur="indefinite"/>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BEBAC-E82A-7F18-215C-98B433E98668}"/>
              </a:ext>
            </a:extLst>
          </p:cNvPr>
          <p:cNvSpPr>
            <a:spLocks noGrp="1"/>
          </p:cNvSpPr>
          <p:nvPr>
            <p:ph type="title"/>
          </p:nvPr>
        </p:nvSpPr>
        <p:spPr>
          <a:xfrm>
            <a:off x="431613" y="466888"/>
            <a:ext cx="10881814" cy="646444"/>
          </a:xfrm>
        </p:spPr>
        <p:txBody>
          <a:bodyPr/>
          <a:lstStyle/>
          <a:p>
            <a:r>
              <a:rPr lang="en-US"/>
              <a:t>Evolution</a:t>
            </a:r>
            <a:r>
              <a:rPr lang="en-US" b="0"/>
              <a:t> of Jobs</a:t>
            </a:r>
            <a:endParaRPr lang="en-US"/>
          </a:p>
        </p:txBody>
      </p:sp>
      <p:sp>
        <p:nvSpPr>
          <p:cNvPr id="23" name="TextBox 22">
            <a:extLst>
              <a:ext uri="{FF2B5EF4-FFF2-40B4-BE49-F238E27FC236}">
                <a16:creationId xmlns:a16="http://schemas.microsoft.com/office/drawing/2014/main" id="{4A453362-E3CA-63AB-3838-50D6D357ACF7}"/>
              </a:ext>
            </a:extLst>
          </p:cNvPr>
          <p:cNvSpPr txBox="1"/>
          <p:nvPr/>
        </p:nvSpPr>
        <p:spPr>
          <a:xfrm>
            <a:off x="431613" y="6339871"/>
            <a:ext cx="4620031" cy="261610"/>
          </a:xfrm>
          <a:prstGeom prst="rect">
            <a:avLst/>
          </a:prstGeom>
          <a:noFill/>
        </p:spPr>
        <p:txBody>
          <a:bodyPr wrap="square">
            <a:spAutoFit/>
          </a:bodyPr>
          <a:lstStyle/>
          <a:p>
            <a:r>
              <a:rPr lang="en-US" sz="1100">
                <a:hlinkClick r:id="rId3"/>
              </a:rPr>
              <a:t> Evolution of Technology: A Brief Timeline | LinkedIn</a:t>
            </a:r>
            <a:endParaRPr lang="en-US" sz="1100"/>
          </a:p>
        </p:txBody>
      </p:sp>
      <p:grpSp>
        <p:nvGrpSpPr>
          <p:cNvPr id="20" name="Group 19">
            <a:extLst>
              <a:ext uri="{FF2B5EF4-FFF2-40B4-BE49-F238E27FC236}">
                <a16:creationId xmlns:a16="http://schemas.microsoft.com/office/drawing/2014/main" id="{6775E4B1-EEE7-B458-00E0-7BB39D9BE0EF}"/>
              </a:ext>
            </a:extLst>
          </p:cNvPr>
          <p:cNvGrpSpPr/>
          <p:nvPr/>
        </p:nvGrpSpPr>
        <p:grpSpPr>
          <a:xfrm>
            <a:off x="2022038" y="1328719"/>
            <a:ext cx="8489333" cy="4860219"/>
            <a:chOff x="3244618" y="1404185"/>
            <a:chExt cx="8489333" cy="4860219"/>
          </a:xfrm>
        </p:grpSpPr>
        <p:pic>
          <p:nvPicPr>
            <p:cNvPr id="1026" name="Picture 2">
              <a:extLst>
                <a:ext uri="{FF2B5EF4-FFF2-40B4-BE49-F238E27FC236}">
                  <a16:creationId xmlns:a16="http://schemas.microsoft.com/office/drawing/2014/main" id="{D94BBB2E-B578-D324-9025-5341198A99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4618" y="1404185"/>
              <a:ext cx="8117738" cy="48602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F8B04C8-82A7-5D63-49B2-288325F70A3C}"/>
                </a:ext>
              </a:extLst>
            </p:cNvPr>
            <p:cNvSpPr txBox="1"/>
            <p:nvPr/>
          </p:nvSpPr>
          <p:spPr>
            <a:xfrm>
              <a:off x="3683565" y="4341058"/>
              <a:ext cx="1286299" cy="307777"/>
            </a:xfrm>
            <a:prstGeom prst="rect">
              <a:avLst/>
            </a:prstGeom>
            <a:noFill/>
          </p:spPr>
          <p:txBody>
            <a:bodyPr wrap="square" rtlCol="0">
              <a:spAutoFit/>
            </a:bodyPr>
            <a:lstStyle/>
            <a:p>
              <a:r>
                <a:rPr lang="en-US" sz="1400" b="1">
                  <a:solidFill>
                    <a:schemeClr val="accent1"/>
                  </a:solidFill>
                  <a:latin typeface="+mj-lt"/>
                </a:rPr>
                <a:t>Computers</a:t>
              </a:r>
            </a:p>
          </p:txBody>
        </p:sp>
        <p:sp>
          <p:nvSpPr>
            <p:cNvPr id="5" name="TextBox 4">
              <a:extLst>
                <a:ext uri="{FF2B5EF4-FFF2-40B4-BE49-F238E27FC236}">
                  <a16:creationId xmlns:a16="http://schemas.microsoft.com/office/drawing/2014/main" id="{E167A3BC-056F-B36D-289D-5F40B88469F0}"/>
                </a:ext>
              </a:extLst>
            </p:cNvPr>
            <p:cNvSpPr txBox="1"/>
            <p:nvPr/>
          </p:nvSpPr>
          <p:spPr>
            <a:xfrm>
              <a:off x="4405458" y="3838833"/>
              <a:ext cx="1286299" cy="523220"/>
            </a:xfrm>
            <a:prstGeom prst="rect">
              <a:avLst/>
            </a:prstGeom>
            <a:noFill/>
          </p:spPr>
          <p:txBody>
            <a:bodyPr wrap="square" rtlCol="0">
              <a:spAutoFit/>
            </a:bodyPr>
            <a:lstStyle/>
            <a:p>
              <a:pPr algn="ctr"/>
              <a:r>
                <a:rPr lang="en-US" sz="1400" b="1">
                  <a:solidFill>
                    <a:schemeClr val="accent1"/>
                  </a:solidFill>
                  <a:latin typeface="+mj-lt"/>
                </a:rPr>
                <a:t>Automation &amp; Robots</a:t>
              </a:r>
            </a:p>
          </p:txBody>
        </p:sp>
        <p:sp>
          <p:nvSpPr>
            <p:cNvPr id="6" name="TextBox 5">
              <a:extLst>
                <a:ext uri="{FF2B5EF4-FFF2-40B4-BE49-F238E27FC236}">
                  <a16:creationId xmlns:a16="http://schemas.microsoft.com/office/drawing/2014/main" id="{415C158E-53AA-00C3-5C79-E594B29E2938}"/>
                </a:ext>
              </a:extLst>
            </p:cNvPr>
            <p:cNvSpPr txBox="1"/>
            <p:nvPr/>
          </p:nvSpPr>
          <p:spPr>
            <a:xfrm>
              <a:off x="5048608" y="5090143"/>
              <a:ext cx="1286299" cy="307777"/>
            </a:xfrm>
            <a:prstGeom prst="rect">
              <a:avLst/>
            </a:prstGeom>
            <a:noFill/>
          </p:spPr>
          <p:txBody>
            <a:bodyPr wrap="square" rtlCol="0">
              <a:spAutoFit/>
            </a:bodyPr>
            <a:lstStyle/>
            <a:p>
              <a:r>
                <a:rPr lang="en-US" sz="1400" b="1">
                  <a:solidFill>
                    <a:schemeClr val="accent1"/>
                  </a:solidFill>
                  <a:latin typeface="+mj-lt"/>
                </a:rPr>
                <a:t>Transistors</a:t>
              </a:r>
            </a:p>
          </p:txBody>
        </p:sp>
        <p:sp>
          <p:nvSpPr>
            <p:cNvPr id="7" name="TextBox 6">
              <a:extLst>
                <a:ext uri="{FF2B5EF4-FFF2-40B4-BE49-F238E27FC236}">
                  <a16:creationId xmlns:a16="http://schemas.microsoft.com/office/drawing/2014/main" id="{6FAFF447-7A20-2968-9FFD-F5C6BF1A4EE3}"/>
                </a:ext>
              </a:extLst>
            </p:cNvPr>
            <p:cNvSpPr txBox="1"/>
            <p:nvPr/>
          </p:nvSpPr>
          <p:spPr>
            <a:xfrm>
              <a:off x="5492659" y="3630330"/>
              <a:ext cx="1416668" cy="307777"/>
            </a:xfrm>
            <a:prstGeom prst="rect">
              <a:avLst/>
            </a:prstGeom>
            <a:noFill/>
          </p:spPr>
          <p:txBody>
            <a:bodyPr wrap="square" rtlCol="0">
              <a:spAutoFit/>
            </a:bodyPr>
            <a:lstStyle/>
            <a:p>
              <a:r>
                <a:rPr lang="en-US" sz="1400" b="1">
                  <a:solidFill>
                    <a:schemeClr val="accent1"/>
                  </a:solidFill>
                  <a:latin typeface="+mj-lt"/>
                </a:rPr>
                <a:t>Spaceflight</a:t>
              </a:r>
            </a:p>
          </p:txBody>
        </p:sp>
        <p:sp>
          <p:nvSpPr>
            <p:cNvPr id="8" name="TextBox 7">
              <a:extLst>
                <a:ext uri="{FF2B5EF4-FFF2-40B4-BE49-F238E27FC236}">
                  <a16:creationId xmlns:a16="http://schemas.microsoft.com/office/drawing/2014/main" id="{B4A226DE-DC97-4302-E8EC-B0F60E4871BF}"/>
                </a:ext>
              </a:extLst>
            </p:cNvPr>
            <p:cNvSpPr txBox="1"/>
            <p:nvPr/>
          </p:nvSpPr>
          <p:spPr>
            <a:xfrm>
              <a:off x="6572799" y="2887651"/>
              <a:ext cx="2215212" cy="307777"/>
            </a:xfrm>
            <a:prstGeom prst="rect">
              <a:avLst/>
            </a:prstGeom>
            <a:noFill/>
          </p:spPr>
          <p:txBody>
            <a:bodyPr wrap="square" rtlCol="0">
              <a:spAutoFit/>
            </a:bodyPr>
            <a:lstStyle/>
            <a:p>
              <a:r>
                <a:rPr lang="en-US" sz="1400" b="1">
                  <a:solidFill>
                    <a:schemeClr val="accent1"/>
                  </a:solidFill>
                  <a:latin typeface="+mj-lt"/>
                </a:rPr>
                <a:t>Personal Computers</a:t>
              </a:r>
            </a:p>
          </p:txBody>
        </p:sp>
        <p:sp>
          <p:nvSpPr>
            <p:cNvPr id="9" name="TextBox 8">
              <a:extLst>
                <a:ext uri="{FF2B5EF4-FFF2-40B4-BE49-F238E27FC236}">
                  <a16:creationId xmlns:a16="http://schemas.microsoft.com/office/drawing/2014/main" id="{C7B465A0-7E8A-CA93-5879-8B09C69E8C34}"/>
                </a:ext>
              </a:extLst>
            </p:cNvPr>
            <p:cNvSpPr txBox="1"/>
            <p:nvPr/>
          </p:nvSpPr>
          <p:spPr>
            <a:xfrm>
              <a:off x="8542489" y="3864774"/>
              <a:ext cx="1523336" cy="307777"/>
            </a:xfrm>
            <a:prstGeom prst="rect">
              <a:avLst/>
            </a:prstGeom>
            <a:noFill/>
          </p:spPr>
          <p:txBody>
            <a:bodyPr wrap="square" rtlCol="0">
              <a:spAutoFit/>
            </a:bodyPr>
            <a:lstStyle/>
            <a:p>
              <a:r>
                <a:rPr lang="en-US" sz="1400" b="1">
                  <a:solidFill>
                    <a:schemeClr val="accent1"/>
                  </a:solidFill>
                  <a:latin typeface="+mj-lt"/>
                </a:rPr>
                <a:t>Globalization</a:t>
              </a:r>
            </a:p>
          </p:txBody>
        </p:sp>
        <p:sp>
          <p:nvSpPr>
            <p:cNvPr id="10" name="TextBox 9">
              <a:extLst>
                <a:ext uri="{FF2B5EF4-FFF2-40B4-BE49-F238E27FC236}">
                  <a16:creationId xmlns:a16="http://schemas.microsoft.com/office/drawing/2014/main" id="{94CA877C-478C-3D05-76BF-522B89127E23}"/>
                </a:ext>
              </a:extLst>
            </p:cNvPr>
            <p:cNvSpPr txBox="1"/>
            <p:nvPr/>
          </p:nvSpPr>
          <p:spPr>
            <a:xfrm>
              <a:off x="10065825" y="1897764"/>
              <a:ext cx="1668126" cy="307777"/>
            </a:xfrm>
            <a:prstGeom prst="rect">
              <a:avLst/>
            </a:prstGeom>
            <a:noFill/>
          </p:spPr>
          <p:txBody>
            <a:bodyPr wrap="square" rtlCol="0">
              <a:spAutoFit/>
            </a:bodyPr>
            <a:lstStyle/>
            <a:p>
              <a:r>
                <a:rPr lang="en-US" sz="1400" b="1">
                  <a:solidFill>
                    <a:schemeClr val="accent1"/>
                  </a:solidFill>
                  <a:latin typeface="+mj-lt"/>
                </a:rPr>
                <a:t>Driverless Cars</a:t>
              </a:r>
            </a:p>
          </p:txBody>
        </p:sp>
        <p:sp>
          <p:nvSpPr>
            <p:cNvPr id="11" name="TextBox 10">
              <a:extLst>
                <a:ext uri="{FF2B5EF4-FFF2-40B4-BE49-F238E27FC236}">
                  <a16:creationId xmlns:a16="http://schemas.microsoft.com/office/drawing/2014/main" id="{E8A06E61-9C28-0953-3FA3-6727DF7245E5}"/>
                </a:ext>
              </a:extLst>
            </p:cNvPr>
            <p:cNvSpPr txBox="1"/>
            <p:nvPr/>
          </p:nvSpPr>
          <p:spPr>
            <a:xfrm>
              <a:off x="10572097" y="3480323"/>
              <a:ext cx="416562" cy="307777"/>
            </a:xfrm>
            <a:prstGeom prst="rect">
              <a:avLst/>
            </a:prstGeom>
            <a:noFill/>
          </p:spPr>
          <p:txBody>
            <a:bodyPr wrap="square" rtlCol="0">
              <a:spAutoFit/>
            </a:bodyPr>
            <a:lstStyle/>
            <a:p>
              <a:r>
                <a:rPr lang="en-US" sz="1400" b="1">
                  <a:solidFill>
                    <a:schemeClr val="accent1"/>
                  </a:solidFill>
                  <a:latin typeface="+mj-lt"/>
                </a:rPr>
                <a:t>AI</a:t>
              </a:r>
            </a:p>
          </p:txBody>
        </p:sp>
        <p:sp>
          <p:nvSpPr>
            <p:cNvPr id="12" name="Arrow: Down 11">
              <a:extLst>
                <a:ext uri="{FF2B5EF4-FFF2-40B4-BE49-F238E27FC236}">
                  <a16:creationId xmlns:a16="http://schemas.microsoft.com/office/drawing/2014/main" id="{63266175-BC47-3C82-8295-2490601DF61F}"/>
                </a:ext>
              </a:extLst>
            </p:cNvPr>
            <p:cNvSpPr/>
            <p:nvPr/>
          </p:nvSpPr>
          <p:spPr>
            <a:xfrm>
              <a:off x="10750398" y="2179457"/>
              <a:ext cx="238261" cy="381023"/>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2F319D1D-55E3-37E4-5A75-DEE33C941ABF}"/>
                </a:ext>
              </a:extLst>
            </p:cNvPr>
            <p:cNvSpPr/>
            <p:nvPr/>
          </p:nvSpPr>
          <p:spPr>
            <a:xfrm rot="10800000">
              <a:off x="10643846" y="2851333"/>
              <a:ext cx="241747" cy="556551"/>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5AA1F2C3-9975-45DB-89EF-4B06889B7912}"/>
                </a:ext>
              </a:extLst>
            </p:cNvPr>
            <p:cNvSpPr/>
            <p:nvPr/>
          </p:nvSpPr>
          <p:spPr>
            <a:xfrm rot="10800000">
              <a:off x="9101689" y="3277743"/>
              <a:ext cx="241747" cy="556551"/>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811D2F12-6F17-1925-5262-CD4760A8D0C5}"/>
                </a:ext>
              </a:extLst>
            </p:cNvPr>
            <p:cNvSpPr/>
            <p:nvPr/>
          </p:nvSpPr>
          <p:spPr>
            <a:xfrm>
              <a:off x="7559532" y="3202047"/>
              <a:ext cx="241747" cy="556551"/>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27FA7438-9209-59F2-87C4-7B16C2D19AF6}"/>
                </a:ext>
              </a:extLst>
            </p:cNvPr>
            <p:cNvSpPr/>
            <p:nvPr/>
          </p:nvSpPr>
          <p:spPr>
            <a:xfrm>
              <a:off x="5975126" y="3951051"/>
              <a:ext cx="241747" cy="556551"/>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6314C812-2F36-F93E-6141-B3FF934E2E87}"/>
                </a:ext>
              </a:extLst>
            </p:cNvPr>
            <p:cNvSpPr/>
            <p:nvPr/>
          </p:nvSpPr>
          <p:spPr>
            <a:xfrm rot="10800000">
              <a:off x="5450008" y="4856453"/>
              <a:ext cx="268620" cy="233689"/>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76839993-C480-B584-D15E-C5C86CF7D48E}"/>
                </a:ext>
              </a:extLst>
            </p:cNvPr>
            <p:cNvSpPr/>
            <p:nvPr/>
          </p:nvSpPr>
          <p:spPr>
            <a:xfrm>
              <a:off x="4891314" y="4362054"/>
              <a:ext cx="268621" cy="463586"/>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48C3E7F6-2C57-89A4-3BBD-5707BD490D8B}"/>
                </a:ext>
              </a:extLst>
            </p:cNvPr>
            <p:cNvSpPr/>
            <p:nvPr/>
          </p:nvSpPr>
          <p:spPr>
            <a:xfrm>
              <a:off x="4248947" y="4632157"/>
              <a:ext cx="268621" cy="271981"/>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180549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A6D15-4A23-7DAF-6D10-51DCB5F33B79}"/>
              </a:ext>
            </a:extLst>
          </p:cNvPr>
          <p:cNvSpPr>
            <a:spLocks noGrp="1"/>
          </p:cNvSpPr>
          <p:nvPr>
            <p:ph type="title"/>
          </p:nvPr>
        </p:nvSpPr>
        <p:spPr/>
        <p:txBody>
          <a:bodyPr/>
          <a:lstStyle/>
          <a:p>
            <a:r>
              <a:rPr lang="en-US"/>
              <a:t>AI </a:t>
            </a:r>
            <a:r>
              <a:rPr lang="en-US" b="0"/>
              <a:t>by the Numbers</a:t>
            </a:r>
          </a:p>
        </p:txBody>
      </p:sp>
      <p:sp>
        <p:nvSpPr>
          <p:cNvPr id="10" name="TextBox 7">
            <a:extLst>
              <a:ext uri="{FF2B5EF4-FFF2-40B4-BE49-F238E27FC236}">
                <a16:creationId xmlns:a16="http://schemas.microsoft.com/office/drawing/2014/main" id="{2C9D6A02-35C8-FE63-5B82-B9B7F624F556}"/>
              </a:ext>
            </a:extLst>
          </p:cNvPr>
          <p:cNvSpPr txBox="1"/>
          <p:nvPr/>
        </p:nvSpPr>
        <p:spPr>
          <a:xfrm>
            <a:off x="10193655" y="6382717"/>
            <a:ext cx="1543050" cy="390525"/>
          </a:xfrm>
          <a:prstGeom prst="rect">
            <a:avLst/>
          </a:prstGeom>
          <a:noFill/>
        </p:spPr>
        <p:txBody>
          <a:bodyPr wrap="square">
            <a:spAutoFit/>
          </a:bodyPr>
          <a:lstStyle/>
          <a:p>
            <a:pPr marL="0" marR="0">
              <a:lnSpc>
                <a:spcPct val="115000"/>
              </a:lnSpc>
              <a:spcBef>
                <a:spcPts val="0"/>
              </a:spcBef>
              <a:spcAft>
                <a:spcPts val="800"/>
              </a:spcAft>
            </a:pPr>
            <a:r>
              <a:rPr lang="en-US" sz="1100" u="sng" kern="1200">
                <a:solidFill>
                  <a:srgbClr val="000000"/>
                </a:solidFill>
                <a:effectLst/>
                <a:latin typeface="Aptos" panose="020B0004020202020204" pitchFamily="34" charset="0"/>
                <a:ea typeface="Aptos" panose="020B0004020202020204" pitchFamily="34" charset="0"/>
                <a:cs typeface="Times New Roman" panose="02020603050405020304" pitchFamily="18" charset="0"/>
                <a:hlinkClick r:id="rId3"/>
              </a:rPr>
              <a:t>Chicago Booth Review</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TextBox 9">
            <a:extLst>
              <a:ext uri="{FF2B5EF4-FFF2-40B4-BE49-F238E27FC236}">
                <a16:creationId xmlns:a16="http://schemas.microsoft.com/office/drawing/2014/main" id="{9788ECDE-4169-289D-2A9E-FE6D210976B6}"/>
              </a:ext>
            </a:extLst>
          </p:cNvPr>
          <p:cNvSpPr txBox="1"/>
          <p:nvPr/>
        </p:nvSpPr>
        <p:spPr>
          <a:xfrm>
            <a:off x="9241155" y="6373827"/>
            <a:ext cx="828675" cy="390525"/>
          </a:xfrm>
          <a:prstGeom prst="rect">
            <a:avLst/>
          </a:prstGeom>
          <a:noFill/>
        </p:spPr>
        <p:txBody>
          <a:bodyPr wrap="square">
            <a:spAutoFit/>
          </a:bodyPr>
          <a:lstStyle/>
          <a:p>
            <a:pPr marL="0" marR="0">
              <a:lnSpc>
                <a:spcPct val="115000"/>
              </a:lnSpc>
              <a:spcBef>
                <a:spcPts val="0"/>
              </a:spcBef>
              <a:spcAft>
                <a:spcPts val="800"/>
              </a:spcAft>
            </a:pPr>
            <a:r>
              <a:rPr lang="en-US" sz="1100" u="sng" kern="1200">
                <a:solidFill>
                  <a:srgbClr val="000000"/>
                </a:solidFill>
                <a:effectLst/>
                <a:latin typeface="Aptos" panose="020B0004020202020204" pitchFamily="34" charset="0"/>
                <a:ea typeface="Aptos" panose="020B0004020202020204" pitchFamily="34" charset="0"/>
                <a:cs typeface="Times New Roman" panose="02020603050405020304" pitchFamily="18" charset="0"/>
                <a:hlinkClick r:id="rId4"/>
              </a:rPr>
              <a:t>McKinsey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274E4C68-C0E6-E852-4EB1-52CF0233BBF9}"/>
              </a:ext>
            </a:extLst>
          </p:cNvPr>
          <p:cNvSpPr txBox="1"/>
          <p:nvPr/>
        </p:nvSpPr>
        <p:spPr>
          <a:xfrm>
            <a:off x="8002905" y="6373827"/>
            <a:ext cx="1190625" cy="390525"/>
          </a:xfrm>
          <a:prstGeom prst="rect">
            <a:avLst/>
          </a:prstGeom>
          <a:noFill/>
        </p:spPr>
        <p:txBody>
          <a:bodyPr wrap="square">
            <a:spAutoFit/>
          </a:bodyPr>
          <a:lstStyle/>
          <a:p>
            <a:pPr marL="0" marR="0">
              <a:lnSpc>
                <a:spcPct val="115000"/>
              </a:lnSpc>
              <a:spcBef>
                <a:spcPts val="0"/>
              </a:spcBef>
              <a:spcAft>
                <a:spcPts val="800"/>
              </a:spcAft>
            </a:pPr>
            <a:r>
              <a:rPr lang="en-US" sz="1100" u="sng" kern="1200">
                <a:solidFill>
                  <a:srgbClr val="000000"/>
                </a:solidFill>
                <a:effectLst/>
                <a:latin typeface="Aptos" panose="020B0004020202020204" pitchFamily="34" charset="0"/>
                <a:ea typeface="Aptos" panose="020B0004020202020204" pitchFamily="34" charset="0"/>
                <a:cs typeface="Times New Roman" panose="02020603050405020304" pitchFamily="18" charset="0"/>
                <a:hlinkClick r:id="rId5"/>
              </a:rPr>
              <a:t>Goldman Sachs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37" name="TextBox 36">
            <a:extLst>
              <a:ext uri="{FF2B5EF4-FFF2-40B4-BE49-F238E27FC236}">
                <a16:creationId xmlns:a16="http://schemas.microsoft.com/office/drawing/2014/main" id="{78E645F8-7C54-4C27-067A-6C44A2E70C4E}"/>
              </a:ext>
            </a:extLst>
          </p:cNvPr>
          <p:cNvSpPr txBox="1"/>
          <p:nvPr/>
        </p:nvSpPr>
        <p:spPr>
          <a:xfrm>
            <a:off x="674246" y="1567471"/>
            <a:ext cx="1325880" cy="409342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Poppins"/>
                <a:ea typeface="+mn-ea"/>
                <a:cs typeface="+mn-cs"/>
              </a:rPr>
              <a:t>300 million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Poppi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Poppi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Poppins"/>
                <a:ea typeface="+mn-ea"/>
                <a:cs typeface="+mn-cs"/>
              </a:rPr>
              <a:t>250 million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Poppi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Poppi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Poppins"/>
                <a:ea typeface="+mn-ea"/>
                <a:cs typeface="+mn-cs"/>
              </a:rPr>
              <a:t>200 million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Poppi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Poppi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prstClr val="black"/>
                </a:solidFill>
                <a:latin typeface="Poppins"/>
              </a:rPr>
              <a:t>150 million</a:t>
            </a:r>
            <a:endParaRPr kumimoji="0" lang="en-US" sz="1400" b="1" i="0" u="none" strike="noStrike" kern="1200" cap="none" spc="0" normalizeH="0" baseline="0" noProof="0">
              <a:ln>
                <a:noFill/>
              </a:ln>
              <a:solidFill>
                <a:prstClr val="black"/>
              </a:solidFill>
              <a:effectLst/>
              <a:uLnTx/>
              <a:uFillTx/>
              <a:latin typeface="Poppi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Poppi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Poppi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Poppins"/>
                <a:ea typeface="+mn-ea"/>
                <a:cs typeface="+mn-cs"/>
              </a:rPr>
              <a:t>100 million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Poppi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Poppi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Poppins"/>
                <a:ea typeface="+mn-ea"/>
                <a:cs typeface="+mn-cs"/>
              </a:rPr>
              <a:t>50 million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Poppi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Poppi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Poppins"/>
                <a:ea typeface="+mn-ea"/>
                <a:cs typeface="+mn-cs"/>
              </a:rPr>
              <a:t>10 million</a:t>
            </a:r>
          </a:p>
        </p:txBody>
      </p:sp>
      <p:grpSp>
        <p:nvGrpSpPr>
          <p:cNvPr id="74" name="Group 73">
            <a:extLst>
              <a:ext uri="{FF2B5EF4-FFF2-40B4-BE49-F238E27FC236}">
                <a16:creationId xmlns:a16="http://schemas.microsoft.com/office/drawing/2014/main" id="{12563450-FF2A-6BCC-F324-F4861F19F753}"/>
              </a:ext>
            </a:extLst>
          </p:cNvPr>
          <p:cNvGrpSpPr/>
          <p:nvPr/>
        </p:nvGrpSpPr>
        <p:grpSpPr>
          <a:xfrm>
            <a:off x="2027287" y="3614185"/>
            <a:ext cx="9490745" cy="1240251"/>
            <a:chOff x="2992409" y="1544425"/>
            <a:chExt cx="12002644" cy="1240251"/>
          </a:xfrm>
        </p:grpSpPr>
        <p:cxnSp>
          <p:nvCxnSpPr>
            <p:cNvPr id="3" name="Straight Connector 2">
              <a:extLst>
                <a:ext uri="{FF2B5EF4-FFF2-40B4-BE49-F238E27FC236}">
                  <a16:creationId xmlns:a16="http://schemas.microsoft.com/office/drawing/2014/main" id="{E6220347-D9F3-725D-BCE6-80BAE1ED4F37}"/>
                </a:ext>
              </a:extLst>
            </p:cNvPr>
            <p:cNvCxnSpPr>
              <a:cxnSpLocks/>
            </p:cNvCxnSpPr>
            <p:nvPr/>
          </p:nvCxnSpPr>
          <p:spPr>
            <a:xfrm rot="5400000">
              <a:off x="8993731" y="-4456897"/>
              <a:ext cx="0" cy="12002644"/>
            </a:xfrm>
            <a:prstGeom prst="line">
              <a:avLst/>
            </a:prstGeom>
            <a:ln w="6350">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D12D5C0-3C88-28E6-03E0-EEDEF819AF19}"/>
                </a:ext>
              </a:extLst>
            </p:cNvPr>
            <p:cNvCxnSpPr>
              <a:cxnSpLocks/>
            </p:cNvCxnSpPr>
            <p:nvPr/>
          </p:nvCxnSpPr>
          <p:spPr>
            <a:xfrm rot="5400000">
              <a:off x="8993732" y="-3836785"/>
              <a:ext cx="0" cy="12002642"/>
            </a:xfrm>
            <a:prstGeom prst="line">
              <a:avLst/>
            </a:prstGeom>
            <a:ln w="6350">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5FD35F6-5723-FE50-F78F-71723E74B7AD}"/>
                </a:ext>
              </a:extLst>
            </p:cNvPr>
            <p:cNvCxnSpPr>
              <a:cxnSpLocks/>
            </p:cNvCxnSpPr>
            <p:nvPr/>
          </p:nvCxnSpPr>
          <p:spPr>
            <a:xfrm rot="5400000">
              <a:off x="8993732" y="-3216645"/>
              <a:ext cx="0" cy="12002642"/>
            </a:xfrm>
            <a:prstGeom prst="line">
              <a:avLst/>
            </a:prstGeom>
            <a:ln w="6350">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B8FA6604-DC27-6C7C-E67A-1AF3C8A7F61D}"/>
              </a:ext>
            </a:extLst>
          </p:cNvPr>
          <p:cNvSpPr txBox="1"/>
          <p:nvPr/>
        </p:nvSpPr>
        <p:spPr>
          <a:xfrm>
            <a:off x="2190435" y="5796243"/>
            <a:ext cx="2400572" cy="574516"/>
          </a:xfrm>
          <a:prstGeom prst="rect">
            <a:avLst/>
          </a:prstGeom>
          <a:noFill/>
        </p:spPr>
        <p:txBody>
          <a:bodyPr wrap="square" lIns="0" tIns="0" rIns="0" bIns="0" rtlCol="0">
            <a:spAutoFit/>
          </a:bodyPr>
          <a:lstStyle/>
          <a:p>
            <a:pPr algn="ctr">
              <a:lnSpc>
                <a:spcPct val="120000"/>
              </a:lnSpc>
              <a:spcAft>
                <a:spcPts val="800"/>
              </a:spcAft>
            </a:pPr>
            <a:r>
              <a:rPr lang="en-US" sz="1600" b="1">
                <a:latin typeface="+mj-lt"/>
                <a:cs typeface="Poppins" pitchFamily="2" charset="77"/>
              </a:rPr>
              <a:t>Partially affected in the next 10 years</a:t>
            </a:r>
          </a:p>
        </p:txBody>
      </p:sp>
      <p:grpSp>
        <p:nvGrpSpPr>
          <p:cNvPr id="75" name="Group 74">
            <a:extLst>
              <a:ext uri="{FF2B5EF4-FFF2-40B4-BE49-F238E27FC236}">
                <a16:creationId xmlns:a16="http://schemas.microsoft.com/office/drawing/2014/main" id="{13D6D88D-B6F9-8BDC-FC78-322EDA1AF6B0}"/>
              </a:ext>
            </a:extLst>
          </p:cNvPr>
          <p:cNvGrpSpPr/>
          <p:nvPr/>
        </p:nvGrpSpPr>
        <p:grpSpPr>
          <a:xfrm>
            <a:off x="2027287" y="1642778"/>
            <a:ext cx="9490745" cy="1297401"/>
            <a:chOff x="2992410" y="1544424"/>
            <a:chExt cx="12002644" cy="1297401"/>
          </a:xfrm>
        </p:grpSpPr>
        <p:cxnSp>
          <p:nvCxnSpPr>
            <p:cNvPr id="76" name="Straight Connector 75">
              <a:extLst>
                <a:ext uri="{FF2B5EF4-FFF2-40B4-BE49-F238E27FC236}">
                  <a16:creationId xmlns:a16="http://schemas.microsoft.com/office/drawing/2014/main" id="{7E352FF7-E7A8-A4DA-13B8-E87FFBAFCFD4}"/>
                </a:ext>
              </a:extLst>
            </p:cNvPr>
            <p:cNvCxnSpPr>
              <a:cxnSpLocks/>
            </p:cNvCxnSpPr>
            <p:nvPr/>
          </p:nvCxnSpPr>
          <p:spPr>
            <a:xfrm rot="5400000">
              <a:off x="8993731" y="-4456897"/>
              <a:ext cx="0" cy="12002644"/>
            </a:xfrm>
            <a:prstGeom prst="line">
              <a:avLst/>
            </a:prstGeom>
            <a:ln w="6350">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D3235F0-D966-F0EE-0BB3-1CB5CE803864}"/>
                </a:ext>
              </a:extLst>
            </p:cNvPr>
            <p:cNvCxnSpPr>
              <a:cxnSpLocks/>
            </p:cNvCxnSpPr>
            <p:nvPr/>
          </p:nvCxnSpPr>
          <p:spPr>
            <a:xfrm rot="5400000">
              <a:off x="8993732" y="-3802496"/>
              <a:ext cx="0" cy="12002642"/>
            </a:xfrm>
            <a:prstGeom prst="line">
              <a:avLst/>
            </a:prstGeom>
            <a:ln w="6350">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58C63455-715D-FA4A-C519-E22A05EF1256}"/>
                </a:ext>
              </a:extLst>
            </p:cNvPr>
            <p:cNvCxnSpPr>
              <a:cxnSpLocks/>
            </p:cNvCxnSpPr>
            <p:nvPr/>
          </p:nvCxnSpPr>
          <p:spPr>
            <a:xfrm rot="5400000">
              <a:off x="8993732" y="-3159496"/>
              <a:ext cx="0" cy="12002642"/>
            </a:xfrm>
            <a:prstGeom prst="line">
              <a:avLst/>
            </a:prstGeom>
            <a:ln w="6350">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grpSp>
      <p:cxnSp>
        <p:nvCxnSpPr>
          <p:cNvPr id="79" name="Straight Connector 78">
            <a:extLst>
              <a:ext uri="{FF2B5EF4-FFF2-40B4-BE49-F238E27FC236}">
                <a16:creationId xmlns:a16="http://schemas.microsoft.com/office/drawing/2014/main" id="{D3873328-B3D0-4FF7-93CA-E7556AD06CF0}"/>
              </a:ext>
            </a:extLst>
          </p:cNvPr>
          <p:cNvCxnSpPr>
            <a:cxnSpLocks/>
          </p:cNvCxnSpPr>
          <p:nvPr/>
        </p:nvCxnSpPr>
        <p:spPr>
          <a:xfrm rot="5400000">
            <a:off x="6776850" y="729204"/>
            <a:ext cx="0" cy="9490744"/>
          </a:xfrm>
          <a:prstGeom prst="line">
            <a:avLst/>
          </a:prstGeom>
          <a:ln w="6350">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50" name="Rectangle: Rounded Corners 49">
            <a:extLst>
              <a:ext uri="{FF2B5EF4-FFF2-40B4-BE49-F238E27FC236}">
                <a16:creationId xmlns:a16="http://schemas.microsoft.com/office/drawing/2014/main" id="{40C64BB5-9C43-C572-1A88-46340201A121}"/>
              </a:ext>
            </a:extLst>
          </p:cNvPr>
          <p:cNvSpPr/>
          <p:nvPr/>
        </p:nvSpPr>
        <p:spPr>
          <a:xfrm rot="16200000">
            <a:off x="1304260" y="3250867"/>
            <a:ext cx="4271806" cy="548257"/>
          </a:xfrm>
          <a:prstGeom prst="roundRect">
            <a:avLst>
              <a:gd name="adj" fmla="val 50000"/>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lIns="0" tIns="45720" rIns="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white"/>
              </a:solidFill>
              <a:effectLst/>
              <a:uLnTx/>
              <a:uFillTx/>
              <a:latin typeface="Century Gothic" panose="020B0502020202020204" pitchFamily="34" charset="0"/>
              <a:ea typeface="Open Sans"/>
              <a:cs typeface="Open Sans"/>
            </a:endParaRPr>
          </a:p>
        </p:txBody>
      </p:sp>
      <p:sp>
        <p:nvSpPr>
          <p:cNvPr id="69" name="Rectangle: Rounded Corners 68">
            <a:extLst>
              <a:ext uri="{FF2B5EF4-FFF2-40B4-BE49-F238E27FC236}">
                <a16:creationId xmlns:a16="http://schemas.microsoft.com/office/drawing/2014/main" id="{E2274EC4-8DA0-DFFD-26EF-B38128E36463}"/>
              </a:ext>
            </a:extLst>
          </p:cNvPr>
          <p:cNvSpPr/>
          <p:nvPr/>
        </p:nvSpPr>
        <p:spPr>
          <a:xfrm rot="16200000">
            <a:off x="5634865" y="4766637"/>
            <a:ext cx="1188869" cy="548257"/>
          </a:xfrm>
          <a:prstGeom prst="roundRect">
            <a:avLst>
              <a:gd name="adj" fmla="val 50000"/>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lIns="0" tIns="45720" rIns="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white"/>
              </a:solidFill>
              <a:effectLst/>
              <a:uLnTx/>
              <a:uFillTx/>
              <a:latin typeface="Century Gothic" panose="020B0502020202020204" pitchFamily="34" charset="0"/>
              <a:ea typeface="Open Sans"/>
              <a:cs typeface="Open Sans"/>
            </a:endParaRPr>
          </a:p>
        </p:txBody>
      </p:sp>
      <p:sp>
        <p:nvSpPr>
          <p:cNvPr id="70" name="Rectangle: Rounded Corners 69">
            <a:extLst>
              <a:ext uri="{FF2B5EF4-FFF2-40B4-BE49-F238E27FC236}">
                <a16:creationId xmlns:a16="http://schemas.microsoft.com/office/drawing/2014/main" id="{CA225549-06D6-D5D5-985B-CBF235999A4A}"/>
              </a:ext>
            </a:extLst>
          </p:cNvPr>
          <p:cNvSpPr/>
          <p:nvPr/>
        </p:nvSpPr>
        <p:spPr>
          <a:xfrm rot="16200000">
            <a:off x="8457042" y="4729884"/>
            <a:ext cx="1337253" cy="548257"/>
          </a:xfrm>
          <a:prstGeom prst="roundRect">
            <a:avLst>
              <a:gd name="adj" fmla="val 50000"/>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lIns="0" tIns="45720" rIns="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white"/>
              </a:solidFill>
              <a:effectLst/>
              <a:uLnTx/>
              <a:uFillTx/>
              <a:latin typeface="Century Gothic" panose="020B0502020202020204" pitchFamily="34" charset="0"/>
              <a:ea typeface="Open Sans"/>
              <a:cs typeface="Open Sans"/>
            </a:endParaRPr>
          </a:p>
        </p:txBody>
      </p:sp>
      <p:sp>
        <p:nvSpPr>
          <p:cNvPr id="81" name="TextBox 80">
            <a:extLst>
              <a:ext uri="{FF2B5EF4-FFF2-40B4-BE49-F238E27FC236}">
                <a16:creationId xmlns:a16="http://schemas.microsoft.com/office/drawing/2014/main" id="{59BBDF02-E85D-3DB6-A025-BC5B66F1799D}"/>
              </a:ext>
            </a:extLst>
          </p:cNvPr>
          <p:cNvSpPr txBox="1"/>
          <p:nvPr/>
        </p:nvSpPr>
        <p:spPr>
          <a:xfrm>
            <a:off x="5083746" y="5795824"/>
            <a:ext cx="2291109" cy="574516"/>
          </a:xfrm>
          <a:prstGeom prst="rect">
            <a:avLst/>
          </a:prstGeom>
          <a:noFill/>
        </p:spPr>
        <p:txBody>
          <a:bodyPr wrap="square" lIns="0" tIns="0" rIns="0" bIns="0" rtlCol="0">
            <a:spAutoFit/>
          </a:bodyPr>
          <a:lstStyle/>
          <a:p>
            <a:pPr algn="ctr">
              <a:lnSpc>
                <a:spcPct val="120000"/>
              </a:lnSpc>
              <a:spcAft>
                <a:spcPts val="800"/>
              </a:spcAft>
            </a:pPr>
            <a:r>
              <a:rPr lang="en-US" sz="1600" b="1">
                <a:latin typeface="+mj-lt"/>
                <a:cs typeface="Poppins" pitchFamily="2" charset="77"/>
              </a:rPr>
              <a:t>Displaced over the next 10 years</a:t>
            </a:r>
          </a:p>
        </p:txBody>
      </p:sp>
      <p:sp>
        <p:nvSpPr>
          <p:cNvPr id="82" name="TextBox 81">
            <a:extLst>
              <a:ext uri="{FF2B5EF4-FFF2-40B4-BE49-F238E27FC236}">
                <a16:creationId xmlns:a16="http://schemas.microsoft.com/office/drawing/2014/main" id="{501182CE-3ECA-2AE9-D6FF-CE8834C5215A}"/>
              </a:ext>
            </a:extLst>
          </p:cNvPr>
          <p:cNvSpPr txBox="1"/>
          <p:nvPr/>
        </p:nvSpPr>
        <p:spPr>
          <a:xfrm>
            <a:off x="8162079" y="5774838"/>
            <a:ext cx="1927180" cy="279051"/>
          </a:xfrm>
          <a:prstGeom prst="rect">
            <a:avLst/>
          </a:prstGeom>
          <a:noFill/>
        </p:spPr>
        <p:txBody>
          <a:bodyPr wrap="square" lIns="0" tIns="0" rIns="0" bIns="0" rtlCol="0">
            <a:spAutoFit/>
          </a:bodyPr>
          <a:lstStyle/>
          <a:p>
            <a:pPr algn="ctr">
              <a:lnSpc>
                <a:spcPct val="120000"/>
              </a:lnSpc>
              <a:spcAft>
                <a:spcPts val="800"/>
              </a:spcAft>
            </a:pPr>
            <a:r>
              <a:rPr lang="en-US" sz="1600" b="1">
                <a:latin typeface="+mj-lt"/>
                <a:cs typeface="Poppins" pitchFamily="2" charset="77"/>
              </a:rPr>
              <a:t>Created</a:t>
            </a:r>
          </a:p>
        </p:txBody>
      </p:sp>
    </p:spTree>
    <p:extLst>
      <p:ext uri="{BB962C8B-B14F-4D97-AF65-F5344CB8AC3E}">
        <p14:creationId xmlns:p14="http://schemas.microsoft.com/office/powerpoint/2010/main" val="1382643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fade">
                                      <p:cBhvr>
                                        <p:cTn id="15" dur="500"/>
                                        <p:tgtEl>
                                          <p:spTgt spid="8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9"/>
                                        </p:tgtEl>
                                        <p:attrNameLst>
                                          <p:attrName>style.visibility</p:attrName>
                                        </p:attrNameLst>
                                      </p:cBhvr>
                                      <p:to>
                                        <p:strVal val="visible"/>
                                      </p:to>
                                    </p:set>
                                    <p:animEffect transition="in" filter="fade">
                                      <p:cBhvr>
                                        <p:cTn id="18" dur="500"/>
                                        <p:tgtEl>
                                          <p:spTgt spid="6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2"/>
                                        </p:tgtEl>
                                        <p:attrNameLst>
                                          <p:attrName>style.visibility</p:attrName>
                                        </p:attrNameLst>
                                      </p:cBhvr>
                                      <p:to>
                                        <p:strVal val="visible"/>
                                      </p:to>
                                    </p:set>
                                    <p:animEffect transition="in" filter="fade">
                                      <p:cBhvr>
                                        <p:cTn id="23" dur="500"/>
                                        <p:tgtEl>
                                          <p:spTgt spid="8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fade">
                                      <p:cBhvr>
                                        <p:cTn id="26"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0" grpId="0" animBg="1"/>
      <p:bldP spid="69" grpId="0" animBg="1"/>
      <p:bldP spid="70" grpId="0" animBg="1"/>
      <p:bldP spid="81" grpId="0"/>
      <p:bldP spid="8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8044DDDB-3AE7-5980-5615-6C3DABCC0EBE}"/>
              </a:ext>
            </a:extLst>
          </p:cNvPr>
          <p:cNvGrpSpPr/>
          <p:nvPr/>
        </p:nvGrpSpPr>
        <p:grpSpPr>
          <a:xfrm>
            <a:off x="115415" y="1400137"/>
            <a:ext cx="3200400" cy="3605388"/>
            <a:chOff x="115824" y="4896454"/>
            <a:chExt cx="3200400" cy="3605388"/>
          </a:xfrm>
        </p:grpSpPr>
        <p:graphicFrame>
          <p:nvGraphicFramePr>
            <p:cNvPr id="25" name="Chart 24">
              <a:extLst>
                <a:ext uri="{FF2B5EF4-FFF2-40B4-BE49-F238E27FC236}">
                  <a16:creationId xmlns:a16="http://schemas.microsoft.com/office/drawing/2014/main" id="{5E0333E4-FFF1-5DE5-F273-91E1C7063B3E}"/>
                </a:ext>
              </a:extLst>
            </p:cNvPr>
            <p:cNvGraphicFramePr/>
            <p:nvPr>
              <p:extLst>
                <p:ext uri="{D42A27DB-BD31-4B8C-83A1-F6EECF244321}">
                  <p14:modId xmlns:p14="http://schemas.microsoft.com/office/powerpoint/2010/main" val="1291453151"/>
                </p:ext>
              </p:extLst>
            </p:nvPr>
          </p:nvGraphicFramePr>
          <p:xfrm>
            <a:off x="115824" y="4896454"/>
            <a:ext cx="3200400" cy="3200400"/>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Box 25">
              <a:extLst>
                <a:ext uri="{FF2B5EF4-FFF2-40B4-BE49-F238E27FC236}">
                  <a16:creationId xmlns:a16="http://schemas.microsoft.com/office/drawing/2014/main" id="{B8FA6604-DC27-6C7C-E67A-1AF3C8A7F61D}"/>
                </a:ext>
              </a:extLst>
            </p:cNvPr>
            <p:cNvSpPr txBox="1"/>
            <p:nvPr/>
          </p:nvSpPr>
          <p:spPr>
            <a:xfrm>
              <a:off x="416908" y="7927326"/>
              <a:ext cx="2646334" cy="574516"/>
            </a:xfrm>
            <a:prstGeom prst="rect">
              <a:avLst/>
            </a:prstGeom>
            <a:noFill/>
          </p:spPr>
          <p:txBody>
            <a:bodyPr wrap="square" lIns="0" tIns="0" rIns="0" bIns="0" rtlCol="0">
              <a:spAutoFit/>
            </a:bodyPr>
            <a:lstStyle/>
            <a:p>
              <a:pPr algn="ctr">
                <a:lnSpc>
                  <a:spcPct val="120000"/>
                </a:lnSpc>
                <a:spcAft>
                  <a:spcPts val="800"/>
                </a:spcAft>
              </a:pPr>
              <a:r>
                <a:rPr lang="en-US" sz="1600" b="1">
                  <a:latin typeface="+mj-lt"/>
                  <a:cs typeface="Poppins" pitchFamily="2" charset="77"/>
                </a:rPr>
                <a:t>Of us are now doing jobs that didn’t exist in 1940</a:t>
              </a:r>
            </a:p>
          </p:txBody>
        </p:sp>
      </p:grpSp>
      <p:sp>
        <p:nvSpPr>
          <p:cNvPr id="2" name="Title 1">
            <a:extLst>
              <a:ext uri="{FF2B5EF4-FFF2-40B4-BE49-F238E27FC236}">
                <a16:creationId xmlns:a16="http://schemas.microsoft.com/office/drawing/2014/main" id="{81AA6D15-4A23-7DAF-6D10-51DCB5F33B79}"/>
              </a:ext>
            </a:extLst>
          </p:cNvPr>
          <p:cNvSpPr>
            <a:spLocks noGrp="1"/>
          </p:cNvSpPr>
          <p:nvPr>
            <p:ph type="title"/>
          </p:nvPr>
        </p:nvSpPr>
        <p:spPr/>
        <p:txBody>
          <a:bodyPr/>
          <a:lstStyle/>
          <a:p>
            <a:r>
              <a:rPr lang="en-US"/>
              <a:t>AI </a:t>
            </a:r>
            <a:r>
              <a:rPr lang="en-US" b="0"/>
              <a:t>by the Numbers</a:t>
            </a:r>
          </a:p>
        </p:txBody>
      </p:sp>
      <p:sp>
        <p:nvSpPr>
          <p:cNvPr id="10" name="TextBox 7">
            <a:extLst>
              <a:ext uri="{FF2B5EF4-FFF2-40B4-BE49-F238E27FC236}">
                <a16:creationId xmlns:a16="http://schemas.microsoft.com/office/drawing/2014/main" id="{2C9D6A02-35C8-FE63-5B82-B9B7F624F556}"/>
              </a:ext>
            </a:extLst>
          </p:cNvPr>
          <p:cNvSpPr txBox="1"/>
          <p:nvPr/>
        </p:nvSpPr>
        <p:spPr>
          <a:xfrm>
            <a:off x="9993857" y="6006618"/>
            <a:ext cx="1543050" cy="390525"/>
          </a:xfrm>
          <a:prstGeom prst="rect">
            <a:avLst/>
          </a:prstGeom>
          <a:noFill/>
        </p:spPr>
        <p:txBody>
          <a:bodyPr wrap="square">
            <a:spAutoFit/>
          </a:bodyPr>
          <a:lstStyle/>
          <a:p>
            <a:pPr marL="0" marR="0">
              <a:lnSpc>
                <a:spcPct val="115000"/>
              </a:lnSpc>
              <a:spcBef>
                <a:spcPts val="0"/>
              </a:spcBef>
              <a:spcAft>
                <a:spcPts val="800"/>
              </a:spcAft>
            </a:pPr>
            <a:r>
              <a:rPr lang="en-US" sz="1100" u="sng" kern="1200">
                <a:solidFill>
                  <a:srgbClr val="000000"/>
                </a:solidFill>
                <a:effectLst/>
                <a:latin typeface="Aptos" panose="020B0004020202020204" pitchFamily="34" charset="0"/>
                <a:ea typeface="Aptos" panose="020B0004020202020204" pitchFamily="34" charset="0"/>
                <a:cs typeface="Times New Roman" panose="02020603050405020304" pitchFamily="18" charset="0"/>
                <a:hlinkClick r:id="rId4"/>
              </a:rPr>
              <a:t>Chicago Booth Review</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TextBox 9">
            <a:extLst>
              <a:ext uri="{FF2B5EF4-FFF2-40B4-BE49-F238E27FC236}">
                <a16:creationId xmlns:a16="http://schemas.microsoft.com/office/drawing/2014/main" id="{9788ECDE-4169-289D-2A9E-FE6D210976B6}"/>
              </a:ext>
            </a:extLst>
          </p:cNvPr>
          <p:cNvSpPr txBox="1"/>
          <p:nvPr/>
        </p:nvSpPr>
        <p:spPr>
          <a:xfrm>
            <a:off x="9041357" y="5997728"/>
            <a:ext cx="828675" cy="390525"/>
          </a:xfrm>
          <a:prstGeom prst="rect">
            <a:avLst/>
          </a:prstGeom>
          <a:noFill/>
        </p:spPr>
        <p:txBody>
          <a:bodyPr wrap="square">
            <a:spAutoFit/>
          </a:bodyPr>
          <a:lstStyle/>
          <a:p>
            <a:pPr marL="0" marR="0">
              <a:lnSpc>
                <a:spcPct val="115000"/>
              </a:lnSpc>
              <a:spcBef>
                <a:spcPts val="0"/>
              </a:spcBef>
              <a:spcAft>
                <a:spcPts val="800"/>
              </a:spcAft>
            </a:pPr>
            <a:r>
              <a:rPr lang="en-US" sz="1100" u="sng" kern="1200">
                <a:solidFill>
                  <a:srgbClr val="000000"/>
                </a:solidFill>
                <a:effectLst/>
                <a:latin typeface="Aptos" panose="020B0004020202020204" pitchFamily="34" charset="0"/>
                <a:ea typeface="Aptos" panose="020B0004020202020204" pitchFamily="34" charset="0"/>
                <a:cs typeface="Times New Roman" panose="02020603050405020304" pitchFamily="18" charset="0"/>
                <a:hlinkClick r:id="rId5"/>
              </a:rPr>
              <a:t>McKinsey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274E4C68-C0E6-E852-4EB1-52CF0233BBF9}"/>
              </a:ext>
            </a:extLst>
          </p:cNvPr>
          <p:cNvSpPr txBox="1"/>
          <p:nvPr/>
        </p:nvSpPr>
        <p:spPr>
          <a:xfrm>
            <a:off x="7803107" y="5997728"/>
            <a:ext cx="1190625" cy="390525"/>
          </a:xfrm>
          <a:prstGeom prst="rect">
            <a:avLst/>
          </a:prstGeom>
          <a:noFill/>
        </p:spPr>
        <p:txBody>
          <a:bodyPr wrap="square">
            <a:spAutoFit/>
          </a:bodyPr>
          <a:lstStyle/>
          <a:p>
            <a:pPr marL="0" marR="0">
              <a:lnSpc>
                <a:spcPct val="115000"/>
              </a:lnSpc>
              <a:spcBef>
                <a:spcPts val="0"/>
              </a:spcBef>
              <a:spcAft>
                <a:spcPts val="800"/>
              </a:spcAft>
            </a:pPr>
            <a:r>
              <a:rPr lang="en-US" sz="1100" u="sng" kern="1200">
                <a:solidFill>
                  <a:srgbClr val="000000"/>
                </a:solidFill>
                <a:effectLst/>
                <a:latin typeface="Aptos" panose="020B0004020202020204" pitchFamily="34" charset="0"/>
                <a:ea typeface="Aptos" panose="020B0004020202020204" pitchFamily="34" charset="0"/>
                <a:cs typeface="Times New Roman" panose="02020603050405020304" pitchFamily="18" charset="0"/>
                <a:hlinkClick r:id="rId6"/>
              </a:rPr>
              <a:t>Goldman Sachs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02A9DB61-C21C-67F6-5837-BE4292E085FD}"/>
              </a:ext>
            </a:extLst>
          </p:cNvPr>
          <p:cNvSpPr txBox="1"/>
          <p:nvPr/>
        </p:nvSpPr>
        <p:spPr>
          <a:xfrm>
            <a:off x="2475018" y="5307090"/>
            <a:ext cx="7518839" cy="395173"/>
          </a:xfrm>
          <a:prstGeom prst="rect">
            <a:avLst/>
          </a:prstGeom>
          <a:noFill/>
        </p:spPr>
        <p:txBody>
          <a:bodyPr wrap="square">
            <a:spAutoFit/>
          </a:bodyPr>
          <a:lstStyle/>
          <a:p>
            <a:pPr marL="342900" marR="0" lvl="0" indent="-342900">
              <a:lnSpc>
                <a:spcPct val="115000"/>
              </a:lnSpc>
              <a:spcBef>
                <a:spcPts val="0"/>
              </a:spcBef>
              <a:spcAft>
                <a:spcPts val="800"/>
              </a:spcAft>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Times New Roman" panose="02020603050405020304" pitchFamily="18" charset="0"/>
              </a:rPr>
              <a:t>AI could represent a 7% ($7 Trillion) increase in GDP over 10 Years </a:t>
            </a:r>
          </a:p>
        </p:txBody>
      </p:sp>
      <p:grpSp>
        <p:nvGrpSpPr>
          <p:cNvPr id="3" name="Group 2">
            <a:extLst>
              <a:ext uri="{FF2B5EF4-FFF2-40B4-BE49-F238E27FC236}">
                <a16:creationId xmlns:a16="http://schemas.microsoft.com/office/drawing/2014/main" id="{757C5EC3-86BB-BC4E-E130-824622CD3ACF}"/>
              </a:ext>
            </a:extLst>
          </p:cNvPr>
          <p:cNvGrpSpPr/>
          <p:nvPr/>
        </p:nvGrpSpPr>
        <p:grpSpPr>
          <a:xfrm>
            <a:off x="2963123" y="1401958"/>
            <a:ext cx="3200400" cy="3605388"/>
            <a:chOff x="2963123" y="1401958"/>
            <a:chExt cx="3200400" cy="3605388"/>
          </a:xfrm>
        </p:grpSpPr>
        <p:graphicFrame>
          <p:nvGraphicFramePr>
            <p:cNvPr id="4" name="Chart 3">
              <a:extLst>
                <a:ext uri="{FF2B5EF4-FFF2-40B4-BE49-F238E27FC236}">
                  <a16:creationId xmlns:a16="http://schemas.microsoft.com/office/drawing/2014/main" id="{1A20CDF3-DB1B-1307-749C-BDFCD4D01651}"/>
                </a:ext>
              </a:extLst>
            </p:cNvPr>
            <p:cNvGraphicFramePr/>
            <p:nvPr>
              <p:extLst>
                <p:ext uri="{D42A27DB-BD31-4B8C-83A1-F6EECF244321}">
                  <p14:modId xmlns:p14="http://schemas.microsoft.com/office/powerpoint/2010/main" val="2065844273"/>
                </p:ext>
              </p:extLst>
            </p:nvPr>
          </p:nvGraphicFramePr>
          <p:xfrm>
            <a:off x="2963123" y="1401958"/>
            <a:ext cx="3200400" cy="3200400"/>
          </p:xfrm>
          <a:graphic>
            <a:graphicData uri="http://schemas.openxmlformats.org/drawingml/2006/chart">
              <c:chart xmlns:c="http://schemas.openxmlformats.org/drawingml/2006/chart" xmlns:r="http://schemas.openxmlformats.org/officeDocument/2006/relationships" r:id="rId7"/>
            </a:graphicData>
          </a:graphic>
        </p:graphicFrame>
        <p:sp>
          <p:nvSpPr>
            <p:cNvPr id="6" name="TextBox 5">
              <a:extLst>
                <a:ext uri="{FF2B5EF4-FFF2-40B4-BE49-F238E27FC236}">
                  <a16:creationId xmlns:a16="http://schemas.microsoft.com/office/drawing/2014/main" id="{0800A313-5259-1EC4-AA8F-2011EB973DEF}"/>
                </a:ext>
              </a:extLst>
            </p:cNvPr>
            <p:cNvSpPr txBox="1"/>
            <p:nvPr/>
          </p:nvSpPr>
          <p:spPr>
            <a:xfrm>
              <a:off x="3366646" y="4432830"/>
              <a:ext cx="2646334" cy="574516"/>
            </a:xfrm>
            <a:prstGeom prst="rect">
              <a:avLst/>
            </a:prstGeom>
            <a:noFill/>
          </p:spPr>
          <p:txBody>
            <a:bodyPr wrap="square" lIns="0" tIns="0" rIns="0" bIns="0" rtlCol="0">
              <a:spAutoFit/>
            </a:bodyPr>
            <a:lstStyle/>
            <a:p>
              <a:pPr algn="ctr">
                <a:lnSpc>
                  <a:spcPct val="120000"/>
                </a:lnSpc>
                <a:spcAft>
                  <a:spcPts val="800"/>
                </a:spcAft>
              </a:pPr>
              <a:r>
                <a:rPr lang="en-US" sz="1600" b="1">
                  <a:latin typeface="+mj-lt"/>
                  <a:cs typeface="Poppins" pitchFamily="2" charset="77"/>
                </a:rPr>
                <a:t>Jobs in AI tech will be added by 2027</a:t>
              </a:r>
              <a:endParaRPr kumimoji="0" lang="en-US" sz="1600" b="1" i="0" u="none" strike="noStrike" kern="1200" cap="none" spc="0" normalizeH="0" baseline="0" noProof="0">
                <a:ln>
                  <a:noFill/>
                </a:ln>
                <a:solidFill>
                  <a:srgbClr val="2C4153">
                    <a:lumMod val="75000"/>
                  </a:srgbClr>
                </a:solidFill>
                <a:effectLst/>
                <a:uLnTx/>
                <a:uFillTx/>
                <a:latin typeface="+mj-lt"/>
                <a:ea typeface="+mn-ea"/>
                <a:cs typeface="+mn-cs"/>
              </a:endParaRPr>
            </a:p>
          </p:txBody>
        </p:sp>
      </p:grpSp>
      <p:grpSp>
        <p:nvGrpSpPr>
          <p:cNvPr id="8" name="Group 7">
            <a:extLst>
              <a:ext uri="{FF2B5EF4-FFF2-40B4-BE49-F238E27FC236}">
                <a16:creationId xmlns:a16="http://schemas.microsoft.com/office/drawing/2014/main" id="{A778E5CD-3A00-E963-1A41-F16500AA6719}"/>
              </a:ext>
            </a:extLst>
          </p:cNvPr>
          <p:cNvGrpSpPr/>
          <p:nvPr/>
        </p:nvGrpSpPr>
        <p:grpSpPr>
          <a:xfrm>
            <a:off x="5758697" y="1400137"/>
            <a:ext cx="3246424" cy="3605388"/>
            <a:chOff x="5727166" y="4896454"/>
            <a:chExt cx="3246424" cy="3605388"/>
          </a:xfrm>
        </p:grpSpPr>
        <p:graphicFrame>
          <p:nvGraphicFramePr>
            <p:cNvPr id="13" name="Chart 12">
              <a:extLst>
                <a:ext uri="{FF2B5EF4-FFF2-40B4-BE49-F238E27FC236}">
                  <a16:creationId xmlns:a16="http://schemas.microsoft.com/office/drawing/2014/main" id="{D6C9723A-83A9-4555-CE8C-660D16051EF7}"/>
                </a:ext>
              </a:extLst>
            </p:cNvPr>
            <p:cNvGraphicFramePr/>
            <p:nvPr>
              <p:extLst>
                <p:ext uri="{D42A27DB-BD31-4B8C-83A1-F6EECF244321}">
                  <p14:modId xmlns:p14="http://schemas.microsoft.com/office/powerpoint/2010/main" val="1837971376"/>
                </p:ext>
              </p:extLst>
            </p:nvPr>
          </p:nvGraphicFramePr>
          <p:xfrm>
            <a:off x="5727166" y="4896454"/>
            <a:ext cx="3200400" cy="3200400"/>
          </p:xfrm>
          <a:graphic>
            <a:graphicData uri="http://schemas.openxmlformats.org/drawingml/2006/chart">
              <c:chart xmlns:c="http://schemas.openxmlformats.org/drawingml/2006/chart" xmlns:r="http://schemas.openxmlformats.org/officeDocument/2006/relationships" r:id="rId8"/>
            </a:graphicData>
          </a:graphic>
        </p:graphicFrame>
        <p:sp>
          <p:nvSpPr>
            <p:cNvPr id="15" name="TextBox 14">
              <a:extLst>
                <a:ext uri="{FF2B5EF4-FFF2-40B4-BE49-F238E27FC236}">
                  <a16:creationId xmlns:a16="http://schemas.microsoft.com/office/drawing/2014/main" id="{8ECC895F-5589-D06C-D582-A66A0416088C}"/>
                </a:ext>
              </a:extLst>
            </p:cNvPr>
            <p:cNvSpPr txBox="1"/>
            <p:nvPr/>
          </p:nvSpPr>
          <p:spPr>
            <a:xfrm>
              <a:off x="6027474" y="7927326"/>
              <a:ext cx="2946116" cy="574516"/>
            </a:xfrm>
            <a:prstGeom prst="rect">
              <a:avLst/>
            </a:prstGeom>
            <a:noFill/>
          </p:spPr>
          <p:txBody>
            <a:bodyPr wrap="square" lIns="0" tIns="0" rIns="0" bIns="0" rtlCol="0">
              <a:spAutoFit/>
            </a:bodyPr>
            <a:lstStyle/>
            <a:p>
              <a:pPr algn="ctr">
                <a:lnSpc>
                  <a:spcPct val="120000"/>
                </a:lnSpc>
                <a:spcAft>
                  <a:spcPts val="800"/>
                </a:spcAft>
              </a:pPr>
              <a:r>
                <a:rPr kumimoji="0" lang="en-US" sz="1600" b="1" i="0" u="none" strike="noStrike" kern="1200" cap="none" spc="0" normalizeH="0" noProof="0">
                  <a:ln>
                    <a:noFill/>
                  </a:ln>
                  <a:solidFill>
                    <a:srgbClr val="2C4153">
                      <a:lumMod val="75000"/>
                    </a:srgbClr>
                  </a:solidFill>
                  <a:effectLst/>
                  <a:uLnTx/>
                  <a:uFillTx/>
                  <a:latin typeface="+mj-lt"/>
                  <a:ea typeface="+mn-ea"/>
                  <a:cs typeface="+mn-cs"/>
                </a:rPr>
                <a:t>Tasks heading toward automation before GenAI</a:t>
              </a:r>
              <a:endParaRPr kumimoji="0" lang="en-US" sz="2000" b="1" i="0" u="none" strike="noStrike" kern="1200" cap="none" spc="0" normalizeH="0" baseline="0" noProof="0">
                <a:ln>
                  <a:noFill/>
                </a:ln>
                <a:solidFill>
                  <a:srgbClr val="2C4153">
                    <a:lumMod val="75000"/>
                  </a:srgbClr>
                </a:solidFill>
                <a:effectLst/>
                <a:uLnTx/>
                <a:uFillTx/>
                <a:latin typeface="+mj-lt"/>
                <a:ea typeface="+mn-ea"/>
                <a:cs typeface="+mn-cs"/>
              </a:endParaRPr>
            </a:p>
          </p:txBody>
        </p:sp>
      </p:grpSp>
      <p:grpSp>
        <p:nvGrpSpPr>
          <p:cNvPr id="16" name="Group 15">
            <a:extLst>
              <a:ext uri="{FF2B5EF4-FFF2-40B4-BE49-F238E27FC236}">
                <a16:creationId xmlns:a16="http://schemas.microsoft.com/office/drawing/2014/main" id="{CDE819EB-C232-CFE0-BEA0-27D367862489}"/>
              </a:ext>
            </a:extLst>
          </p:cNvPr>
          <p:cNvGrpSpPr/>
          <p:nvPr/>
        </p:nvGrpSpPr>
        <p:grpSpPr>
          <a:xfrm>
            <a:off x="8580070" y="1400137"/>
            <a:ext cx="3200400" cy="3309923"/>
            <a:chOff x="8548539" y="4896454"/>
            <a:chExt cx="3200400" cy="3309923"/>
          </a:xfrm>
        </p:grpSpPr>
        <p:graphicFrame>
          <p:nvGraphicFramePr>
            <p:cNvPr id="17" name="Chart 16">
              <a:extLst>
                <a:ext uri="{FF2B5EF4-FFF2-40B4-BE49-F238E27FC236}">
                  <a16:creationId xmlns:a16="http://schemas.microsoft.com/office/drawing/2014/main" id="{48D22E4F-E43A-AC8F-3483-405BDF6A8835}"/>
                </a:ext>
              </a:extLst>
            </p:cNvPr>
            <p:cNvGraphicFramePr/>
            <p:nvPr>
              <p:extLst>
                <p:ext uri="{D42A27DB-BD31-4B8C-83A1-F6EECF244321}">
                  <p14:modId xmlns:p14="http://schemas.microsoft.com/office/powerpoint/2010/main" val="701729974"/>
                </p:ext>
              </p:extLst>
            </p:nvPr>
          </p:nvGraphicFramePr>
          <p:xfrm>
            <a:off x="8548539" y="4896454"/>
            <a:ext cx="3200400" cy="3200400"/>
          </p:xfrm>
          <a:graphic>
            <a:graphicData uri="http://schemas.openxmlformats.org/drawingml/2006/chart">
              <c:chart xmlns:c="http://schemas.openxmlformats.org/drawingml/2006/chart" xmlns:r="http://schemas.openxmlformats.org/officeDocument/2006/relationships" r:id="rId9"/>
            </a:graphicData>
          </a:graphic>
        </p:graphicFrame>
        <p:sp>
          <p:nvSpPr>
            <p:cNvPr id="18" name="TextBox 17">
              <a:extLst>
                <a:ext uri="{FF2B5EF4-FFF2-40B4-BE49-F238E27FC236}">
                  <a16:creationId xmlns:a16="http://schemas.microsoft.com/office/drawing/2014/main" id="{19837650-CDF0-7E2A-DFF0-43BC2328F945}"/>
                </a:ext>
              </a:extLst>
            </p:cNvPr>
            <p:cNvSpPr txBox="1"/>
            <p:nvPr/>
          </p:nvSpPr>
          <p:spPr>
            <a:xfrm>
              <a:off x="8952063" y="7927326"/>
              <a:ext cx="2646334" cy="279051"/>
            </a:xfrm>
            <a:prstGeom prst="rect">
              <a:avLst/>
            </a:prstGeom>
            <a:noFill/>
          </p:spPr>
          <p:txBody>
            <a:bodyPr wrap="square" lIns="0" tIns="0" rIns="0" bIns="0" rtlCol="0">
              <a:spAutoFit/>
            </a:bodyPr>
            <a:lstStyle/>
            <a:p>
              <a:pPr algn="ctr">
                <a:lnSpc>
                  <a:spcPct val="120000"/>
                </a:lnSpc>
                <a:spcAft>
                  <a:spcPts val="800"/>
                </a:spcAft>
              </a:pPr>
              <a:r>
                <a:rPr kumimoji="0" lang="en-US" sz="1600" b="1" i="0" u="none" strike="noStrike" kern="1200" cap="none" spc="0" normalizeH="0" baseline="0" noProof="0">
                  <a:ln>
                    <a:noFill/>
                  </a:ln>
                  <a:solidFill>
                    <a:srgbClr val="2C4153">
                      <a:lumMod val="75000"/>
                    </a:srgbClr>
                  </a:solidFill>
                  <a:effectLst/>
                  <a:uLnTx/>
                  <a:uFillTx/>
                  <a:latin typeface="+mj-lt"/>
                  <a:ea typeface="+mn-ea"/>
                  <a:cs typeface="Poppins" pitchFamily="2" charset="77"/>
                </a:rPr>
                <a:t>Tasks </a:t>
              </a:r>
              <a:r>
                <a:rPr lang="en-US" sz="1600" b="1">
                  <a:solidFill>
                    <a:srgbClr val="2C4153">
                      <a:lumMod val="75000"/>
                    </a:srgbClr>
                  </a:solidFill>
                  <a:latin typeface="+mj-lt"/>
                  <a:cs typeface="Poppins" pitchFamily="2" charset="77"/>
                </a:rPr>
                <a:t>after GenAI</a:t>
              </a:r>
              <a:endParaRPr kumimoji="0" lang="en-US" sz="1600" b="1" i="0" u="none" strike="noStrike" kern="1200" cap="none" spc="0" normalizeH="0" baseline="0" noProof="0">
                <a:ln>
                  <a:noFill/>
                </a:ln>
                <a:solidFill>
                  <a:srgbClr val="2C4153">
                    <a:lumMod val="75000"/>
                  </a:srgbClr>
                </a:solidFill>
                <a:effectLst/>
                <a:uLnTx/>
                <a:uFillTx/>
                <a:latin typeface="+mj-lt"/>
                <a:ea typeface="+mn-ea"/>
                <a:cs typeface="+mn-cs"/>
              </a:endParaRPr>
            </a:p>
          </p:txBody>
        </p:sp>
      </p:grpSp>
    </p:spTree>
    <p:extLst>
      <p:ext uri="{BB962C8B-B14F-4D97-AF65-F5344CB8AC3E}">
        <p14:creationId xmlns:p14="http://schemas.microsoft.com/office/powerpoint/2010/main" val="3283979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fade">
                                      <p:cBhvr>
                                        <p:cTn id="2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BEBAC-E82A-7F18-215C-98B433E98668}"/>
              </a:ext>
            </a:extLst>
          </p:cNvPr>
          <p:cNvSpPr>
            <a:spLocks noGrp="1"/>
          </p:cNvSpPr>
          <p:nvPr>
            <p:ph type="title"/>
          </p:nvPr>
        </p:nvSpPr>
        <p:spPr>
          <a:xfrm>
            <a:off x="790157" y="671691"/>
            <a:ext cx="10584087" cy="864512"/>
          </a:xfrm>
        </p:spPr>
        <p:txBody>
          <a:bodyPr/>
          <a:lstStyle/>
          <a:p>
            <a:pPr algn="ctr"/>
            <a:r>
              <a:rPr lang="en-US">
                <a:solidFill>
                  <a:schemeClr val="bg1"/>
                </a:solidFill>
              </a:rPr>
              <a:t>Poll</a:t>
            </a:r>
            <a:br>
              <a:rPr lang="en-US" b="0">
                <a:solidFill>
                  <a:schemeClr val="bg1"/>
                </a:solidFill>
              </a:rPr>
            </a:br>
            <a:endParaRPr lang="en-US" b="0">
              <a:solidFill>
                <a:schemeClr val="bg1"/>
              </a:solidFill>
            </a:endParaRPr>
          </a:p>
        </p:txBody>
      </p:sp>
      <p:sp>
        <p:nvSpPr>
          <p:cNvPr id="3" name="TextBox 2">
            <a:extLst>
              <a:ext uri="{FF2B5EF4-FFF2-40B4-BE49-F238E27FC236}">
                <a16:creationId xmlns:a16="http://schemas.microsoft.com/office/drawing/2014/main" id="{E04EF759-2FC6-2D46-8CB9-69BD1F10A1BA}"/>
              </a:ext>
            </a:extLst>
          </p:cNvPr>
          <p:cNvSpPr txBox="1"/>
          <p:nvPr/>
        </p:nvSpPr>
        <p:spPr>
          <a:xfrm>
            <a:off x="618103" y="4117746"/>
            <a:ext cx="10911218" cy="1662443"/>
          </a:xfrm>
          <a:prstGeom prst="rect">
            <a:avLst/>
          </a:prstGeom>
          <a:noFill/>
        </p:spPr>
        <p:txBody>
          <a:bodyPr wrap="square" rtlCol="0">
            <a:spAutoFit/>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Century Gothic" panose="020B0502020202020204" pitchFamily="34" charset="0"/>
                <a:ea typeface="Source Sans Pro" panose="020B0503030403020204" pitchFamily="34" charset="0"/>
              </a:rPr>
              <a:t>A. Viewpoint 1: </a:t>
            </a:r>
            <a:r>
              <a:rPr kumimoji="0" lang="en-US" sz="2000" b="0" i="0" u="none" strike="noStrike" kern="1200" cap="none" spc="0" normalizeH="0" baseline="0" noProof="0">
                <a:ln>
                  <a:noFill/>
                </a:ln>
                <a:solidFill>
                  <a:schemeClr val="bg1"/>
                </a:solidFill>
                <a:effectLst/>
                <a:uLnTx/>
                <a:uFillTx/>
                <a:latin typeface="Century Gothic" panose="020B0502020202020204" pitchFamily="34" charset="0"/>
                <a:ea typeface="Source Sans Pro" panose="020B0503030403020204" pitchFamily="34" charset="0"/>
              </a:rPr>
              <a:t>AI and automation will lead to widespread job displacement and economic distress, with many traditional roles becoming obsolete. </a:t>
            </a:r>
            <a:endParaRPr kumimoji="0" lang="en-US" sz="2000" b="1" i="0" u="none" strike="noStrike" kern="1200" cap="none" spc="0" normalizeH="0" baseline="0" noProof="0">
              <a:ln>
                <a:noFill/>
              </a:ln>
              <a:solidFill>
                <a:schemeClr val="bg1"/>
              </a:solidFill>
              <a:effectLst/>
              <a:uLnTx/>
              <a:uFillTx/>
              <a:latin typeface="Century Gothic" panose="020B0502020202020204" pitchFamily="34" charset="0"/>
              <a:ea typeface="Source Sans Pro" panose="020B0503030403020204" pitchFamily="34" charset="0"/>
            </a:endParaRP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Century Gothic" panose="020B0502020202020204" pitchFamily="34" charset="0"/>
                <a:ea typeface="Source Sans Pro" panose="020B0503030403020204" pitchFamily="34" charset="0"/>
              </a:rPr>
              <a:t>B. Viewpoint 2: </a:t>
            </a:r>
            <a:r>
              <a:rPr kumimoji="0" lang="en-US" sz="2000" b="0" i="0" u="none" strike="noStrike" kern="1200" cap="none" spc="0" normalizeH="0" baseline="0" noProof="0">
                <a:ln>
                  <a:noFill/>
                </a:ln>
                <a:solidFill>
                  <a:schemeClr val="bg1"/>
                </a:solidFill>
                <a:effectLst/>
                <a:uLnTx/>
                <a:uFillTx/>
                <a:latin typeface="Century Gothic" panose="020B0502020202020204" pitchFamily="34" charset="0"/>
                <a:ea typeface="Source Sans Pro" panose="020B0503030403020204" pitchFamily="34" charset="0"/>
              </a:rPr>
              <a:t>While some jobs will be impacted by AI and automation, new roles and industries will emerge to replace them, stimulating economic growth. </a:t>
            </a:r>
          </a:p>
        </p:txBody>
      </p:sp>
      <p:sp>
        <p:nvSpPr>
          <p:cNvPr id="5" name="TextBox 4">
            <a:extLst>
              <a:ext uri="{FF2B5EF4-FFF2-40B4-BE49-F238E27FC236}">
                <a16:creationId xmlns:a16="http://schemas.microsoft.com/office/drawing/2014/main" id="{5982C903-C527-DA19-8A22-D2B409EC0CE0}"/>
              </a:ext>
            </a:extLst>
          </p:cNvPr>
          <p:cNvSpPr txBox="1"/>
          <p:nvPr/>
        </p:nvSpPr>
        <p:spPr>
          <a:xfrm>
            <a:off x="446049" y="1760285"/>
            <a:ext cx="11255326" cy="183229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mj-lt"/>
                <a:ea typeface="Source Sans Pro" panose="020B0503030403020204" pitchFamily="34" charset="0"/>
              </a:rPr>
              <a:t>Which </a:t>
            </a:r>
            <a:r>
              <a:rPr lang="en-US" sz="3200" b="1">
                <a:solidFill>
                  <a:schemeClr val="bg1"/>
                </a:solidFill>
                <a:latin typeface="+mj-lt"/>
                <a:ea typeface="Source Sans Pro" panose="020B0503030403020204" pitchFamily="34" charset="0"/>
              </a:rPr>
              <a:t>viewpoint resonates with you? </a:t>
            </a:r>
            <a:r>
              <a:rPr kumimoji="0" lang="en-US" sz="3200" b="1" i="0" u="none" strike="noStrike" kern="1200" cap="none" spc="0" normalizeH="0" baseline="0" noProof="0">
                <a:ln>
                  <a:noFill/>
                </a:ln>
                <a:solidFill>
                  <a:schemeClr val="bg1"/>
                </a:solidFill>
                <a:effectLst/>
                <a:uLnTx/>
                <a:uFillTx/>
                <a:latin typeface="+mj-lt"/>
                <a:ea typeface="Source Sans Pro" panose="020B0503030403020204" pitchFamily="34" charset="0"/>
              </a:rPr>
              <a:t>How will AI and automation impact traditional job roles, the labor market and the economy?</a:t>
            </a:r>
          </a:p>
        </p:txBody>
      </p:sp>
    </p:spTree>
    <p:extLst>
      <p:ext uri="{BB962C8B-B14F-4D97-AF65-F5344CB8AC3E}">
        <p14:creationId xmlns:p14="http://schemas.microsoft.com/office/powerpoint/2010/main" val="2376892710"/>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592772-94B6-F398-61E1-0268DE7D1F17}"/>
              </a:ext>
            </a:extLst>
          </p:cNvPr>
          <p:cNvSpPr>
            <a:spLocks noGrp="1"/>
          </p:cNvSpPr>
          <p:nvPr>
            <p:ph type="title"/>
          </p:nvPr>
        </p:nvSpPr>
        <p:spPr/>
        <p:txBody>
          <a:bodyPr/>
          <a:lstStyle/>
          <a:p>
            <a:pPr algn="ctr"/>
            <a:r>
              <a:rPr lang="en-US" b="0"/>
              <a:t>Question</a:t>
            </a:r>
            <a:r>
              <a:rPr lang="en-US"/>
              <a:t> 2</a:t>
            </a:r>
          </a:p>
        </p:txBody>
      </p:sp>
      <p:sp>
        <p:nvSpPr>
          <p:cNvPr id="2" name="TextBox 1">
            <a:extLst>
              <a:ext uri="{FF2B5EF4-FFF2-40B4-BE49-F238E27FC236}">
                <a16:creationId xmlns:a16="http://schemas.microsoft.com/office/drawing/2014/main" id="{CFDFA640-72CC-32E5-68A2-365EB3EB9A9E}"/>
              </a:ext>
            </a:extLst>
          </p:cNvPr>
          <p:cNvSpPr txBox="1"/>
          <p:nvPr/>
        </p:nvSpPr>
        <p:spPr>
          <a:xfrm>
            <a:off x="601988" y="2711520"/>
            <a:ext cx="1091121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effectLst/>
                <a:uLnTx/>
                <a:uFillTx/>
                <a:latin typeface="+mj-lt"/>
                <a:ea typeface="Source Sans Pro" panose="020B0503030403020204" pitchFamily="34" charset="0"/>
              </a:rPr>
              <a:t>At what pace will organizations adopt GenAI and Automation in Talent Management and what challenges will they face?</a:t>
            </a:r>
          </a:p>
        </p:txBody>
      </p:sp>
    </p:spTree>
    <p:extLst>
      <p:ext uri="{BB962C8B-B14F-4D97-AF65-F5344CB8AC3E}">
        <p14:creationId xmlns:p14="http://schemas.microsoft.com/office/powerpoint/2010/main" val="1375764890"/>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1664E3-16C9-E325-9D59-A46F33B14F23}"/>
              </a:ext>
            </a:extLst>
          </p:cNvPr>
          <p:cNvSpPr/>
          <p:nvPr/>
        </p:nvSpPr>
        <p:spPr>
          <a:xfrm>
            <a:off x="0" y="1451428"/>
            <a:ext cx="6096000" cy="540657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EBEBAC-E82A-7F18-215C-98B433E98668}"/>
              </a:ext>
            </a:extLst>
          </p:cNvPr>
          <p:cNvSpPr>
            <a:spLocks noGrp="1"/>
          </p:cNvSpPr>
          <p:nvPr>
            <p:ph type="title"/>
          </p:nvPr>
        </p:nvSpPr>
        <p:spPr>
          <a:xfrm>
            <a:off x="655092" y="554560"/>
            <a:ext cx="6645593" cy="646444"/>
          </a:xfrm>
        </p:spPr>
        <p:txBody>
          <a:bodyPr/>
          <a:lstStyle/>
          <a:p>
            <a:r>
              <a:rPr lang="en-US" b="0"/>
              <a:t>Viewpoint </a:t>
            </a:r>
            <a:r>
              <a:rPr lang="en-US"/>
              <a:t>Showdown</a:t>
            </a:r>
          </a:p>
        </p:txBody>
      </p:sp>
      <p:sp>
        <p:nvSpPr>
          <p:cNvPr id="3" name="TextBox 2">
            <a:extLst>
              <a:ext uri="{FF2B5EF4-FFF2-40B4-BE49-F238E27FC236}">
                <a16:creationId xmlns:a16="http://schemas.microsoft.com/office/drawing/2014/main" id="{E04EF759-2FC6-2D46-8CB9-69BD1F10A1BA}"/>
              </a:ext>
            </a:extLst>
          </p:cNvPr>
          <p:cNvSpPr txBox="1"/>
          <p:nvPr/>
        </p:nvSpPr>
        <p:spPr>
          <a:xfrm>
            <a:off x="655093" y="1881748"/>
            <a:ext cx="4937760" cy="4035207"/>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398" b="1" i="0" u="none" strike="noStrike" kern="1200" cap="none" spc="0" normalizeH="0" baseline="0" noProof="0">
                <a:ln>
                  <a:noFill/>
                </a:ln>
                <a:solidFill>
                  <a:prstClr val="black"/>
                </a:solidFill>
                <a:effectLst/>
                <a:uLnTx/>
                <a:uFillTx/>
                <a:latin typeface="Century Gothic" panose="020B0502020202020204" pitchFamily="34" charset="0"/>
                <a:ea typeface="Source Sans Pro" panose="020B0503030403020204" pitchFamily="34" charset="0"/>
              </a:rPr>
              <a:t>Viewpoint 1:</a:t>
            </a:r>
            <a:r>
              <a:rPr kumimoji="0" lang="en-US" sz="2398" i="0" u="none" strike="noStrike" kern="1200" cap="none" spc="0" normalizeH="0" baseline="0" noProof="0">
                <a:ln>
                  <a:noFill/>
                </a:ln>
                <a:solidFill>
                  <a:prstClr val="black"/>
                </a:solidFill>
                <a:effectLst/>
                <a:uLnTx/>
                <a:uFillTx/>
                <a:latin typeface="Century Gothic" panose="020B0502020202020204" pitchFamily="34" charset="0"/>
                <a:ea typeface="Source Sans Pro" panose="020B0503030403020204" pitchFamily="34" charset="0"/>
              </a:rPr>
              <a:t> Slow - A cautious and gradual approach to the integration of GenAI and automation in talent management processes will be required because of the need deal with roadblocks that require careful consideration and mitigation.</a:t>
            </a:r>
          </a:p>
        </p:txBody>
      </p:sp>
      <p:sp>
        <p:nvSpPr>
          <p:cNvPr id="5" name="TextBox 4">
            <a:extLst>
              <a:ext uri="{FF2B5EF4-FFF2-40B4-BE49-F238E27FC236}">
                <a16:creationId xmlns:a16="http://schemas.microsoft.com/office/drawing/2014/main" id="{610D562C-E8F0-6807-6223-6B6F9A3D29BA}"/>
              </a:ext>
            </a:extLst>
          </p:cNvPr>
          <p:cNvSpPr txBox="1"/>
          <p:nvPr/>
        </p:nvSpPr>
        <p:spPr>
          <a:xfrm>
            <a:off x="6599147" y="1881748"/>
            <a:ext cx="4937760" cy="4038606"/>
          </a:xfrm>
          <a:prstGeom prst="rect">
            <a:avLst/>
          </a:prstGeom>
          <a:noFill/>
        </p:spPr>
        <p:txBody>
          <a:bodyPr wrap="square">
            <a:spAutoFit/>
          </a:bodyPr>
          <a:lstStyle/>
          <a:p>
            <a:pPr lvl="0">
              <a:lnSpc>
                <a:spcPct val="120000"/>
              </a:lnSpc>
              <a:defRPr/>
            </a:pPr>
            <a:r>
              <a:rPr kumimoji="0" lang="en-US" sz="2400" b="1" i="0" u="none" strike="noStrike" kern="1200" cap="none" spc="0" normalizeH="0" baseline="0" noProof="0">
                <a:ln>
                  <a:noFill/>
                </a:ln>
                <a:effectLst/>
                <a:uLnTx/>
                <a:uFillTx/>
                <a:latin typeface="Century Gothic" panose="020B0502020202020204" pitchFamily="34" charset="0"/>
                <a:ea typeface="Source Sans Pro" panose="020B0503030403020204" pitchFamily="34" charset="0"/>
              </a:rPr>
              <a:t>Viewpoint 2: </a:t>
            </a:r>
            <a:r>
              <a:rPr lang="en-US" sz="2400">
                <a:latin typeface="Century Gothic" panose="020B0502020202020204" pitchFamily="34" charset="0"/>
                <a:ea typeface="Source Sans Pro" panose="020B0503030403020204" pitchFamily="34" charset="0"/>
              </a:rPr>
              <a:t>Rapid – The transformative potential of GenAI and automation in talent management processes will be irresistible due to the opportunities for organizations to enhance their competitive edge and drive innovation.</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400" b="0" i="0" u="none" strike="noStrike" kern="1200" cap="none" spc="0" normalizeH="0" baseline="0" noProof="0">
              <a:ln>
                <a:noFill/>
              </a:ln>
              <a:effectLst/>
              <a:uLnTx/>
              <a:uFillTx/>
              <a:latin typeface="Century Gothic" panose="020B0502020202020204" pitchFamily="34" charset="0"/>
              <a:ea typeface="Source Sans Pro" panose="020B0503030403020204" pitchFamily="34" charset="0"/>
            </a:endParaRPr>
          </a:p>
        </p:txBody>
      </p:sp>
    </p:spTree>
    <p:extLst>
      <p:ext uri="{BB962C8B-B14F-4D97-AF65-F5344CB8AC3E}">
        <p14:creationId xmlns:p14="http://schemas.microsoft.com/office/powerpoint/2010/main" val="29162855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9" presetClass="emph" presetSubtype="0" grpId="0" nodeType="withEffect">
                                  <p:stCondLst>
                                    <p:cond delay="0"/>
                                  </p:stCondLst>
                                  <p:childTnLst>
                                    <p:set>
                                      <p:cBhvr>
                                        <p:cTn id="10" dur="indefinite"/>
                                        <p:tgtEl>
                                          <p:spTgt spid="5"/>
                                        </p:tgtEl>
                                        <p:attrNameLst>
                                          <p:attrName>style.opacity</p:attrName>
                                        </p:attrNameLst>
                                      </p:cBhvr>
                                      <p:to>
                                        <p:strVal val="0.25"/>
                                      </p:to>
                                    </p:set>
                                    <p:animEffect filter="image" prLst="opacity: 0.25">
                                      <p:cBhvr rctx="IE">
                                        <p:cTn id="11"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68C480-48F6-1138-CCB5-EAD51D8DAC4A}"/>
              </a:ext>
            </a:extLst>
          </p:cNvPr>
          <p:cNvSpPr>
            <a:spLocks noGrp="1"/>
          </p:cNvSpPr>
          <p:nvPr>
            <p:ph idx="1"/>
          </p:nvPr>
        </p:nvSpPr>
        <p:spPr>
          <a:xfrm>
            <a:off x="6771736" y="1980768"/>
            <a:ext cx="4957828" cy="3726217"/>
          </a:xfrm>
        </p:spPr>
        <p:txBody>
          <a:bodyPr/>
          <a:lstStyle/>
          <a:p>
            <a:r>
              <a:rPr lang="en-US"/>
              <a:t>Bias </a:t>
            </a:r>
          </a:p>
          <a:p>
            <a:r>
              <a:rPr lang="en-US"/>
              <a:t>Government regulation</a:t>
            </a:r>
          </a:p>
          <a:p>
            <a:r>
              <a:rPr lang="en-US"/>
              <a:t>Privacy </a:t>
            </a:r>
          </a:p>
          <a:p>
            <a:r>
              <a:rPr lang="en-US"/>
              <a:t>Displacement of Workers</a:t>
            </a:r>
          </a:p>
          <a:p>
            <a:endParaRPr lang="en-US"/>
          </a:p>
        </p:txBody>
      </p:sp>
      <p:sp>
        <p:nvSpPr>
          <p:cNvPr id="2" name="Title 1">
            <a:extLst>
              <a:ext uri="{FF2B5EF4-FFF2-40B4-BE49-F238E27FC236}">
                <a16:creationId xmlns:a16="http://schemas.microsoft.com/office/drawing/2014/main" id="{FBF9689F-2338-45E2-E64C-9A731F181EE8}"/>
              </a:ext>
            </a:extLst>
          </p:cNvPr>
          <p:cNvSpPr>
            <a:spLocks noGrp="1"/>
          </p:cNvSpPr>
          <p:nvPr>
            <p:ph type="title"/>
          </p:nvPr>
        </p:nvSpPr>
        <p:spPr/>
        <p:txBody>
          <a:bodyPr/>
          <a:lstStyle/>
          <a:p>
            <a:r>
              <a:rPr lang="en-US" b="0"/>
              <a:t>Ethical </a:t>
            </a:r>
            <a:r>
              <a:rPr lang="en-US"/>
              <a:t>Roadblocks</a:t>
            </a:r>
          </a:p>
        </p:txBody>
      </p:sp>
      <p:pic>
        <p:nvPicPr>
          <p:cNvPr id="6" name="Picture Placeholder 5" descr="A group of colorful letters on a surface&#10;&#10;Description automatically generated">
            <a:extLst>
              <a:ext uri="{FF2B5EF4-FFF2-40B4-BE49-F238E27FC236}">
                <a16:creationId xmlns:a16="http://schemas.microsoft.com/office/drawing/2014/main" id="{25B8DF66-8098-5A58-8B8D-F6126642784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5496" r="15496"/>
          <a:stretch>
            <a:fillRect/>
          </a:stretch>
        </p:blipFill>
        <p:spPr/>
      </p:pic>
      <p:sp>
        <p:nvSpPr>
          <p:cNvPr id="16" name="TextBox 15">
            <a:extLst>
              <a:ext uri="{FF2B5EF4-FFF2-40B4-BE49-F238E27FC236}">
                <a16:creationId xmlns:a16="http://schemas.microsoft.com/office/drawing/2014/main" id="{8DA1C396-AF27-E7A1-1713-5F4ACFF8DBA9}"/>
              </a:ext>
            </a:extLst>
          </p:cNvPr>
          <p:cNvSpPr txBox="1"/>
          <p:nvPr/>
        </p:nvSpPr>
        <p:spPr>
          <a:xfrm>
            <a:off x="4944252" y="5706985"/>
            <a:ext cx="5921642" cy="924099"/>
          </a:xfrm>
          <a:prstGeom prst="rect">
            <a:avLst/>
          </a:prstGeom>
          <a:noFill/>
        </p:spPr>
        <p:txBody>
          <a:bodyPr wrap="square">
            <a:spAutoFit/>
          </a:bodyPr>
          <a:lstStyle/>
          <a:p>
            <a:pPr marL="0" marR="0">
              <a:lnSpc>
                <a:spcPct val="115000"/>
              </a:lnSpc>
              <a:spcBef>
                <a:spcPts val="0"/>
              </a:spcBef>
              <a:spcAft>
                <a:spcPts val="800"/>
              </a:spcAft>
            </a:pPr>
            <a:r>
              <a:rPr lang="en-US" sz="12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Generative AI in Talent Acquisition: Strategic Move or a Leap of Faith? - Draup</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2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How GenAI Will Shape The Future Of Talent Acquisition And Management (forbes.com)</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2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6"/>
              </a:rPr>
              <a:t>(24) Understanding AI: Adoption Insights and Challenges for Enterprises | LinkedIn</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5219006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sp>
        <p:nvSpPr>
          <p:cNvPr id="1140" name="Google Shape;78;g162086d5a5f_0_228">
            <a:extLst>
              <a:ext uri="{FF2B5EF4-FFF2-40B4-BE49-F238E27FC236}">
                <a16:creationId xmlns:a16="http://schemas.microsoft.com/office/drawing/2014/main" id="{4FAAC905-66C6-917F-0859-D9846A9ADCCF}"/>
              </a:ext>
            </a:extLst>
          </p:cNvPr>
          <p:cNvSpPr/>
          <p:nvPr/>
        </p:nvSpPr>
        <p:spPr>
          <a:xfrm rot="10800000" flipH="1">
            <a:off x="9028762" y="0"/>
            <a:ext cx="2905109" cy="6353278"/>
          </a:xfrm>
          <a:prstGeom prst="round2SameRect">
            <a:avLst>
              <a:gd name="adj1" fmla="val 50000"/>
              <a:gd name="adj2" fmla="val 0"/>
            </a:avLst>
          </a:prstGeom>
          <a:gradFill>
            <a:gsLst>
              <a:gs pos="0">
                <a:schemeClr val="accent2"/>
              </a:gs>
              <a:gs pos="49000">
                <a:schemeClr val="accent1"/>
              </a:gs>
              <a:gs pos="100000">
                <a:schemeClr val="accent3"/>
              </a:gs>
            </a:gsLst>
            <a:lin ang="18900044" scaled="0"/>
          </a:gra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Rubik"/>
              <a:ea typeface="Rubik"/>
              <a:cs typeface="Rubik"/>
              <a:sym typeface="Rubik"/>
            </a:endParaRPr>
          </a:p>
        </p:txBody>
      </p:sp>
      <p:sp>
        <p:nvSpPr>
          <p:cNvPr id="1148" name="Google Shape;82;g162086d5a5f_0_228">
            <a:extLst>
              <a:ext uri="{FF2B5EF4-FFF2-40B4-BE49-F238E27FC236}">
                <a16:creationId xmlns:a16="http://schemas.microsoft.com/office/drawing/2014/main" id="{7AD3DE4B-8973-CFA9-A706-B4ED5E11B8B2}"/>
              </a:ext>
            </a:extLst>
          </p:cNvPr>
          <p:cNvSpPr/>
          <p:nvPr/>
        </p:nvSpPr>
        <p:spPr>
          <a:xfrm flipH="1">
            <a:off x="6889036" y="3756186"/>
            <a:ext cx="1837049" cy="3101814"/>
          </a:xfrm>
          <a:prstGeom prst="round2SameRect">
            <a:avLst>
              <a:gd name="adj1" fmla="val 50000"/>
              <a:gd name="adj2" fmla="val 0"/>
            </a:avLst>
          </a:pr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Rubik"/>
              <a:ea typeface="Rubik"/>
              <a:cs typeface="Rubik"/>
              <a:sym typeface="Rubik"/>
            </a:endParaRPr>
          </a:p>
        </p:txBody>
      </p:sp>
      <p:sp>
        <p:nvSpPr>
          <p:cNvPr id="1153" name="Google Shape;82;g162086d5a5f_0_228">
            <a:extLst>
              <a:ext uri="{FF2B5EF4-FFF2-40B4-BE49-F238E27FC236}">
                <a16:creationId xmlns:a16="http://schemas.microsoft.com/office/drawing/2014/main" id="{3EF995D8-95E1-681D-A0DA-7A120A61B0A7}"/>
              </a:ext>
            </a:extLst>
          </p:cNvPr>
          <p:cNvSpPr/>
          <p:nvPr/>
        </p:nvSpPr>
        <p:spPr>
          <a:xfrm flipH="1" flipV="1">
            <a:off x="6897906" y="0"/>
            <a:ext cx="1828181" cy="3129097"/>
          </a:xfrm>
          <a:prstGeom prst="round2SameRect">
            <a:avLst>
              <a:gd name="adj1" fmla="val 50000"/>
              <a:gd name="adj2" fmla="val 0"/>
            </a:avLst>
          </a:prstGeom>
          <a:gradFill>
            <a:gsLst>
              <a:gs pos="0">
                <a:schemeClr val="accent2"/>
              </a:gs>
              <a:gs pos="49000">
                <a:schemeClr val="accent1"/>
              </a:gs>
              <a:gs pos="100000">
                <a:schemeClr val="accent3"/>
              </a:gs>
            </a:gsLst>
            <a:lin ang="18900044" scaled="0"/>
          </a:gra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Rubik"/>
              <a:ea typeface="Rubik"/>
              <a:cs typeface="Rubik"/>
              <a:sym typeface="Rubik"/>
            </a:endParaRPr>
          </a:p>
        </p:txBody>
      </p:sp>
      <p:grpSp>
        <p:nvGrpSpPr>
          <p:cNvPr id="1155" name="Group 1154">
            <a:extLst>
              <a:ext uri="{FF2B5EF4-FFF2-40B4-BE49-F238E27FC236}">
                <a16:creationId xmlns:a16="http://schemas.microsoft.com/office/drawing/2014/main" id="{BE7FC2E7-4C83-CB7E-48FC-621167596B64}"/>
              </a:ext>
            </a:extLst>
          </p:cNvPr>
          <p:cNvGrpSpPr/>
          <p:nvPr/>
        </p:nvGrpSpPr>
        <p:grpSpPr>
          <a:xfrm>
            <a:off x="529532" y="1408983"/>
            <a:ext cx="2364581" cy="742687"/>
            <a:chOff x="835710" y="1408983"/>
            <a:chExt cx="2364581" cy="742687"/>
          </a:xfrm>
        </p:grpSpPr>
        <p:sp>
          <p:nvSpPr>
            <p:cNvPr id="12" name="Freeform: Shape 11">
              <a:extLst>
                <a:ext uri="{FF2B5EF4-FFF2-40B4-BE49-F238E27FC236}">
                  <a16:creationId xmlns:a16="http://schemas.microsoft.com/office/drawing/2014/main" id="{0BC3E9A4-20E3-C6CF-18BE-85901F86E8C7}"/>
                </a:ext>
              </a:extLst>
            </p:cNvPr>
            <p:cNvSpPr/>
            <p:nvPr/>
          </p:nvSpPr>
          <p:spPr>
            <a:xfrm>
              <a:off x="835710" y="1627867"/>
              <a:ext cx="249840" cy="523803"/>
            </a:xfrm>
            <a:custGeom>
              <a:avLst/>
              <a:gdLst>
                <a:gd name="connsiteX0" fmla="*/ 249836 w 249840"/>
                <a:gd name="connsiteY0" fmla="*/ -5 h 523803"/>
                <a:gd name="connsiteX1" fmla="*/ 249836 w 249840"/>
                <a:gd name="connsiteY1" fmla="*/ 332703 h 523803"/>
                <a:gd name="connsiteX2" fmla="*/ 228976 w 249840"/>
                <a:gd name="connsiteY2" fmla="*/ 449765 h 523803"/>
                <a:gd name="connsiteX3" fmla="*/ 98293 w 249840"/>
                <a:gd name="connsiteY3" fmla="*/ 523775 h 523803"/>
                <a:gd name="connsiteX4" fmla="*/ -5 w 249840"/>
                <a:gd name="connsiteY4" fmla="*/ 497581 h 523803"/>
                <a:gd name="connsiteX5" fmla="*/ 41620 w 249840"/>
                <a:gd name="connsiteY5" fmla="*/ 430906 h 523803"/>
                <a:gd name="connsiteX6" fmla="*/ 99627 w 249840"/>
                <a:gd name="connsiteY6" fmla="*/ 449765 h 523803"/>
                <a:gd name="connsiteX7" fmla="*/ 155443 w 249840"/>
                <a:gd name="connsiteY7" fmla="*/ 415190 h 523803"/>
                <a:gd name="connsiteX8" fmla="*/ 164968 w 249840"/>
                <a:gd name="connsiteY8" fmla="*/ 332703 h 523803"/>
                <a:gd name="connsiteX9" fmla="*/ 164968 w 249840"/>
                <a:gd name="connsiteY9" fmla="*/ -5 h 52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40" h="523803">
                  <a:moveTo>
                    <a:pt x="249836" y="-5"/>
                  </a:moveTo>
                  <a:lnTo>
                    <a:pt x="249836" y="332703"/>
                  </a:lnTo>
                  <a:cubicBezTo>
                    <a:pt x="249836" y="373565"/>
                    <a:pt x="248122" y="414332"/>
                    <a:pt x="228976" y="449765"/>
                  </a:cubicBezTo>
                  <a:cubicBezTo>
                    <a:pt x="211546" y="482150"/>
                    <a:pt x="174017" y="523775"/>
                    <a:pt x="98293" y="523775"/>
                  </a:cubicBezTo>
                  <a:cubicBezTo>
                    <a:pt x="63733" y="524326"/>
                    <a:pt x="29699" y="515257"/>
                    <a:pt x="-5" y="497581"/>
                  </a:cubicBezTo>
                  <a:lnTo>
                    <a:pt x="41620" y="430906"/>
                  </a:lnTo>
                  <a:cubicBezTo>
                    <a:pt x="58152" y="443787"/>
                    <a:pt x="78680" y="450462"/>
                    <a:pt x="99627" y="449765"/>
                  </a:cubicBezTo>
                  <a:cubicBezTo>
                    <a:pt x="123753" y="451528"/>
                    <a:pt x="146277" y="437576"/>
                    <a:pt x="155443" y="415190"/>
                  </a:cubicBezTo>
                  <a:cubicBezTo>
                    <a:pt x="160396" y="403569"/>
                    <a:pt x="164968" y="385090"/>
                    <a:pt x="164968" y="332703"/>
                  </a:cubicBezTo>
                  <a:lnTo>
                    <a:pt x="164968" y="-5"/>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13" name="Freeform: Shape 12">
              <a:extLst>
                <a:ext uri="{FF2B5EF4-FFF2-40B4-BE49-F238E27FC236}">
                  <a16:creationId xmlns:a16="http://schemas.microsoft.com/office/drawing/2014/main" id="{1B8DCB37-DC69-9241-29E6-716BFBD8E928}"/>
                </a:ext>
              </a:extLst>
            </p:cNvPr>
            <p:cNvSpPr/>
            <p:nvPr/>
          </p:nvSpPr>
          <p:spPr>
            <a:xfrm>
              <a:off x="1145654" y="1408983"/>
              <a:ext cx="356235" cy="571528"/>
            </a:xfrm>
            <a:custGeom>
              <a:avLst/>
              <a:gdLst>
                <a:gd name="connsiteX0" fmla="*/ 274601 w 356235"/>
                <a:gd name="connsiteY0" fmla="*/ -5 h 571528"/>
                <a:gd name="connsiteX1" fmla="*/ 356230 w 356235"/>
                <a:gd name="connsiteY1" fmla="*/ -5 h 571528"/>
                <a:gd name="connsiteX2" fmla="*/ 356230 w 356235"/>
                <a:gd name="connsiteY2" fmla="*/ 561970 h 571528"/>
                <a:gd name="connsiteX3" fmla="*/ 274601 w 356235"/>
                <a:gd name="connsiteY3" fmla="*/ 561970 h 571528"/>
                <a:gd name="connsiteX4" fmla="*/ 274601 w 356235"/>
                <a:gd name="connsiteY4" fmla="*/ 527585 h 571528"/>
                <a:gd name="connsiteX5" fmla="*/ 169826 w 356235"/>
                <a:gd name="connsiteY5" fmla="*/ 571495 h 571528"/>
                <a:gd name="connsiteX6" fmla="*/ -5 w 356235"/>
                <a:gd name="connsiteY6" fmla="*/ 398997 h 571528"/>
                <a:gd name="connsiteX7" fmla="*/ 170683 w 356235"/>
                <a:gd name="connsiteY7" fmla="*/ 228785 h 571528"/>
                <a:gd name="connsiteX8" fmla="*/ 274792 w 356235"/>
                <a:gd name="connsiteY8" fmla="*/ 274982 h 571528"/>
                <a:gd name="connsiteX9" fmla="*/ 83053 w 356235"/>
                <a:gd name="connsiteY9" fmla="*/ 400521 h 571528"/>
                <a:gd name="connsiteX10" fmla="*/ 180494 w 356235"/>
                <a:gd name="connsiteY10" fmla="*/ 503677 h 571528"/>
                <a:gd name="connsiteX11" fmla="*/ 279554 w 356235"/>
                <a:gd name="connsiteY11" fmla="*/ 401283 h 571528"/>
                <a:gd name="connsiteX12" fmla="*/ 180494 w 356235"/>
                <a:gd name="connsiteY12" fmla="*/ 296508 h 571528"/>
                <a:gd name="connsiteX13" fmla="*/ 83053 w 356235"/>
                <a:gd name="connsiteY13" fmla="*/ 400521 h 571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6235" h="571528">
                  <a:moveTo>
                    <a:pt x="274601" y="-5"/>
                  </a:moveTo>
                  <a:lnTo>
                    <a:pt x="356230" y="-5"/>
                  </a:lnTo>
                  <a:lnTo>
                    <a:pt x="356230" y="561970"/>
                  </a:lnTo>
                  <a:lnTo>
                    <a:pt x="274601" y="561970"/>
                  </a:lnTo>
                  <a:lnTo>
                    <a:pt x="274601" y="527585"/>
                  </a:lnTo>
                  <a:cubicBezTo>
                    <a:pt x="247436" y="556348"/>
                    <a:pt x="209383" y="572297"/>
                    <a:pt x="169826" y="571495"/>
                  </a:cubicBezTo>
                  <a:cubicBezTo>
                    <a:pt x="61622" y="571495"/>
                    <a:pt x="-5" y="488341"/>
                    <a:pt x="-5" y="398997"/>
                  </a:cubicBezTo>
                  <a:cubicBezTo>
                    <a:pt x="-5" y="293460"/>
                    <a:pt x="78291" y="228785"/>
                    <a:pt x="170683" y="228785"/>
                  </a:cubicBezTo>
                  <a:cubicBezTo>
                    <a:pt x="210578" y="227694"/>
                    <a:pt x="248832" y="244669"/>
                    <a:pt x="274792" y="274982"/>
                  </a:cubicBezTo>
                  <a:close/>
                  <a:moveTo>
                    <a:pt x="83053" y="400521"/>
                  </a:moveTo>
                  <a:cubicBezTo>
                    <a:pt x="83053" y="456718"/>
                    <a:pt x="121153" y="503677"/>
                    <a:pt x="180494" y="503677"/>
                  </a:cubicBezTo>
                  <a:cubicBezTo>
                    <a:pt x="232120" y="503677"/>
                    <a:pt x="279554" y="469101"/>
                    <a:pt x="279554" y="401283"/>
                  </a:cubicBezTo>
                  <a:cubicBezTo>
                    <a:pt x="279554" y="330417"/>
                    <a:pt x="231929" y="296508"/>
                    <a:pt x="180494" y="296508"/>
                  </a:cubicBezTo>
                  <a:cubicBezTo>
                    <a:pt x="121344" y="296508"/>
                    <a:pt x="83053" y="342704"/>
                    <a:pt x="83053" y="400521"/>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14" name="Freeform: Shape 13">
              <a:extLst>
                <a:ext uri="{FF2B5EF4-FFF2-40B4-BE49-F238E27FC236}">
                  <a16:creationId xmlns:a16="http://schemas.microsoft.com/office/drawing/2014/main" id="{E90EEF26-91F5-5850-547D-40D958018EA9}"/>
                </a:ext>
              </a:extLst>
            </p:cNvPr>
            <p:cNvSpPr/>
            <p:nvPr/>
          </p:nvSpPr>
          <p:spPr>
            <a:xfrm>
              <a:off x="1961375" y="1637723"/>
              <a:ext cx="356471" cy="509065"/>
            </a:xfrm>
            <a:custGeom>
              <a:avLst/>
              <a:gdLst>
                <a:gd name="connsiteX0" fmla="*/ 81625 w 356471"/>
                <a:gd name="connsiteY0" fmla="*/ 509061 h 509065"/>
                <a:gd name="connsiteX1" fmla="*/ -5 w 356471"/>
                <a:gd name="connsiteY1" fmla="*/ 509061 h 509065"/>
                <a:gd name="connsiteX2" fmla="*/ -5 w 356471"/>
                <a:gd name="connsiteY2" fmla="*/ 8522 h 509065"/>
                <a:gd name="connsiteX3" fmla="*/ 81625 w 356471"/>
                <a:gd name="connsiteY3" fmla="*/ 8522 h 509065"/>
                <a:gd name="connsiteX4" fmla="*/ 81625 w 356471"/>
                <a:gd name="connsiteY4" fmla="*/ 43955 h 509065"/>
                <a:gd name="connsiteX5" fmla="*/ 185733 w 356471"/>
                <a:gd name="connsiteY5" fmla="*/ 45 h 509065"/>
                <a:gd name="connsiteX6" fmla="*/ 356421 w 356471"/>
                <a:gd name="connsiteY6" fmla="*/ 168732 h 509065"/>
                <a:gd name="connsiteX7" fmla="*/ 190257 w 356471"/>
                <a:gd name="connsiteY7" fmla="*/ 342709 h 509065"/>
                <a:gd name="connsiteX8" fmla="*/ 186495 w 356471"/>
                <a:gd name="connsiteY8" fmla="*/ 342754 h 509065"/>
                <a:gd name="connsiteX9" fmla="*/ 81720 w 356471"/>
                <a:gd name="connsiteY9" fmla="*/ 295129 h 509065"/>
                <a:gd name="connsiteX10" fmla="*/ 76576 w 356471"/>
                <a:gd name="connsiteY10" fmla="*/ 172542 h 509065"/>
                <a:gd name="connsiteX11" fmla="*/ 175732 w 356471"/>
                <a:gd name="connsiteY11" fmla="*/ 274936 h 509065"/>
                <a:gd name="connsiteX12" fmla="*/ 273077 w 356471"/>
                <a:gd name="connsiteY12" fmla="*/ 171780 h 509065"/>
                <a:gd name="connsiteX13" fmla="*/ 175732 w 356471"/>
                <a:gd name="connsiteY13" fmla="*/ 67767 h 509065"/>
                <a:gd name="connsiteX14" fmla="*/ 76576 w 356471"/>
                <a:gd name="connsiteY14" fmla="*/ 172542 h 50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6471" h="509065">
                  <a:moveTo>
                    <a:pt x="81625" y="509061"/>
                  </a:moveTo>
                  <a:lnTo>
                    <a:pt x="-5" y="509061"/>
                  </a:lnTo>
                  <a:lnTo>
                    <a:pt x="-5" y="8522"/>
                  </a:lnTo>
                  <a:lnTo>
                    <a:pt x="81625" y="8522"/>
                  </a:lnTo>
                  <a:lnTo>
                    <a:pt x="81625" y="43955"/>
                  </a:lnTo>
                  <a:cubicBezTo>
                    <a:pt x="108371" y="14988"/>
                    <a:pt x="146319" y="-1018"/>
                    <a:pt x="185733" y="45"/>
                  </a:cubicBezTo>
                  <a:cubicBezTo>
                    <a:pt x="278125" y="45"/>
                    <a:pt x="356421" y="65481"/>
                    <a:pt x="356421" y="168732"/>
                  </a:cubicBezTo>
                  <a:cubicBezTo>
                    <a:pt x="358574" y="262660"/>
                    <a:pt x="284183" y="340553"/>
                    <a:pt x="190257" y="342709"/>
                  </a:cubicBezTo>
                  <a:cubicBezTo>
                    <a:pt x="189000" y="342738"/>
                    <a:pt x="187752" y="342753"/>
                    <a:pt x="186495" y="342754"/>
                  </a:cubicBezTo>
                  <a:cubicBezTo>
                    <a:pt x="146480" y="342084"/>
                    <a:pt x="108533" y="324838"/>
                    <a:pt x="81720" y="295129"/>
                  </a:cubicBezTo>
                  <a:close/>
                  <a:moveTo>
                    <a:pt x="76576" y="172542"/>
                  </a:moveTo>
                  <a:cubicBezTo>
                    <a:pt x="76576" y="240360"/>
                    <a:pt x="124201" y="274936"/>
                    <a:pt x="175732" y="274936"/>
                  </a:cubicBezTo>
                  <a:cubicBezTo>
                    <a:pt x="234787" y="274936"/>
                    <a:pt x="273077" y="227978"/>
                    <a:pt x="273077" y="171780"/>
                  </a:cubicBezTo>
                  <a:cubicBezTo>
                    <a:pt x="273077" y="113964"/>
                    <a:pt x="234977" y="67767"/>
                    <a:pt x="175732" y="67767"/>
                  </a:cubicBezTo>
                  <a:cubicBezTo>
                    <a:pt x="124106" y="67767"/>
                    <a:pt x="76576" y="102153"/>
                    <a:pt x="76576" y="172542"/>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15" name="Freeform: Shape 14">
              <a:extLst>
                <a:ext uri="{FF2B5EF4-FFF2-40B4-BE49-F238E27FC236}">
                  <a16:creationId xmlns:a16="http://schemas.microsoft.com/office/drawing/2014/main" id="{C1D3453B-2035-D178-2FCD-E0B3AB51D645}"/>
                </a:ext>
              </a:extLst>
            </p:cNvPr>
            <p:cNvSpPr/>
            <p:nvPr/>
          </p:nvSpPr>
          <p:spPr>
            <a:xfrm>
              <a:off x="2367206" y="1637688"/>
              <a:ext cx="334737" cy="342872"/>
            </a:xfrm>
            <a:custGeom>
              <a:avLst/>
              <a:gdLst>
                <a:gd name="connsiteX0" fmla="*/ 331875 w 334737"/>
                <a:gd name="connsiteY0" fmla="*/ 258874 h 342872"/>
                <a:gd name="connsiteX1" fmla="*/ 273106 w 334737"/>
                <a:gd name="connsiteY1" fmla="*/ 318119 h 342872"/>
                <a:gd name="connsiteX2" fmla="*/ 169855 w 334737"/>
                <a:gd name="connsiteY2" fmla="*/ 342789 h 342872"/>
                <a:gd name="connsiteX3" fmla="*/ 51650 w 334737"/>
                <a:gd name="connsiteY3" fmla="*/ 301165 h 342872"/>
                <a:gd name="connsiteX4" fmla="*/ 24 w 334737"/>
                <a:gd name="connsiteY4" fmla="*/ 177340 h 342872"/>
                <a:gd name="connsiteX5" fmla="*/ 55841 w 334737"/>
                <a:gd name="connsiteY5" fmla="*/ 43990 h 342872"/>
                <a:gd name="connsiteX6" fmla="*/ 173189 w 334737"/>
                <a:gd name="connsiteY6" fmla="*/ 79 h 342872"/>
                <a:gd name="connsiteX7" fmla="*/ 285679 w 334737"/>
                <a:gd name="connsiteY7" fmla="*/ 42466 h 342872"/>
                <a:gd name="connsiteX8" fmla="*/ 334733 w 334737"/>
                <a:gd name="connsiteY8" fmla="*/ 179530 h 342872"/>
                <a:gd name="connsiteX9" fmla="*/ 334733 w 334737"/>
                <a:gd name="connsiteY9" fmla="*/ 189055 h 342872"/>
                <a:gd name="connsiteX10" fmla="*/ 82606 w 334737"/>
                <a:gd name="connsiteY10" fmla="*/ 189055 h 342872"/>
                <a:gd name="connsiteX11" fmla="*/ 112895 w 334737"/>
                <a:gd name="connsiteY11" fmla="*/ 254587 h 342872"/>
                <a:gd name="connsiteX12" fmla="*/ 175380 w 334737"/>
                <a:gd name="connsiteY12" fmla="*/ 275352 h 342872"/>
                <a:gd name="connsiteX13" fmla="*/ 231101 w 334737"/>
                <a:gd name="connsiteY13" fmla="*/ 259255 h 342872"/>
                <a:gd name="connsiteX14" fmla="*/ 263581 w 334737"/>
                <a:gd name="connsiteY14" fmla="*/ 223441 h 342872"/>
                <a:gd name="connsiteX15" fmla="*/ 251103 w 334737"/>
                <a:gd name="connsiteY15" fmla="*/ 127143 h 342872"/>
                <a:gd name="connsiteX16" fmla="*/ 226148 w 334737"/>
                <a:gd name="connsiteY16" fmla="*/ 83137 h 342872"/>
                <a:gd name="connsiteX17" fmla="*/ 106161 w 334737"/>
                <a:gd name="connsiteY17" fmla="*/ 93370 h 342872"/>
                <a:gd name="connsiteX18" fmla="*/ 88797 w 334737"/>
                <a:gd name="connsiteY18" fmla="*/ 127048 h 342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4737" h="342872">
                  <a:moveTo>
                    <a:pt x="331875" y="258874"/>
                  </a:moveTo>
                  <a:cubicBezTo>
                    <a:pt x="317350" y="283071"/>
                    <a:pt x="297185" y="303396"/>
                    <a:pt x="273106" y="318119"/>
                  </a:cubicBezTo>
                  <a:cubicBezTo>
                    <a:pt x="241454" y="335275"/>
                    <a:pt x="205841" y="343784"/>
                    <a:pt x="169855" y="342789"/>
                  </a:cubicBezTo>
                  <a:cubicBezTo>
                    <a:pt x="123278" y="342789"/>
                    <a:pt x="84987" y="332026"/>
                    <a:pt x="51650" y="301165"/>
                  </a:cubicBezTo>
                  <a:cubicBezTo>
                    <a:pt x="17874" y="268928"/>
                    <a:pt x="-843" y="224019"/>
                    <a:pt x="24" y="177340"/>
                  </a:cubicBezTo>
                  <a:cubicBezTo>
                    <a:pt x="-538" y="127097"/>
                    <a:pt x="19655" y="78848"/>
                    <a:pt x="55841" y="43990"/>
                  </a:cubicBezTo>
                  <a:cubicBezTo>
                    <a:pt x="87749" y="14632"/>
                    <a:pt x="129850" y="-1122"/>
                    <a:pt x="173189" y="79"/>
                  </a:cubicBezTo>
                  <a:cubicBezTo>
                    <a:pt x="214823" y="-1288"/>
                    <a:pt x="255294" y="13961"/>
                    <a:pt x="285679" y="42466"/>
                  </a:cubicBezTo>
                  <a:cubicBezTo>
                    <a:pt x="330637" y="85519"/>
                    <a:pt x="334733" y="145621"/>
                    <a:pt x="334733" y="179530"/>
                  </a:cubicBezTo>
                  <a:lnTo>
                    <a:pt x="334733" y="189055"/>
                  </a:lnTo>
                  <a:lnTo>
                    <a:pt x="82606" y="189055"/>
                  </a:lnTo>
                  <a:cubicBezTo>
                    <a:pt x="84502" y="213828"/>
                    <a:pt x="95255" y="237090"/>
                    <a:pt x="112895" y="254587"/>
                  </a:cubicBezTo>
                  <a:cubicBezTo>
                    <a:pt x="130231" y="269377"/>
                    <a:pt x="152643" y="276826"/>
                    <a:pt x="175380" y="275352"/>
                  </a:cubicBezTo>
                  <a:cubicBezTo>
                    <a:pt x="195220" y="276245"/>
                    <a:pt x="214794" y="270589"/>
                    <a:pt x="231101" y="259255"/>
                  </a:cubicBezTo>
                  <a:cubicBezTo>
                    <a:pt x="244245" y="249642"/>
                    <a:pt x="255294" y="237457"/>
                    <a:pt x="263581" y="223441"/>
                  </a:cubicBezTo>
                  <a:close/>
                  <a:moveTo>
                    <a:pt x="251103" y="127143"/>
                  </a:moveTo>
                  <a:cubicBezTo>
                    <a:pt x="247998" y="110076"/>
                    <a:pt x="239197" y="94565"/>
                    <a:pt x="226148" y="83137"/>
                  </a:cubicBezTo>
                  <a:cubicBezTo>
                    <a:pt x="190191" y="52829"/>
                    <a:pt x="136470" y="57410"/>
                    <a:pt x="106161" y="93370"/>
                  </a:cubicBezTo>
                  <a:cubicBezTo>
                    <a:pt x="97913" y="103149"/>
                    <a:pt x="91979" y="114660"/>
                    <a:pt x="88797" y="12704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16" name="Freeform: Shape 15">
              <a:extLst>
                <a:ext uri="{FF2B5EF4-FFF2-40B4-BE49-F238E27FC236}">
                  <a16:creationId xmlns:a16="http://schemas.microsoft.com/office/drawing/2014/main" id="{7B5AF076-1792-BD07-3AAB-219F76FAAC5D}"/>
                </a:ext>
              </a:extLst>
            </p:cNvPr>
            <p:cNvSpPr/>
            <p:nvPr/>
          </p:nvSpPr>
          <p:spPr>
            <a:xfrm>
              <a:off x="2769000" y="1637669"/>
              <a:ext cx="229838" cy="332812"/>
            </a:xfrm>
            <a:custGeom>
              <a:avLst/>
              <a:gdLst>
                <a:gd name="connsiteX0" fmla="*/ -5 w 229838"/>
                <a:gd name="connsiteY0" fmla="*/ 8576 h 332812"/>
                <a:gd name="connsiteX1" fmla="*/ 81625 w 229838"/>
                <a:gd name="connsiteY1" fmla="*/ 8576 h 332812"/>
                <a:gd name="connsiteX2" fmla="*/ 81625 w 229838"/>
                <a:gd name="connsiteY2" fmla="*/ 37818 h 332812"/>
                <a:gd name="connsiteX3" fmla="*/ 115724 w 229838"/>
                <a:gd name="connsiteY3" fmla="*/ 10862 h 332812"/>
                <a:gd name="connsiteX4" fmla="*/ 165731 w 229838"/>
                <a:gd name="connsiteY4" fmla="*/ 99 h 332812"/>
                <a:gd name="connsiteX5" fmla="*/ 229834 w 229838"/>
                <a:gd name="connsiteY5" fmla="*/ 15529 h 332812"/>
                <a:gd name="connsiteX6" fmla="*/ 196496 w 229838"/>
                <a:gd name="connsiteY6" fmla="*/ 84014 h 332812"/>
                <a:gd name="connsiteX7" fmla="*/ 154872 w 229838"/>
                <a:gd name="connsiteY7" fmla="*/ 72489 h 332812"/>
                <a:gd name="connsiteX8" fmla="*/ 104104 w 229838"/>
                <a:gd name="connsiteY8" fmla="*/ 90205 h 332812"/>
                <a:gd name="connsiteX9" fmla="*/ 81625 w 229838"/>
                <a:gd name="connsiteY9" fmla="*/ 164881 h 332812"/>
                <a:gd name="connsiteX10" fmla="*/ 81625 w 229838"/>
                <a:gd name="connsiteY10" fmla="*/ 332807 h 332812"/>
                <a:gd name="connsiteX11" fmla="*/ -5 w 229838"/>
                <a:gd name="connsiteY11" fmla="*/ 332807 h 33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9838" h="332812">
                  <a:moveTo>
                    <a:pt x="-5" y="8576"/>
                  </a:moveTo>
                  <a:lnTo>
                    <a:pt x="81625" y="8576"/>
                  </a:lnTo>
                  <a:lnTo>
                    <a:pt x="81625" y="37818"/>
                  </a:lnTo>
                  <a:cubicBezTo>
                    <a:pt x="91521" y="27113"/>
                    <a:pt x="103027" y="18017"/>
                    <a:pt x="115724" y="10862"/>
                  </a:cubicBezTo>
                  <a:cubicBezTo>
                    <a:pt x="131183" y="3017"/>
                    <a:pt x="148414" y="-691"/>
                    <a:pt x="165731" y="99"/>
                  </a:cubicBezTo>
                  <a:cubicBezTo>
                    <a:pt x="188076" y="-433"/>
                    <a:pt x="210174" y="4885"/>
                    <a:pt x="229834" y="15529"/>
                  </a:cubicBezTo>
                  <a:lnTo>
                    <a:pt x="196496" y="84014"/>
                  </a:lnTo>
                  <a:cubicBezTo>
                    <a:pt x="183980" y="76346"/>
                    <a:pt x="169550" y="72352"/>
                    <a:pt x="154872" y="72489"/>
                  </a:cubicBezTo>
                  <a:cubicBezTo>
                    <a:pt x="136213" y="71006"/>
                    <a:pt x="117791" y="77435"/>
                    <a:pt x="104104" y="90205"/>
                  </a:cubicBezTo>
                  <a:cubicBezTo>
                    <a:pt x="81625" y="112494"/>
                    <a:pt x="81625" y="143355"/>
                    <a:pt x="81625" y="164881"/>
                  </a:cubicBezTo>
                  <a:lnTo>
                    <a:pt x="81625" y="332807"/>
                  </a:lnTo>
                  <a:lnTo>
                    <a:pt x="-5" y="332807"/>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17" name="Freeform: Shape 16">
              <a:extLst>
                <a:ext uri="{FF2B5EF4-FFF2-40B4-BE49-F238E27FC236}">
                  <a16:creationId xmlns:a16="http://schemas.microsoft.com/office/drawing/2014/main" id="{D838F510-847C-0080-3073-DF55785EFE4F}"/>
                </a:ext>
              </a:extLst>
            </p:cNvPr>
            <p:cNvSpPr/>
            <p:nvPr/>
          </p:nvSpPr>
          <p:spPr>
            <a:xfrm>
              <a:off x="3022079" y="1527664"/>
              <a:ext cx="178212" cy="442817"/>
            </a:xfrm>
            <a:custGeom>
              <a:avLst/>
              <a:gdLst>
                <a:gd name="connsiteX0" fmla="*/ 115724 w 178212"/>
                <a:gd name="connsiteY0" fmla="*/ 187828 h 442817"/>
                <a:gd name="connsiteX1" fmla="*/ 115724 w 178212"/>
                <a:gd name="connsiteY1" fmla="*/ 442812 h 442817"/>
                <a:gd name="connsiteX2" fmla="*/ 34190 w 178212"/>
                <a:gd name="connsiteY2" fmla="*/ 442812 h 442817"/>
                <a:gd name="connsiteX3" fmla="*/ 34190 w 178212"/>
                <a:gd name="connsiteY3" fmla="*/ 187828 h 442817"/>
                <a:gd name="connsiteX4" fmla="*/ -5 w 178212"/>
                <a:gd name="connsiteY4" fmla="*/ 187828 h 442817"/>
                <a:gd name="connsiteX5" fmla="*/ -5 w 178212"/>
                <a:gd name="connsiteY5" fmla="*/ 118581 h 442817"/>
                <a:gd name="connsiteX6" fmla="*/ 34190 w 178212"/>
                <a:gd name="connsiteY6" fmla="*/ 118581 h 442817"/>
                <a:gd name="connsiteX7" fmla="*/ 34190 w 178212"/>
                <a:gd name="connsiteY7" fmla="*/ -5 h 442817"/>
                <a:gd name="connsiteX8" fmla="*/ 115724 w 178212"/>
                <a:gd name="connsiteY8" fmla="*/ -5 h 442817"/>
                <a:gd name="connsiteX9" fmla="*/ 115724 w 178212"/>
                <a:gd name="connsiteY9" fmla="*/ 118581 h 442817"/>
                <a:gd name="connsiteX10" fmla="*/ 178208 w 178212"/>
                <a:gd name="connsiteY10" fmla="*/ 118581 h 442817"/>
                <a:gd name="connsiteX11" fmla="*/ 178208 w 178212"/>
                <a:gd name="connsiteY11" fmla="*/ 187828 h 44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212" h="442817">
                  <a:moveTo>
                    <a:pt x="115724" y="187828"/>
                  </a:moveTo>
                  <a:lnTo>
                    <a:pt x="115724" y="442812"/>
                  </a:lnTo>
                  <a:lnTo>
                    <a:pt x="34190" y="442812"/>
                  </a:lnTo>
                  <a:lnTo>
                    <a:pt x="34190" y="187828"/>
                  </a:lnTo>
                  <a:lnTo>
                    <a:pt x="-5" y="187828"/>
                  </a:lnTo>
                  <a:lnTo>
                    <a:pt x="-5" y="118581"/>
                  </a:lnTo>
                  <a:lnTo>
                    <a:pt x="34190" y="118581"/>
                  </a:lnTo>
                  <a:lnTo>
                    <a:pt x="34190" y="-5"/>
                  </a:lnTo>
                  <a:lnTo>
                    <a:pt x="115724" y="-5"/>
                  </a:lnTo>
                  <a:lnTo>
                    <a:pt x="115724" y="118581"/>
                  </a:lnTo>
                  <a:lnTo>
                    <a:pt x="178208" y="118581"/>
                  </a:lnTo>
                  <a:lnTo>
                    <a:pt x="178208" y="187828"/>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18" name="Freeform: Shape 17">
              <a:extLst>
                <a:ext uri="{FF2B5EF4-FFF2-40B4-BE49-F238E27FC236}">
                  <a16:creationId xmlns:a16="http://schemas.microsoft.com/office/drawing/2014/main" id="{DDD35D41-B0FD-DB8D-91DC-AAB8CD4DEBC8}"/>
                </a:ext>
              </a:extLst>
            </p:cNvPr>
            <p:cNvSpPr/>
            <p:nvPr/>
          </p:nvSpPr>
          <p:spPr>
            <a:xfrm>
              <a:off x="1565325" y="1410125"/>
              <a:ext cx="454247" cy="335565"/>
            </a:xfrm>
            <a:custGeom>
              <a:avLst/>
              <a:gdLst>
                <a:gd name="connsiteX0" fmla="*/ 454247 w 454247"/>
                <a:gd name="connsiteY0" fmla="*/ 0 h 335565"/>
                <a:gd name="connsiteX1" fmla="*/ 363569 w 454247"/>
                <a:gd name="connsiteY1" fmla="*/ 0 h 335565"/>
                <a:gd name="connsiteX2" fmla="*/ 166116 w 454247"/>
                <a:gd name="connsiteY2" fmla="*/ 278416 h 335565"/>
                <a:gd name="connsiteX3" fmla="*/ 90011 w 454247"/>
                <a:gd name="connsiteY3" fmla="*/ 171164 h 335565"/>
                <a:gd name="connsiteX4" fmla="*/ 0 w 454247"/>
                <a:gd name="connsiteY4" fmla="*/ 171164 h 335565"/>
                <a:gd name="connsiteX5" fmla="*/ 116681 w 454247"/>
                <a:gd name="connsiteY5" fmla="*/ 335566 h 335565"/>
                <a:gd name="connsiteX6" fmla="*/ 215551 w 454247"/>
                <a:gd name="connsiteY6" fmla="*/ 335566 h 335565"/>
                <a:gd name="connsiteX7" fmla="*/ 454247 w 454247"/>
                <a:gd name="connsiteY7" fmla="*/ 0 h 3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47" h="335565">
                  <a:moveTo>
                    <a:pt x="454247" y="0"/>
                  </a:moveTo>
                  <a:lnTo>
                    <a:pt x="363569" y="0"/>
                  </a:lnTo>
                  <a:lnTo>
                    <a:pt x="166116" y="278416"/>
                  </a:lnTo>
                  <a:lnTo>
                    <a:pt x="90011" y="171164"/>
                  </a:lnTo>
                  <a:lnTo>
                    <a:pt x="0" y="171164"/>
                  </a:lnTo>
                  <a:lnTo>
                    <a:pt x="116681" y="335566"/>
                  </a:lnTo>
                  <a:lnTo>
                    <a:pt x="215551" y="335566"/>
                  </a:lnTo>
                  <a:lnTo>
                    <a:pt x="454247" y="0"/>
                  </a:lnTo>
                  <a:close/>
                </a:path>
              </a:pathLst>
            </a:custGeom>
            <a:solidFill>
              <a:srgbClr val="38C0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19" name="Freeform: Shape 18">
              <a:extLst>
                <a:ext uri="{FF2B5EF4-FFF2-40B4-BE49-F238E27FC236}">
                  <a16:creationId xmlns:a16="http://schemas.microsoft.com/office/drawing/2014/main" id="{2776F9C6-A6A5-2C90-A9B4-6DA7CD1DDE67}"/>
                </a:ext>
              </a:extLst>
            </p:cNvPr>
            <p:cNvSpPr/>
            <p:nvPr/>
          </p:nvSpPr>
          <p:spPr>
            <a:xfrm>
              <a:off x="1544275" y="1779124"/>
              <a:ext cx="376808" cy="191261"/>
            </a:xfrm>
            <a:custGeom>
              <a:avLst/>
              <a:gdLst>
                <a:gd name="connsiteX0" fmla="*/ 243269 w 376808"/>
                <a:gd name="connsiteY0" fmla="*/ 0 h 191261"/>
                <a:gd name="connsiteX1" fmla="*/ 376809 w 376808"/>
                <a:gd name="connsiteY1" fmla="*/ 191262 h 191261"/>
                <a:gd name="connsiteX2" fmla="*/ 286988 w 376808"/>
                <a:gd name="connsiteY2" fmla="*/ 191262 h 191261"/>
                <a:gd name="connsiteX3" fmla="*/ 188404 w 376808"/>
                <a:gd name="connsiteY3" fmla="*/ 50673 h 191261"/>
                <a:gd name="connsiteX4" fmla="*/ 90297 w 376808"/>
                <a:gd name="connsiteY4" fmla="*/ 191262 h 191261"/>
                <a:gd name="connsiteX5" fmla="*/ 0 w 376808"/>
                <a:gd name="connsiteY5" fmla="*/ 191262 h 191261"/>
                <a:gd name="connsiteX6" fmla="*/ 133541 w 376808"/>
                <a:gd name="connsiteY6" fmla="*/ 0 h 191261"/>
                <a:gd name="connsiteX7" fmla="*/ 243269 w 376808"/>
                <a:gd name="connsiteY7" fmla="*/ 0 h 19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808" h="191261">
                  <a:moveTo>
                    <a:pt x="243269" y="0"/>
                  </a:moveTo>
                  <a:lnTo>
                    <a:pt x="376809" y="191262"/>
                  </a:lnTo>
                  <a:lnTo>
                    <a:pt x="286988" y="191262"/>
                  </a:lnTo>
                  <a:lnTo>
                    <a:pt x="188404" y="50673"/>
                  </a:lnTo>
                  <a:lnTo>
                    <a:pt x="90297" y="191262"/>
                  </a:lnTo>
                  <a:lnTo>
                    <a:pt x="0" y="191262"/>
                  </a:lnTo>
                  <a:lnTo>
                    <a:pt x="133541" y="0"/>
                  </a:lnTo>
                  <a:lnTo>
                    <a:pt x="243269" y="0"/>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20" name="Freeform: Shape 19">
              <a:extLst>
                <a:ext uri="{FF2B5EF4-FFF2-40B4-BE49-F238E27FC236}">
                  <a16:creationId xmlns:a16="http://schemas.microsoft.com/office/drawing/2014/main" id="{D78FDFE3-BCBD-A679-41FA-21E406C72BDB}"/>
                </a:ext>
              </a:extLst>
            </p:cNvPr>
            <p:cNvSpPr/>
            <p:nvPr/>
          </p:nvSpPr>
          <p:spPr>
            <a:xfrm>
              <a:off x="1680292" y="1478610"/>
              <a:ext cx="104203" cy="104584"/>
            </a:xfrm>
            <a:custGeom>
              <a:avLst/>
              <a:gdLst>
                <a:gd name="connsiteX0" fmla="*/ 104204 w 104203"/>
                <a:gd name="connsiteY0" fmla="*/ 52292 h 104584"/>
                <a:gd name="connsiteX1" fmla="*/ 52102 w 104203"/>
                <a:gd name="connsiteY1" fmla="*/ 104585 h 104584"/>
                <a:gd name="connsiteX2" fmla="*/ 0 w 104203"/>
                <a:gd name="connsiteY2" fmla="*/ 52292 h 104584"/>
                <a:gd name="connsiteX3" fmla="*/ 52102 w 104203"/>
                <a:gd name="connsiteY3" fmla="*/ 0 h 104584"/>
                <a:gd name="connsiteX4" fmla="*/ 104204 w 104203"/>
                <a:gd name="connsiteY4" fmla="*/ 52292 h 104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03" h="104584">
                  <a:moveTo>
                    <a:pt x="104204" y="52292"/>
                  </a:moveTo>
                  <a:cubicBezTo>
                    <a:pt x="104204" y="81172"/>
                    <a:pt x="80877" y="104585"/>
                    <a:pt x="52102" y="104585"/>
                  </a:cubicBezTo>
                  <a:cubicBezTo>
                    <a:pt x="23327" y="104585"/>
                    <a:pt x="0" y="81172"/>
                    <a:pt x="0" y="52292"/>
                  </a:cubicBezTo>
                  <a:cubicBezTo>
                    <a:pt x="0" y="23412"/>
                    <a:pt x="23327" y="0"/>
                    <a:pt x="52102" y="0"/>
                  </a:cubicBezTo>
                  <a:cubicBezTo>
                    <a:pt x="80877" y="0"/>
                    <a:pt x="104204" y="23412"/>
                    <a:pt x="104204" y="52292"/>
                  </a:cubicBezTo>
                  <a:close/>
                </a:path>
              </a:pathLst>
            </a:custGeom>
            <a:solidFill>
              <a:srgbClr val="38C0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grpSp>
      <p:sp>
        <p:nvSpPr>
          <p:cNvPr id="5" name="TextBox 4">
            <a:extLst>
              <a:ext uri="{FF2B5EF4-FFF2-40B4-BE49-F238E27FC236}">
                <a16:creationId xmlns:a16="http://schemas.microsoft.com/office/drawing/2014/main" id="{E58F15FF-FDFD-A240-49F0-288FB1490CE9}"/>
              </a:ext>
            </a:extLst>
          </p:cNvPr>
          <p:cNvSpPr txBox="1"/>
          <p:nvPr/>
        </p:nvSpPr>
        <p:spPr>
          <a:xfrm>
            <a:off x="16985895" y="14386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grpSp>
        <p:nvGrpSpPr>
          <p:cNvPr id="7" name="Group 6">
            <a:extLst>
              <a:ext uri="{FF2B5EF4-FFF2-40B4-BE49-F238E27FC236}">
                <a16:creationId xmlns:a16="http://schemas.microsoft.com/office/drawing/2014/main" id="{B1DD43C4-9F69-4A9C-251E-C26FFE431A4A}"/>
              </a:ext>
            </a:extLst>
          </p:cNvPr>
          <p:cNvGrpSpPr/>
          <p:nvPr/>
        </p:nvGrpSpPr>
        <p:grpSpPr>
          <a:xfrm>
            <a:off x="6716357" y="-386712"/>
            <a:ext cx="6538753" cy="7707606"/>
            <a:chOff x="4582477" y="2657719"/>
            <a:chExt cx="475297" cy="560260"/>
          </a:xfrm>
          <a:solidFill>
            <a:schemeClr val="bg1">
              <a:alpha val="16000"/>
            </a:schemeClr>
          </a:solidFill>
        </p:grpSpPr>
        <p:sp>
          <p:nvSpPr>
            <p:cNvPr id="3" name="Freeform: Shape 2">
              <a:extLst>
                <a:ext uri="{FF2B5EF4-FFF2-40B4-BE49-F238E27FC236}">
                  <a16:creationId xmlns:a16="http://schemas.microsoft.com/office/drawing/2014/main" id="{E5B1B4A6-A0C7-2C0D-3280-FBE363FB6F44}"/>
                </a:ext>
              </a:extLst>
            </p:cNvPr>
            <p:cNvSpPr/>
            <p:nvPr/>
          </p:nvSpPr>
          <p:spPr>
            <a:xfrm>
              <a:off x="4603527" y="2657719"/>
              <a:ext cx="454247" cy="335565"/>
            </a:xfrm>
            <a:custGeom>
              <a:avLst/>
              <a:gdLst>
                <a:gd name="connsiteX0" fmla="*/ 454247 w 454247"/>
                <a:gd name="connsiteY0" fmla="*/ 0 h 335565"/>
                <a:gd name="connsiteX1" fmla="*/ 363569 w 454247"/>
                <a:gd name="connsiteY1" fmla="*/ 0 h 335565"/>
                <a:gd name="connsiteX2" fmla="*/ 166116 w 454247"/>
                <a:gd name="connsiteY2" fmla="*/ 278416 h 335565"/>
                <a:gd name="connsiteX3" fmla="*/ 90011 w 454247"/>
                <a:gd name="connsiteY3" fmla="*/ 171164 h 335565"/>
                <a:gd name="connsiteX4" fmla="*/ 0 w 454247"/>
                <a:gd name="connsiteY4" fmla="*/ 171164 h 335565"/>
                <a:gd name="connsiteX5" fmla="*/ 116681 w 454247"/>
                <a:gd name="connsiteY5" fmla="*/ 335566 h 335565"/>
                <a:gd name="connsiteX6" fmla="*/ 215551 w 454247"/>
                <a:gd name="connsiteY6" fmla="*/ 335566 h 335565"/>
                <a:gd name="connsiteX7" fmla="*/ 454247 w 454247"/>
                <a:gd name="connsiteY7" fmla="*/ 0 h 3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47" h="335565">
                  <a:moveTo>
                    <a:pt x="454247" y="0"/>
                  </a:moveTo>
                  <a:lnTo>
                    <a:pt x="363569" y="0"/>
                  </a:lnTo>
                  <a:lnTo>
                    <a:pt x="166116" y="278416"/>
                  </a:lnTo>
                  <a:lnTo>
                    <a:pt x="90011" y="171164"/>
                  </a:lnTo>
                  <a:lnTo>
                    <a:pt x="0" y="171164"/>
                  </a:lnTo>
                  <a:lnTo>
                    <a:pt x="116681" y="335566"/>
                  </a:lnTo>
                  <a:lnTo>
                    <a:pt x="215551" y="335566"/>
                  </a:lnTo>
                  <a:lnTo>
                    <a:pt x="454247"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4" name="Freeform: Shape 3">
              <a:extLst>
                <a:ext uri="{FF2B5EF4-FFF2-40B4-BE49-F238E27FC236}">
                  <a16:creationId xmlns:a16="http://schemas.microsoft.com/office/drawing/2014/main" id="{EFBF19E4-2E32-477B-C4BF-003046B7A7FC}"/>
                </a:ext>
              </a:extLst>
            </p:cNvPr>
            <p:cNvSpPr/>
            <p:nvPr/>
          </p:nvSpPr>
          <p:spPr>
            <a:xfrm>
              <a:off x="4582477" y="3026718"/>
              <a:ext cx="376808" cy="191261"/>
            </a:xfrm>
            <a:custGeom>
              <a:avLst/>
              <a:gdLst>
                <a:gd name="connsiteX0" fmla="*/ 243269 w 376808"/>
                <a:gd name="connsiteY0" fmla="*/ 0 h 191261"/>
                <a:gd name="connsiteX1" fmla="*/ 376809 w 376808"/>
                <a:gd name="connsiteY1" fmla="*/ 191262 h 191261"/>
                <a:gd name="connsiteX2" fmla="*/ 286988 w 376808"/>
                <a:gd name="connsiteY2" fmla="*/ 191262 h 191261"/>
                <a:gd name="connsiteX3" fmla="*/ 188404 w 376808"/>
                <a:gd name="connsiteY3" fmla="*/ 50673 h 191261"/>
                <a:gd name="connsiteX4" fmla="*/ 90297 w 376808"/>
                <a:gd name="connsiteY4" fmla="*/ 191262 h 191261"/>
                <a:gd name="connsiteX5" fmla="*/ 0 w 376808"/>
                <a:gd name="connsiteY5" fmla="*/ 191262 h 191261"/>
                <a:gd name="connsiteX6" fmla="*/ 133541 w 376808"/>
                <a:gd name="connsiteY6" fmla="*/ 0 h 191261"/>
                <a:gd name="connsiteX7" fmla="*/ 243269 w 376808"/>
                <a:gd name="connsiteY7" fmla="*/ 0 h 19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808" h="191261">
                  <a:moveTo>
                    <a:pt x="243269" y="0"/>
                  </a:moveTo>
                  <a:lnTo>
                    <a:pt x="376809" y="191262"/>
                  </a:lnTo>
                  <a:lnTo>
                    <a:pt x="286988" y="191262"/>
                  </a:lnTo>
                  <a:lnTo>
                    <a:pt x="188404" y="50673"/>
                  </a:lnTo>
                  <a:lnTo>
                    <a:pt x="90297" y="191262"/>
                  </a:lnTo>
                  <a:lnTo>
                    <a:pt x="0" y="191262"/>
                  </a:lnTo>
                  <a:lnTo>
                    <a:pt x="133541" y="0"/>
                  </a:lnTo>
                  <a:lnTo>
                    <a:pt x="243269"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6" name="Freeform: Shape 5">
              <a:extLst>
                <a:ext uri="{FF2B5EF4-FFF2-40B4-BE49-F238E27FC236}">
                  <a16:creationId xmlns:a16="http://schemas.microsoft.com/office/drawing/2014/main" id="{E98F518B-B5D8-0D51-5F63-BA5D8D94BE1F}"/>
                </a:ext>
              </a:extLst>
            </p:cNvPr>
            <p:cNvSpPr/>
            <p:nvPr/>
          </p:nvSpPr>
          <p:spPr>
            <a:xfrm>
              <a:off x="4718494" y="2726204"/>
              <a:ext cx="104203" cy="104584"/>
            </a:xfrm>
            <a:custGeom>
              <a:avLst/>
              <a:gdLst>
                <a:gd name="connsiteX0" fmla="*/ 104204 w 104203"/>
                <a:gd name="connsiteY0" fmla="*/ 52292 h 104584"/>
                <a:gd name="connsiteX1" fmla="*/ 52102 w 104203"/>
                <a:gd name="connsiteY1" fmla="*/ 104585 h 104584"/>
                <a:gd name="connsiteX2" fmla="*/ 0 w 104203"/>
                <a:gd name="connsiteY2" fmla="*/ 52292 h 104584"/>
                <a:gd name="connsiteX3" fmla="*/ 52102 w 104203"/>
                <a:gd name="connsiteY3" fmla="*/ 0 h 104584"/>
                <a:gd name="connsiteX4" fmla="*/ 104204 w 104203"/>
                <a:gd name="connsiteY4" fmla="*/ 52292 h 104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03" h="104584">
                  <a:moveTo>
                    <a:pt x="104204" y="52292"/>
                  </a:moveTo>
                  <a:cubicBezTo>
                    <a:pt x="104204" y="81172"/>
                    <a:pt x="80877" y="104585"/>
                    <a:pt x="52102" y="104585"/>
                  </a:cubicBezTo>
                  <a:cubicBezTo>
                    <a:pt x="23327" y="104585"/>
                    <a:pt x="0" y="81172"/>
                    <a:pt x="0" y="52292"/>
                  </a:cubicBezTo>
                  <a:cubicBezTo>
                    <a:pt x="0" y="23412"/>
                    <a:pt x="23327" y="0"/>
                    <a:pt x="52102" y="0"/>
                  </a:cubicBezTo>
                  <a:cubicBezTo>
                    <a:pt x="80877" y="0"/>
                    <a:pt x="104204" y="23412"/>
                    <a:pt x="104204" y="5229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grpSp>
      <p:sp>
        <p:nvSpPr>
          <p:cNvPr id="9" name="TextBox 8">
            <a:extLst>
              <a:ext uri="{FF2B5EF4-FFF2-40B4-BE49-F238E27FC236}">
                <a16:creationId xmlns:a16="http://schemas.microsoft.com/office/drawing/2014/main" id="{DE5048B0-AE83-47E0-1512-4C0AC363BE0D}"/>
              </a:ext>
            </a:extLst>
          </p:cNvPr>
          <p:cNvSpPr txBox="1"/>
          <p:nvPr/>
        </p:nvSpPr>
        <p:spPr>
          <a:xfrm>
            <a:off x="421304" y="2983176"/>
            <a:ext cx="711071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Poppins"/>
                <a:ea typeface="+mn-ea"/>
                <a:cs typeface="+mn-cs"/>
              </a:rPr>
              <a:t>What the Tech! </a:t>
            </a:r>
            <a:br>
              <a:rPr kumimoji="0" lang="en-US" sz="3200" b="0" i="0" u="none" strike="noStrike" kern="1200" cap="none" spc="0" normalizeH="0" baseline="0" noProof="0">
                <a:ln>
                  <a:noFill/>
                </a:ln>
                <a:solidFill>
                  <a:prstClr val="black"/>
                </a:solidFill>
                <a:effectLst/>
                <a:uLnTx/>
                <a:uFillTx/>
                <a:latin typeface="Poppins"/>
                <a:ea typeface="+mn-ea"/>
                <a:cs typeface="+mn-cs"/>
              </a:rPr>
            </a:br>
            <a:r>
              <a:rPr kumimoji="0" lang="en-US" sz="3200" b="1" i="0" u="none" strike="noStrike" kern="1200" cap="none" spc="0" normalizeH="0" baseline="0" noProof="0">
                <a:ln>
                  <a:noFill/>
                </a:ln>
                <a:solidFill>
                  <a:prstClr val="black"/>
                </a:solidFill>
                <a:effectLst/>
                <a:uLnTx/>
                <a:uFillTx/>
                <a:latin typeface="Poppins"/>
                <a:ea typeface="+mn-ea"/>
                <a:cs typeface="+mn-cs"/>
              </a:rPr>
              <a:t>HR, Talent, and Comp Tech Trends Bound to Make Waves</a:t>
            </a:r>
          </a:p>
        </p:txBody>
      </p:sp>
    </p:spTree>
    <p:extLst>
      <p:ext uri="{BB962C8B-B14F-4D97-AF65-F5344CB8AC3E}">
        <p14:creationId xmlns:p14="http://schemas.microsoft.com/office/powerpoint/2010/main" val="177437545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E771A-221F-0DD2-AA83-2760EE40EBB9}"/>
              </a:ext>
            </a:extLst>
          </p:cNvPr>
          <p:cNvSpPr>
            <a:spLocks noGrp="1"/>
          </p:cNvSpPr>
          <p:nvPr>
            <p:ph type="title"/>
          </p:nvPr>
        </p:nvSpPr>
        <p:spPr/>
        <p:txBody>
          <a:bodyPr/>
          <a:lstStyle/>
          <a:p>
            <a:r>
              <a:rPr lang="en-US" b="1"/>
              <a:t>Skill Gaps </a:t>
            </a:r>
            <a:r>
              <a:rPr lang="en-US" b="0"/>
              <a:t>as a </a:t>
            </a:r>
            <a:r>
              <a:rPr lang="en-US"/>
              <a:t>Barrier to Adoption</a:t>
            </a:r>
          </a:p>
        </p:txBody>
      </p:sp>
      <p:sp>
        <p:nvSpPr>
          <p:cNvPr id="5" name="TextBox 4">
            <a:extLst>
              <a:ext uri="{FF2B5EF4-FFF2-40B4-BE49-F238E27FC236}">
                <a16:creationId xmlns:a16="http://schemas.microsoft.com/office/drawing/2014/main" id="{6B48F248-FAC4-AFD6-E74B-F7BC7795DF73}"/>
              </a:ext>
            </a:extLst>
          </p:cNvPr>
          <p:cNvSpPr txBox="1"/>
          <p:nvPr/>
        </p:nvSpPr>
        <p:spPr>
          <a:xfrm>
            <a:off x="655093" y="1699935"/>
            <a:ext cx="10305789" cy="4093428"/>
          </a:xfrm>
          <a:prstGeom prst="rect">
            <a:avLst/>
          </a:prstGeom>
          <a:noFill/>
        </p:spPr>
        <p:txBody>
          <a:bodyPr wrap="square">
            <a:spAutoFit/>
          </a:bodyPr>
          <a:lstStyle/>
          <a:p>
            <a:pPr marL="285750" indent="-285750">
              <a:lnSpc>
                <a:spcPct val="120000"/>
              </a:lnSpc>
              <a:spcBef>
                <a:spcPts val="1000"/>
              </a:spcBef>
              <a:buFont typeface="Arial" panose="020B0604020202020204" pitchFamily="34" charset="0"/>
              <a:buChar char="•"/>
            </a:pPr>
            <a:r>
              <a:rPr lang="en-US" sz="2000">
                <a:latin typeface="Century Gothic" panose="020B0502020202020204" pitchFamily="34" charset="0"/>
              </a:rPr>
              <a:t>HR Professionals will require upskilling</a:t>
            </a:r>
          </a:p>
          <a:p>
            <a:pPr marL="285750" indent="-285750">
              <a:lnSpc>
                <a:spcPct val="120000"/>
              </a:lnSpc>
              <a:spcBef>
                <a:spcPts val="1000"/>
              </a:spcBef>
              <a:buFont typeface="Arial" panose="020B0604020202020204" pitchFamily="34" charset="0"/>
              <a:buChar char="•"/>
            </a:pPr>
            <a:r>
              <a:rPr lang="en-US" sz="2000">
                <a:latin typeface="Century Gothic" panose="020B0502020202020204" pitchFamily="34" charset="0"/>
              </a:rPr>
              <a:t>At least 60% of organizations will face challenges in doing so</a:t>
            </a:r>
          </a:p>
          <a:p>
            <a:pPr marL="285750" indent="-285750">
              <a:lnSpc>
                <a:spcPct val="120000"/>
              </a:lnSpc>
              <a:spcBef>
                <a:spcPts val="1000"/>
              </a:spcBef>
              <a:buFont typeface="Arial" panose="020B0604020202020204" pitchFamily="34" charset="0"/>
              <a:buChar char="•"/>
            </a:pPr>
            <a:r>
              <a:rPr lang="en-US" sz="2000">
                <a:latin typeface="Century Gothic" panose="020B0502020202020204" pitchFamily="34" charset="0"/>
              </a:rPr>
              <a:t>As of now less that a one-third of organizations are reskilling more than 30% of their workforce</a:t>
            </a:r>
          </a:p>
          <a:p>
            <a:pPr marL="285750" indent="-285750">
              <a:lnSpc>
                <a:spcPct val="120000"/>
              </a:lnSpc>
              <a:spcBef>
                <a:spcPts val="1000"/>
              </a:spcBef>
              <a:buFont typeface="Arial" panose="020B0604020202020204" pitchFamily="34" charset="0"/>
              <a:buChar char="•"/>
            </a:pPr>
            <a:r>
              <a:rPr lang="en-US" sz="2000">
                <a:latin typeface="Century Gothic" panose="020B0502020202020204" pitchFamily="34" charset="0"/>
              </a:rPr>
              <a:t>Continuous learning mindset</a:t>
            </a:r>
          </a:p>
          <a:p>
            <a:pPr marL="285750" indent="-285750">
              <a:lnSpc>
                <a:spcPct val="120000"/>
              </a:lnSpc>
              <a:spcBef>
                <a:spcPts val="1000"/>
              </a:spcBef>
              <a:buFont typeface="Arial" panose="020B0604020202020204" pitchFamily="34" charset="0"/>
              <a:buChar char="•"/>
            </a:pPr>
            <a:r>
              <a:rPr lang="en-US" sz="2000">
                <a:latin typeface="Century Gothic" panose="020B0502020202020204" pitchFamily="34" charset="0"/>
              </a:rPr>
              <a:t>Adapting continuous learning mindset will take time</a:t>
            </a:r>
          </a:p>
          <a:p>
            <a:pPr marL="285750" indent="-285750">
              <a:lnSpc>
                <a:spcPct val="120000"/>
              </a:lnSpc>
              <a:spcBef>
                <a:spcPts val="1000"/>
              </a:spcBef>
              <a:buFont typeface="Arial" panose="020B0604020202020204" pitchFamily="34" charset="0"/>
              <a:buChar char="•"/>
            </a:pPr>
            <a:r>
              <a:rPr lang="en-US" sz="2000">
                <a:latin typeface="Century Gothic" panose="020B0502020202020204" pitchFamily="34" charset="0"/>
              </a:rPr>
              <a:t>Difficult to know what skills to include in upskilling and reskilling programs</a:t>
            </a:r>
          </a:p>
          <a:p>
            <a:pPr marL="285750" indent="-285750">
              <a:lnSpc>
                <a:spcPct val="120000"/>
              </a:lnSpc>
              <a:spcBef>
                <a:spcPts val="1000"/>
              </a:spcBef>
              <a:buFont typeface="Arial" panose="020B0604020202020204" pitchFamily="34" charset="0"/>
              <a:buChar char="•"/>
            </a:pPr>
            <a:r>
              <a:rPr lang="en-US" sz="2000">
                <a:latin typeface="Century Gothic" panose="020B0502020202020204" pitchFamily="34" charset="0"/>
              </a:rPr>
              <a:t>Leading to persistent skill gaps that hinder their ability to adapt</a:t>
            </a:r>
          </a:p>
          <a:p>
            <a:endParaRPr lang="en-US" sz="2000"/>
          </a:p>
        </p:txBody>
      </p:sp>
    </p:spTree>
    <p:extLst>
      <p:ext uri="{BB962C8B-B14F-4D97-AF65-F5344CB8AC3E}">
        <p14:creationId xmlns:p14="http://schemas.microsoft.com/office/powerpoint/2010/main" val="17397511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2B5FE-555D-5945-7A91-34F04CD1C1EF}"/>
              </a:ext>
            </a:extLst>
          </p:cNvPr>
          <p:cNvSpPr>
            <a:spLocks noGrp="1"/>
          </p:cNvSpPr>
          <p:nvPr>
            <p:ph type="title"/>
          </p:nvPr>
        </p:nvSpPr>
        <p:spPr/>
        <p:txBody>
          <a:bodyPr/>
          <a:lstStyle/>
          <a:p>
            <a:r>
              <a:rPr lang="en-US" b="0"/>
              <a:t>Resistance to </a:t>
            </a:r>
            <a:r>
              <a:rPr lang="en-US" b="1"/>
              <a:t>Change Blocker</a:t>
            </a:r>
            <a:endParaRPr lang="en-US"/>
          </a:p>
        </p:txBody>
      </p:sp>
      <p:pic>
        <p:nvPicPr>
          <p:cNvPr id="7" name="Picture Placeholder 6">
            <a:extLst>
              <a:ext uri="{FF2B5EF4-FFF2-40B4-BE49-F238E27FC236}">
                <a16:creationId xmlns:a16="http://schemas.microsoft.com/office/drawing/2014/main" id="{7B20F902-26A3-B912-3003-E2ADBD240CD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650" b="1650"/>
          <a:stretch/>
        </p:blipFill>
        <p:spPr/>
      </p:pic>
      <p:sp>
        <p:nvSpPr>
          <p:cNvPr id="3" name="TextBox 2">
            <a:extLst>
              <a:ext uri="{FF2B5EF4-FFF2-40B4-BE49-F238E27FC236}">
                <a16:creationId xmlns:a16="http://schemas.microsoft.com/office/drawing/2014/main" id="{41FE65CB-EC56-D8A0-03F5-8755A834230C}"/>
              </a:ext>
            </a:extLst>
          </p:cNvPr>
          <p:cNvSpPr txBox="1"/>
          <p:nvPr/>
        </p:nvSpPr>
        <p:spPr>
          <a:xfrm>
            <a:off x="322052" y="1949082"/>
            <a:ext cx="5222406" cy="3155159"/>
          </a:xfrm>
          <a:prstGeom prst="rect">
            <a:avLst/>
          </a:prstGeom>
          <a:noFill/>
        </p:spPr>
        <p:txBody>
          <a:bodyPr wrap="square">
            <a:spAutoFit/>
          </a:bodyPr>
          <a:lstStyle/>
          <a:p>
            <a:pPr marL="285750" indent="-285750">
              <a:lnSpc>
                <a:spcPct val="120000"/>
              </a:lnSpc>
              <a:spcBef>
                <a:spcPts val="1000"/>
              </a:spcBef>
              <a:buFont typeface="Arial" panose="020B0604020202020204" pitchFamily="34" charset="0"/>
              <a:buChar char="•"/>
            </a:pPr>
            <a:r>
              <a:rPr lang="en-US" sz="2000">
                <a:latin typeface="Century Gothic" panose="020B0502020202020204" pitchFamily="34" charset="0"/>
              </a:rPr>
              <a:t>By stakeholders </a:t>
            </a:r>
          </a:p>
          <a:p>
            <a:pPr marL="285750" indent="-285750">
              <a:lnSpc>
                <a:spcPct val="120000"/>
              </a:lnSpc>
              <a:spcBef>
                <a:spcPts val="1000"/>
              </a:spcBef>
              <a:buFont typeface="Arial" panose="020B0604020202020204" pitchFamily="34" charset="0"/>
              <a:buChar char="•"/>
            </a:pPr>
            <a:r>
              <a:rPr lang="en-US" sz="2000">
                <a:latin typeface="Century Gothic" panose="020B0502020202020204" pitchFamily="34" charset="0"/>
              </a:rPr>
              <a:t>Employees may be overwhelmed by the constant change</a:t>
            </a:r>
          </a:p>
          <a:p>
            <a:pPr marL="285750" indent="-285750">
              <a:lnSpc>
                <a:spcPct val="120000"/>
              </a:lnSpc>
              <a:spcBef>
                <a:spcPts val="1000"/>
              </a:spcBef>
              <a:buFont typeface="Arial" panose="020B0604020202020204" pitchFamily="34" charset="0"/>
              <a:buChar char="•"/>
            </a:pPr>
            <a:r>
              <a:rPr lang="en-US" sz="2000">
                <a:latin typeface="Century Gothic" panose="020B0502020202020204" pitchFamily="34" charset="0"/>
              </a:rPr>
              <a:t>Overcoming this resistance will be challenging</a:t>
            </a:r>
          </a:p>
          <a:p>
            <a:pPr marL="285750" indent="-285750">
              <a:lnSpc>
                <a:spcPct val="120000"/>
              </a:lnSpc>
              <a:spcBef>
                <a:spcPts val="1000"/>
              </a:spcBef>
              <a:buFont typeface="Arial" panose="020B0604020202020204" pitchFamily="34" charset="0"/>
              <a:buChar char="•"/>
            </a:pPr>
            <a:r>
              <a:rPr lang="en-US" sz="2000">
                <a:latin typeface="Century Gothic" panose="020B0502020202020204" pitchFamily="34" charset="0"/>
              </a:rPr>
              <a:t>Negative impact on culture</a:t>
            </a:r>
          </a:p>
          <a:p>
            <a:pPr marL="285750" indent="-285750">
              <a:lnSpc>
                <a:spcPct val="120000"/>
              </a:lnSpc>
              <a:spcBef>
                <a:spcPts val="1000"/>
              </a:spcBef>
              <a:buFont typeface="Arial" panose="020B0604020202020204" pitchFamily="34" charset="0"/>
              <a:buChar char="•"/>
            </a:pPr>
            <a:r>
              <a:rPr lang="en-US" sz="2000">
                <a:latin typeface="Century Gothic" panose="020B0502020202020204" pitchFamily="34" charset="0"/>
              </a:rPr>
              <a:t>High turnover rates</a:t>
            </a:r>
          </a:p>
        </p:txBody>
      </p:sp>
    </p:spTree>
    <p:extLst>
      <p:ext uri="{BB962C8B-B14F-4D97-AF65-F5344CB8AC3E}">
        <p14:creationId xmlns:p14="http://schemas.microsoft.com/office/powerpoint/2010/main" val="25374738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0470B-FF87-BF4E-DFC6-557EC74BF4FF}"/>
              </a:ext>
            </a:extLst>
          </p:cNvPr>
          <p:cNvSpPr>
            <a:spLocks noGrp="1"/>
          </p:cNvSpPr>
          <p:nvPr>
            <p:ph type="title"/>
          </p:nvPr>
        </p:nvSpPr>
        <p:spPr/>
        <p:txBody>
          <a:bodyPr/>
          <a:lstStyle/>
          <a:p>
            <a:r>
              <a:rPr lang="en-US" b="0"/>
              <a:t>Other Key </a:t>
            </a:r>
            <a:r>
              <a:rPr lang="en-US"/>
              <a:t>Considerations</a:t>
            </a:r>
          </a:p>
        </p:txBody>
      </p:sp>
      <p:pic>
        <p:nvPicPr>
          <p:cNvPr id="7" name="Picture Placeholder 6" descr="A group of people holding pens and papers&#10;&#10;Description automatically generated">
            <a:extLst>
              <a:ext uri="{FF2B5EF4-FFF2-40B4-BE49-F238E27FC236}">
                <a16:creationId xmlns:a16="http://schemas.microsoft.com/office/drawing/2014/main" id="{CF808FB4-82D3-215C-7490-6CEA90725F2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5530" r="15530"/>
          <a:stretch>
            <a:fillRect/>
          </a:stretch>
        </p:blipFill>
        <p:spPr/>
      </p:pic>
      <p:sp>
        <p:nvSpPr>
          <p:cNvPr id="3" name="TextBox 2">
            <a:extLst>
              <a:ext uri="{FF2B5EF4-FFF2-40B4-BE49-F238E27FC236}">
                <a16:creationId xmlns:a16="http://schemas.microsoft.com/office/drawing/2014/main" id="{11A1E814-9D17-D040-482D-231FDEFC9035}"/>
              </a:ext>
            </a:extLst>
          </p:cNvPr>
          <p:cNvSpPr txBox="1"/>
          <p:nvPr/>
        </p:nvSpPr>
        <p:spPr>
          <a:xfrm>
            <a:off x="6771736" y="1983040"/>
            <a:ext cx="4822167" cy="1064459"/>
          </a:xfrm>
          <a:prstGeom prst="rect">
            <a:avLst/>
          </a:prstGeom>
          <a:noFill/>
        </p:spPr>
        <p:txBody>
          <a:bodyPr wrap="square">
            <a:spAutoFit/>
          </a:bodyPr>
          <a:lstStyle/>
          <a:p>
            <a:pPr marL="285750" indent="-285750">
              <a:lnSpc>
                <a:spcPct val="120000"/>
              </a:lnSpc>
              <a:spcBef>
                <a:spcPts val="1000"/>
              </a:spcBef>
              <a:buFont typeface="Arial" panose="020B0604020202020204" pitchFamily="34" charset="0"/>
              <a:buChar char="•"/>
            </a:pPr>
            <a:r>
              <a:rPr lang="en-US" sz="2400">
                <a:latin typeface="Century Gothic" panose="020B0502020202020204" pitchFamily="34" charset="0"/>
              </a:rPr>
              <a:t>IT Infrastructure</a:t>
            </a:r>
          </a:p>
          <a:p>
            <a:pPr marL="285750" indent="-285750">
              <a:lnSpc>
                <a:spcPct val="120000"/>
              </a:lnSpc>
              <a:spcBef>
                <a:spcPts val="1000"/>
              </a:spcBef>
              <a:buFont typeface="Arial" panose="020B0604020202020204" pitchFamily="34" charset="0"/>
              <a:buChar char="•"/>
            </a:pPr>
            <a:r>
              <a:rPr lang="en-US" sz="2400">
                <a:latin typeface="Century Gothic" panose="020B0502020202020204" pitchFamily="34" charset="0"/>
              </a:rPr>
              <a:t>Time</a:t>
            </a:r>
          </a:p>
        </p:txBody>
      </p:sp>
    </p:spTree>
    <p:extLst>
      <p:ext uri="{BB962C8B-B14F-4D97-AF65-F5344CB8AC3E}">
        <p14:creationId xmlns:p14="http://schemas.microsoft.com/office/powerpoint/2010/main" val="7989837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1664E3-16C9-E325-9D59-A46F33B14F23}"/>
              </a:ext>
            </a:extLst>
          </p:cNvPr>
          <p:cNvSpPr/>
          <p:nvPr/>
        </p:nvSpPr>
        <p:spPr>
          <a:xfrm>
            <a:off x="6096000" y="1451428"/>
            <a:ext cx="6096000" cy="540657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EBEBAC-E82A-7F18-215C-98B433E98668}"/>
              </a:ext>
            </a:extLst>
          </p:cNvPr>
          <p:cNvSpPr>
            <a:spLocks noGrp="1"/>
          </p:cNvSpPr>
          <p:nvPr>
            <p:ph type="title"/>
          </p:nvPr>
        </p:nvSpPr>
        <p:spPr>
          <a:xfrm>
            <a:off x="655092" y="554560"/>
            <a:ext cx="6645593" cy="646444"/>
          </a:xfrm>
        </p:spPr>
        <p:txBody>
          <a:bodyPr/>
          <a:lstStyle/>
          <a:p>
            <a:r>
              <a:rPr lang="en-US" b="0"/>
              <a:t>Viewpoint</a:t>
            </a:r>
            <a:r>
              <a:rPr lang="en-US"/>
              <a:t> Showdown</a:t>
            </a:r>
          </a:p>
        </p:txBody>
      </p:sp>
      <p:sp>
        <p:nvSpPr>
          <p:cNvPr id="3" name="TextBox 2">
            <a:extLst>
              <a:ext uri="{FF2B5EF4-FFF2-40B4-BE49-F238E27FC236}">
                <a16:creationId xmlns:a16="http://schemas.microsoft.com/office/drawing/2014/main" id="{E04EF759-2FC6-2D46-8CB9-69BD1F10A1BA}"/>
              </a:ext>
            </a:extLst>
          </p:cNvPr>
          <p:cNvSpPr txBox="1"/>
          <p:nvPr/>
        </p:nvSpPr>
        <p:spPr>
          <a:xfrm>
            <a:off x="655093" y="1881748"/>
            <a:ext cx="4937760" cy="4035207"/>
          </a:xfrm>
          <a:prstGeom prst="rect">
            <a:avLst/>
          </a:prstGeom>
          <a:noFill/>
        </p:spPr>
        <p:txBody>
          <a:bodyPr wrap="square" rtlCol="0">
            <a:spAutoFit/>
          </a:bodyPr>
          <a:lstStyle/>
          <a:p>
            <a:pPr lvl="0">
              <a:lnSpc>
                <a:spcPct val="120000"/>
              </a:lnSpc>
              <a:defRPr/>
            </a:pPr>
            <a:r>
              <a:rPr kumimoji="0" lang="en-US" sz="2398" b="1" i="0" u="none" strike="noStrike" kern="1200" cap="none" spc="0" normalizeH="0" baseline="0" noProof="0">
                <a:ln>
                  <a:noFill/>
                </a:ln>
                <a:solidFill>
                  <a:prstClr val="black"/>
                </a:solidFill>
                <a:effectLst/>
                <a:uLnTx/>
                <a:uFillTx/>
                <a:latin typeface="Century Gothic" panose="020B0502020202020204" pitchFamily="34" charset="0"/>
                <a:ea typeface="Source Sans Pro" panose="020B0503030403020204" pitchFamily="34" charset="0"/>
              </a:rPr>
              <a:t>Viewpoint 1: </a:t>
            </a:r>
            <a:r>
              <a:rPr lang="en-US" sz="2398">
                <a:solidFill>
                  <a:prstClr val="black"/>
                </a:solidFill>
                <a:latin typeface="Century Gothic" panose="020B0502020202020204" pitchFamily="34" charset="0"/>
                <a:ea typeface="Source Sans Pro" panose="020B0503030403020204" pitchFamily="34" charset="0"/>
              </a:rPr>
              <a:t>Slow - A cautious and gradual approach to the integration of GenAI and automation in talent management processes will be required because of the need deal with roadblocks that require careful consideration and mitigation.</a:t>
            </a:r>
            <a:endParaRPr kumimoji="0" lang="en-US" sz="2398" b="0" i="0" u="none" strike="noStrike" kern="1200" cap="none" spc="0" normalizeH="0" baseline="0" noProof="0">
              <a:ln>
                <a:noFill/>
              </a:ln>
              <a:solidFill>
                <a:prstClr val="black"/>
              </a:solidFill>
              <a:effectLst/>
              <a:uLnTx/>
              <a:uFillTx/>
              <a:latin typeface="Century Gothic" panose="020B0502020202020204" pitchFamily="34" charset="0"/>
              <a:ea typeface="Source Sans Pro" panose="020B0503030403020204" pitchFamily="34" charset="0"/>
            </a:endParaRPr>
          </a:p>
        </p:txBody>
      </p:sp>
      <p:sp>
        <p:nvSpPr>
          <p:cNvPr id="5" name="TextBox 4">
            <a:extLst>
              <a:ext uri="{FF2B5EF4-FFF2-40B4-BE49-F238E27FC236}">
                <a16:creationId xmlns:a16="http://schemas.microsoft.com/office/drawing/2014/main" id="{610D562C-E8F0-6807-6223-6B6F9A3D29BA}"/>
              </a:ext>
            </a:extLst>
          </p:cNvPr>
          <p:cNvSpPr txBox="1"/>
          <p:nvPr/>
        </p:nvSpPr>
        <p:spPr>
          <a:xfrm>
            <a:off x="6599147" y="1881748"/>
            <a:ext cx="4937760" cy="3595408"/>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a:ln>
                  <a:noFill/>
                </a:ln>
                <a:effectLst/>
                <a:uLnTx/>
                <a:uFillTx/>
                <a:latin typeface="Century Gothic" panose="020B0502020202020204" pitchFamily="34" charset="0"/>
                <a:ea typeface="Source Sans Pro" panose="020B0503030403020204" pitchFamily="34" charset="0"/>
              </a:rPr>
              <a:t>Viewpoint 2: </a:t>
            </a:r>
            <a:r>
              <a:rPr kumimoji="0" lang="en-US" sz="2400" b="0" i="0" u="none" strike="noStrike" kern="1200" cap="none" spc="0" normalizeH="0" baseline="0" noProof="0">
                <a:ln>
                  <a:noFill/>
                </a:ln>
                <a:effectLst/>
                <a:uLnTx/>
                <a:uFillTx/>
                <a:latin typeface="Century Gothic" panose="020B0502020202020204" pitchFamily="34" charset="0"/>
                <a:ea typeface="Source Sans Pro" panose="020B0503030403020204" pitchFamily="34" charset="0"/>
              </a:rPr>
              <a:t>Rapid – The transformative potential of GenAI and automation in talent management processes will be irresistible due to the opportunities for organizations to enhance their competitive edge and drive innovation.</a:t>
            </a:r>
          </a:p>
        </p:txBody>
      </p:sp>
    </p:spTree>
    <p:extLst>
      <p:ext uri="{BB962C8B-B14F-4D97-AF65-F5344CB8AC3E}">
        <p14:creationId xmlns:p14="http://schemas.microsoft.com/office/powerpoint/2010/main" val="983524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9" presetClass="emph" presetSubtype="0" grpId="0" nodeType="withEffect">
                                  <p:stCondLst>
                                    <p:cond delay="0"/>
                                  </p:stCondLst>
                                  <p:childTnLst>
                                    <p:set>
                                      <p:cBhvr>
                                        <p:cTn id="10" dur="indefinite"/>
                                        <p:tgtEl>
                                          <p:spTgt spid="3"/>
                                        </p:tgtEl>
                                        <p:attrNameLst>
                                          <p:attrName>style.opacity</p:attrName>
                                        </p:attrNameLst>
                                      </p:cBhvr>
                                      <p:to>
                                        <p:strVal val="0.25"/>
                                      </p:to>
                                    </p:set>
                                    <p:animEffect filter="image" prLst="opacity: 0.25">
                                      <p:cBhvr rctx="IE">
                                        <p:cTn id="11" dur="indefinite"/>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2B5FE-555D-5945-7A91-34F04CD1C1EF}"/>
              </a:ext>
            </a:extLst>
          </p:cNvPr>
          <p:cNvSpPr>
            <a:spLocks noGrp="1"/>
          </p:cNvSpPr>
          <p:nvPr>
            <p:ph type="title"/>
          </p:nvPr>
        </p:nvSpPr>
        <p:spPr/>
        <p:txBody>
          <a:bodyPr/>
          <a:lstStyle/>
          <a:p>
            <a:r>
              <a:rPr lang="en-US" b="0"/>
              <a:t>Yes, </a:t>
            </a:r>
            <a:r>
              <a:rPr lang="en-US"/>
              <a:t>but...</a:t>
            </a:r>
          </a:p>
        </p:txBody>
      </p:sp>
      <p:sp>
        <p:nvSpPr>
          <p:cNvPr id="3" name="TextBox 2">
            <a:extLst>
              <a:ext uri="{FF2B5EF4-FFF2-40B4-BE49-F238E27FC236}">
                <a16:creationId xmlns:a16="http://schemas.microsoft.com/office/drawing/2014/main" id="{41FE65CB-EC56-D8A0-03F5-8755A834230C}"/>
              </a:ext>
            </a:extLst>
          </p:cNvPr>
          <p:cNvSpPr txBox="1"/>
          <p:nvPr/>
        </p:nvSpPr>
        <p:spPr>
          <a:xfrm>
            <a:off x="655093" y="1586225"/>
            <a:ext cx="10714522" cy="4776116"/>
          </a:xfrm>
          <a:prstGeom prst="rect">
            <a:avLst/>
          </a:prstGeom>
          <a:noFill/>
        </p:spPr>
        <p:txBody>
          <a:bodyPr wrap="square">
            <a:spAutoFit/>
          </a:bodyPr>
          <a:lstStyle/>
          <a:p>
            <a:pPr>
              <a:lnSpc>
                <a:spcPct val="120000"/>
              </a:lnSpc>
              <a:spcBef>
                <a:spcPts val="1000"/>
              </a:spcBef>
            </a:pPr>
            <a:r>
              <a:rPr lang="en-US" sz="2000" b="1">
                <a:latin typeface="+mj-lt"/>
              </a:rPr>
              <a:t>Agree with all the challenges stated in Viewpoint 1, but</a:t>
            </a:r>
          </a:p>
          <a:p>
            <a:pPr marL="285750" indent="-285750">
              <a:lnSpc>
                <a:spcPct val="120000"/>
              </a:lnSpc>
              <a:spcBef>
                <a:spcPts val="1000"/>
              </a:spcBef>
              <a:buFont typeface="Arial" panose="020B0604020202020204" pitchFamily="34" charset="0"/>
              <a:buChar char="•"/>
            </a:pPr>
            <a:r>
              <a:rPr lang="en-US" sz="2000">
                <a:latin typeface="Century Gothic" panose="020B0502020202020204" pitchFamily="34" charset="0"/>
              </a:rPr>
              <a:t>Promise of GenAI is irresistible</a:t>
            </a:r>
          </a:p>
          <a:p>
            <a:pPr marL="742950" lvl="1" indent="-285750">
              <a:lnSpc>
                <a:spcPct val="120000"/>
              </a:lnSpc>
              <a:spcBef>
                <a:spcPts val="1000"/>
              </a:spcBef>
              <a:buFont typeface="Arial" panose="020B0604020202020204" pitchFamily="34" charset="0"/>
              <a:buChar char="•"/>
            </a:pPr>
            <a:r>
              <a:rPr lang="en-US" sz="2000">
                <a:latin typeface="Century Gothic" panose="020B0502020202020204" pitchFamily="34" charset="0"/>
              </a:rPr>
              <a:t>Productivity</a:t>
            </a:r>
          </a:p>
          <a:p>
            <a:pPr marL="742950" lvl="1" indent="-285750">
              <a:lnSpc>
                <a:spcPct val="120000"/>
              </a:lnSpc>
              <a:spcBef>
                <a:spcPts val="1000"/>
              </a:spcBef>
              <a:buFont typeface="Arial" panose="020B0604020202020204" pitchFamily="34" charset="0"/>
              <a:buChar char="•"/>
            </a:pPr>
            <a:r>
              <a:rPr lang="en-US" sz="2000">
                <a:latin typeface="Century Gothic" panose="020B0502020202020204" pitchFamily="34" charset="0"/>
              </a:rPr>
              <a:t>Quality improvement</a:t>
            </a:r>
          </a:p>
          <a:p>
            <a:pPr marL="742950" lvl="1" indent="-285750">
              <a:lnSpc>
                <a:spcPct val="120000"/>
              </a:lnSpc>
              <a:spcBef>
                <a:spcPts val="1000"/>
              </a:spcBef>
              <a:buFont typeface="Arial" panose="020B0604020202020204" pitchFamily="34" charset="0"/>
              <a:buChar char="•"/>
            </a:pPr>
            <a:r>
              <a:rPr lang="en-US" sz="2000">
                <a:latin typeface="Century Gothic" panose="020B0502020202020204" pitchFamily="34" charset="0"/>
              </a:rPr>
              <a:t>Doing that which was difficult or impossible to do before</a:t>
            </a:r>
          </a:p>
          <a:p>
            <a:pPr marL="285750" indent="-285750">
              <a:lnSpc>
                <a:spcPct val="120000"/>
              </a:lnSpc>
              <a:spcBef>
                <a:spcPts val="1000"/>
              </a:spcBef>
              <a:buFont typeface="Arial" panose="020B0604020202020204" pitchFamily="34" charset="0"/>
              <a:buChar char="•"/>
            </a:pPr>
            <a:r>
              <a:rPr lang="en-US" sz="2000">
                <a:latin typeface="Century Gothic" panose="020B0502020202020204" pitchFamily="34" charset="0"/>
              </a:rPr>
              <a:t>If Organizations don’t provide tools employees will do it themselves</a:t>
            </a:r>
          </a:p>
          <a:p>
            <a:pPr marL="285750" indent="-285750">
              <a:lnSpc>
                <a:spcPct val="120000"/>
              </a:lnSpc>
              <a:spcBef>
                <a:spcPts val="1000"/>
              </a:spcBef>
              <a:buFont typeface="Arial" panose="020B0604020202020204" pitchFamily="34" charset="0"/>
              <a:buChar char="•"/>
            </a:pPr>
            <a:r>
              <a:rPr lang="en-US" sz="2000">
                <a:latin typeface="Century Gothic" panose="020B0502020202020204" pitchFamily="34" charset="0"/>
              </a:rPr>
              <a:t>Tech companies are investing in AI at a record pace to provide GenAI enabled tools</a:t>
            </a:r>
          </a:p>
          <a:p>
            <a:pPr marL="285750" indent="-285750">
              <a:lnSpc>
                <a:spcPct val="120000"/>
              </a:lnSpc>
              <a:spcBef>
                <a:spcPts val="1000"/>
              </a:spcBef>
              <a:buFont typeface="Arial" panose="020B0604020202020204" pitchFamily="34" charset="0"/>
              <a:buChar char="•"/>
            </a:pPr>
            <a:r>
              <a:rPr lang="en-US" sz="2000">
                <a:latin typeface="Century Gothic" panose="020B0502020202020204" pitchFamily="34" charset="0"/>
              </a:rPr>
              <a:t>Companies that do not adopt Gen AI will fail to compete</a:t>
            </a:r>
          </a:p>
          <a:p>
            <a:pPr marL="1200150" lvl="2" indent="-285750">
              <a:lnSpc>
                <a:spcPct val="120000"/>
              </a:lnSpc>
              <a:spcBef>
                <a:spcPts val="1000"/>
              </a:spcBef>
              <a:buFont typeface="Arial" panose="020B0604020202020204" pitchFamily="34" charset="0"/>
              <a:buChar char="•"/>
            </a:pPr>
            <a:endParaRPr lang="en-US" sz="2000">
              <a:latin typeface="Century Gothic" panose="020B0502020202020204" pitchFamily="34" charset="0"/>
            </a:endParaRPr>
          </a:p>
        </p:txBody>
      </p:sp>
    </p:spTree>
    <p:extLst>
      <p:ext uri="{BB962C8B-B14F-4D97-AF65-F5344CB8AC3E}">
        <p14:creationId xmlns:p14="http://schemas.microsoft.com/office/powerpoint/2010/main" val="21939417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BEBAC-E82A-7F18-215C-98B433E98668}"/>
              </a:ext>
            </a:extLst>
          </p:cNvPr>
          <p:cNvSpPr>
            <a:spLocks noGrp="1"/>
          </p:cNvSpPr>
          <p:nvPr>
            <p:ph type="title"/>
          </p:nvPr>
        </p:nvSpPr>
        <p:spPr/>
        <p:txBody>
          <a:bodyPr/>
          <a:lstStyle/>
          <a:p>
            <a:pPr algn="ctr"/>
            <a:r>
              <a:rPr lang="en-US">
                <a:solidFill>
                  <a:schemeClr val="bg1"/>
                </a:solidFill>
              </a:rPr>
              <a:t>Poll</a:t>
            </a:r>
            <a:endParaRPr lang="en-US" b="0">
              <a:solidFill>
                <a:schemeClr val="bg1"/>
              </a:solidFill>
            </a:endParaRPr>
          </a:p>
        </p:txBody>
      </p:sp>
      <p:sp>
        <p:nvSpPr>
          <p:cNvPr id="3" name="TextBox 2">
            <a:extLst>
              <a:ext uri="{FF2B5EF4-FFF2-40B4-BE49-F238E27FC236}">
                <a16:creationId xmlns:a16="http://schemas.microsoft.com/office/drawing/2014/main" id="{E04EF759-2FC6-2D46-8CB9-69BD1F10A1BA}"/>
              </a:ext>
            </a:extLst>
          </p:cNvPr>
          <p:cNvSpPr txBox="1"/>
          <p:nvPr/>
        </p:nvSpPr>
        <p:spPr>
          <a:xfrm>
            <a:off x="734402" y="3981690"/>
            <a:ext cx="10802505" cy="1950855"/>
          </a:xfrm>
          <a:prstGeom prst="rect">
            <a:avLst/>
          </a:prstGeom>
          <a:noFill/>
        </p:spPr>
        <p:txBody>
          <a:bodyPr wrap="square" rtlCol="0">
            <a:spAutoFit/>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Century Gothic" panose="020B0502020202020204" pitchFamily="34" charset="0"/>
                <a:ea typeface="Source Sans Pro" panose="020B0503030403020204" pitchFamily="34" charset="0"/>
              </a:rPr>
              <a:t>A. Viewpoint 1: </a:t>
            </a:r>
            <a:r>
              <a:rPr kumimoji="0" lang="en-US" sz="2400" b="0" i="0" u="none" strike="noStrike" kern="1200" cap="none" spc="0" normalizeH="0" baseline="0" noProof="0">
                <a:ln>
                  <a:noFill/>
                </a:ln>
                <a:solidFill>
                  <a:schemeClr val="bg1"/>
                </a:solidFill>
                <a:effectLst/>
                <a:uLnTx/>
                <a:uFillTx/>
                <a:latin typeface="Century Gothic" panose="020B0502020202020204" pitchFamily="34" charset="0"/>
                <a:ea typeface="Source Sans Pro" panose="020B0503030403020204" pitchFamily="34" charset="0"/>
              </a:rPr>
              <a:t>Slow - cautious and gradual approach</a:t>
            </a:r>
            <a:endParaRPr kumimoji="0" lang="en-US" sz="2400" b="1" i="0" u="none" strike="noStrike" kern="1200" cap="none" spc="0" normalizeH="0" baseline="0" noProof="0">
              <a:ln>
                <a:noFill/>
              </a:ln>
              <a:solidFill>
                <a:schemeClr val="bg1"/>
              </a:solidFill>
              <a:effectLst/>
              <a:uLnTx/>
              <a:uFillTx/>
              <a:latin typeface="Century Gothic" panose="020B0502020202020204" pitchFamily="34" charset="0"/>
              <a:ea typeface="Source Sans Pro" panose="020B0503030403020204" pitchFamily="34" charset="0"/>
            </a:endParaRP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Century Gothic" panose="020B0502020202020204" pitchFamily="34" charset="0"/>
                <a:ea typeface="Source Sans Pro" panose="020B0503030403020204" pitchFamily="34" charset="0"/>
              </a:rPr>
              <a:t>B. Viewpoint 2: </a:t>
            </a:r>
            <a:r>
              <a:rPr kumimoji="0" lang="en-US" sz="2400" b="0" i="0" u="none" strike="noStrike" kern="1200" cap="none" spc="0" normalizeH="0" baseline="0" noProof="0">
                <a:ln>
                  <a:noFill/>
                </a:ln>
                <a:solidFill>
                  <a:schemeClr val="bg1"/>
                </a:solidFill>
                <a:effectLst/>
                <a:uLnTx/>
                <a:uFillTx/>
                <a:latin typeface="Century Gothic" panose="020B0502020202020204" pitchFamily="34" charset="0"/>
                <a:ea typeface="Source Sans Pro" panose="020B0503030403020204" pitchFamily="34" charset="0"/>
              </a:rPr>
              <a:t>Rapid – the transformative potential will be irresistible due to the opportunities for organizations to enhance their competitive edge and drive innovation</a:t>
            </a:r>
          </a:p>
        </p:txBody>
      </p:sp>
      <p:sp>
        <p:nvSpPr>
          <p:cNvPr id="7" name="TextBox 6">
            <a:extLst>
              <a:ext uri="{FF2B5EF4-FFF2-40B4-BE49-F238E27FC236}">
                <a16:creationId xmlns:a16="http://schemas.microsoft.com/office/drawing/2014/main" id="{EFE311DB-8AED-E1B2-B902-E631A985584D}"/>
              </a:ext>
            </a:extLst>
          </p:cNvPr>
          <p:cNvSpPr txBox="1"/>
          <p:nvPr/>
        </p:nvSpPr>
        <p:spPr>
          <a:xfrm>
            <a:off x="655092" y="1605129"/>
            <a:ext cx="10493071" cy="1832296"/>
          </a:xfrm>
          <a:prstGeom prst="rect">
            <a:avLst/>
          </a:prstGeom>
          <a:noFill/>
        </p:spPr>
        <p:txBody>
          <a:bodyPr wrap="square">
            <a:spAutoFit/>
          </a:bodyPr>
          <a:lstStyle/>
          <a:p>
            <a:pPr algn="ctr">
              <a:lnSpc>
                <a:spcPct val="120000"/>
              </a:lnSpc>
            </a:pPr>
            <a:r>
              <a:rPr lang="en-US" sz="3200" b="1">
                <a:solidFill>
                  <a:schemeClr val="bg1"/>
                </a:solidFill>
                <a:latin typeface="+mj-lt"/>
              </a:rPr>
              <a:t>At what pace will organizations adopt GenAI and Automation in Talent Management and what challenges will they face?</a:t>
            </a:r>
          </a:p>
        </p:txBody>
      </p:sp>
    </p:spTree>
    <p:extLst>
      <p:ext uri="{BB962C8B-B14F-4D97-AF65-F5344CB8AC3E}">
        <p14:creationId xmlns:p14="http://schemas.microsoft.com/office/powerpoint/2010/main" val="2285111364"/>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592772-94B6-F398-61E1-0268DE7D1F17}"/>
              </a:ext>
            </a:extLst>
          </p:cNvPr>
          <p:cNvSpPr>
            <a:spLocks noGrp="1"/>
          </p:cNvSpPr>
          <p:nvPr>
            <p:ph type="title"/>
          </p:nvPr>
        </p:nvSpPr>
        <p:spPr/>
        <p:txBody>
          <a:bodyPr/>
          <a:lstStyle/>
          <a:p>
            <a:pPr algn="ctr"/>
            <a:r>
              <a:rPr lang="en-US" b="0"/>
              <a:t>Question</a:t>
            </a:r>
            <a:r>
              <a:rPr lang="en-US"/>
              <a:t> 3</a:t>
            </a:r>
          </a:p>
        </p:txBody>
      </p:sp>
      <p:sp>
        <p:nvSpPr>
          <p:cNvPr id="2" name="TextBox 1">
            <a:extLst>
              <a:ext uri="{FF2B5EF4-FFF2-40B4-BE49-F238E27FC236}">
                <a16:creationId xmlns:a16="http://schemas.microsoft.com/office/drawing/2014/main" id="{CFDFA640-72CC-32E5-68A2-365EB3EB9A9E}"/>
              </a:ext>
            </a:extLst>
          </p:cNvPr>
          <p:cNvSpPr txBox="1"/>
          <p:nvPr/>
        </p:nvSpPr>
        <p:spPr>
          <a:xfrm>
            <a:off x="601988" y="2711520"/>
            <a:ext cx="1091121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effectLst/>
                <a:uLnTx/>
                <a:uFillTx/>
                <a:latin typeface="+mj-lt"/>
                <a:ea typeface="Source Sans Pro" panose="020B0503030403020204" pitchFamily="34" charset="0"/>
              </a:rPr>
              <a:t>What is skills-based recruiting and is it working? </a:t>
            </a:r>
          </a:p>
        </p:txBody>
      </p:sp>
    </p:spTree>
    <p:extLst>
      <p:ext uri="{BB962C8B-B14F-4D97-AF65-F5344CB8AC3E}">
        <p14:creationId xmlns:p14="http://schemas.microsoft.com/office/powerpoint/2010/main" val="2674970960"/>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7A7729B-9678-A419-5EF3-7F0706BF8120}"/>
              </a:ext>
            </a:extLst>
          </p:cNvPr>
          <p:cNvSpPr>
            <a:spLocks noGrp="1"/>
          </p:cNvSpPr>
          <p:nvPr>
            <p:ph idx="1"/>
          </p:nvPr>
        </p:nvSpPr>
        <p:spPr>
          <a:xfrm>
            <a:off x="306347" y="2394776"/>
            <a:ext cx="5069457" cy="3726217"/>
          </a:xfrm>
        </p:spPr>
        <p:txBody>
          <a:bodyPr>
            <a:normAutofit/>
          </a:bodyPr>
          <a:lstStyle/>
          <a:p>
            <a:pPr marL="0" indent="0">
              <a:lnSpc>
                <a:spcPct val="120000"/>
              </a:lnSpc>
              <a:buNone/>
            </a:pPr>
            <a:r>
              <a:rPr lang="en-US" sz="1800" b="1">
                <a:latin typeface="+mj-lt"/>
              </a:rPr>
              <a:t>Less weight on education and experience because doing so:</a:t>
            </a:r>
          </a:p>
          <a:p>
            <a:pPr marL="514350" lvl="1" indent="-285750">
              <a:lnSpc>
                <a:spcPct val="120000"/>
              </a:lnSpc>
              <a:spcBef>
                <a:spcPts val="1000"/>
              </a:spcBef>
            </a:pPr>
            <a:r>
              <a:rPr lang="en-US" sz="1600"/>
              <a:t>Drastically expands the talent pool</a:t>
            </a:r>
          </a:p>
          <a:p>
            <a:pPr marL="971550" lvl="3" indent="-285750">
              <a:lnSpc>
                <a:spcPct val="120000"/>
              </a:lnSpc>
              <a:spcBef>
                <a:spcPts val="1000"/>
              </a:spcBef>
            </a:pPr>
            <a:r>
              <a:rPr lang="en-US" sz="1600"/>
              <a:t>By including those without degrees</a:t>
            </a:r>
          </a:p>
          <a:p>
            <a:pPr marL="971550" lvl="3" indent="-285750">
              <a:lnSpc>
                <a:spcPct val="120000"/>
              </a:lnSpc>
              <a:spcBef>
                <a:spcPts val="1000"/>
              </a:spcBef>
            </a:pPr>
            <a:r>
              <a:rPr lang="en-US" sz="1600"/>
              <a:t>By adding in those with experience gaps or frequent job changes</a:t>
            </a:r>
          </a:p>
          <a:p>
            <a:pPr marL="0" indent="0">
              <a:lnSpc>
                <a:spcPct val="120000"/>
              </a:lnSpc>
              <a:buNone/>
            </a:pPr>
            <a:r>
              <a:rPr lang="en-US" sz="1800" b="1">
                <a:latin typeface="+mj-lt"/>
              </a:rPr>
              <a:t>Education level does not guarantee skills</a:t>
            </a:r>
          </a:p>
          <a:p>
            <a:pPr marL="514350">
              <a:lnSpc>
                <a:spcPct val="120000"/>
              </a:lnSpc>
            </a:pPr>
            <a:r>
              <a:rPr lang="en-US" sz="1600"/>
              <a:t>Many ways to learn needed skills </a:t>
            </a:r>
          </a:p>
        </p:txBody>
      </p:sp>
      <p:sp>
        <p:nvSpPr>
          <p:cNvPr id="2" name="Title 1">
            <a:extLst>
              <a:ext uri="{FF2B5EF4-FFF2-40B4-BE49-F238E27FC236}">
                <a16:creationId xmlns:a16="http://schemas.microsoft.com/office/drawing/2014/main" id="{E5ADDA3F-B033-473D-8A11-E949BB817028}"/>
              </a:ext>
            </a:extLst>
          </p:cNvPr>
          <p:cNvSpPr>
            <a:spLocks noGrp="1"/>
          </p:cNvSpPr>
          <p:nvPr>
            <p:ph type="title"/>
          </p:nvPr>
        </p:nvSpPr>
        <p:spPr/>
        <p:txBody>
          <a:bodyPr>
            <a:normAutofit/>
          </a:bodyPr>
          <a:lstStyle/>
          <a:p>
            <a:pPr algn="l"/>
            <a:r>
              <a:rPr lang="en-US"/>
              <a:t>Recruiting: </a:t>
            </a:r>
            <a:r>
              <a:rPr lang="en-US" b="0"/>
              <a:t>Skills-Based Job Postings</a:t>
            </a:r>
            <a:endParaRPr lang="en-US"/>
          </a:p>
        </p:txBody>
      </p:sp>
      <p:pic>
        <p:nvPicPr>
          <p:cNvPr id="8" name="Picture Placeholder 7" descr="A person holding a paper to a person&#10;&#10;Description automatically generated">
            <a:extLst>
              <a:ext uri="{FF2B5EF4-FFF2-40B4-BE49-F238E27FC236}">
                <a16:creationId xmlns:a16="http://schemas.microsoft.com/office/drawing/2014/main" id="{D945D019-6815-4FDA-47D0-8FDB34C64D4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5496" r="15496"/>
          <a:stretch/>
        </p:blipFill>
        <p:spPr/>
      </p:pic>
      <p:sp>
        <p:nvSpPr>
          <p:cNvPr id="7" name="TextBox 6">
            <a:extLst>
              <a:ext uri="{FF2B5EF4-FFF2-40B4-BE49-F238E27FC236}">
                <a16:creationId xmlns:a16="http://schemas.microsoft.com/office/drawing/2014/main" id="{73FF588C-4480-43F8-91E6-B8878309E93B}"/>
              </a:ext>
            </a:extLst>
          </p:cNvPr>
          <p:cNvSpPr txBox="1"/>
          <p:nvPr/>
        </p:nvSpPr>
        <p:spPr>
          <a:xfrm>
            <a:off x="9715500" y="5874772"/>
            <a:ext cx="2170153"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Skillful</a:t>
            </a:r>
            <a:r>
              <a:rPr kumimoji="0" lang="en-US"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 </a:t>
            </a:r>
            <a:r>
              <a:rPr kumimoji="0" lang="en-US"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The Wall Street Journal</a:t>
            </a:r>
            <a:endParaRPr kumimoji="0" lang="en-US"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6378582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2EDE04-CDAE-434C-BB05-57D356C91BB1}"/>
              </a:ext>
            </a:extLst>
          </p:cNvPr>
          <p:cNvPicPr>
            <a:picLocks noChangeAspect="1"/>
          </p:cNvPicPr>
          <p:nvPr/>
        </p:nvPicPr>
        <p:blipFill>
          <a:blip r:embed="rId3"/>
          <a:stretch>
            <a:fillRect/>
          </a:stretch>
        </p:blipFill>
        <p:spPr>
          <a:xfrm>
            <a:off x="1140523" y="1052616"/>
            <a:ext cx="4240115" cy="5164393"/>
          </a:xfrm>
          <a:prstGeom prst="rect">
            <a:avLst/>
          </a:prstGeom>
          <a:ln>
            <a:solidFill>
              <a:schemeClr val="bg1">
                <a:lumMod val="85000"/>
              </a:schemeClr>
            </a:solidFill>
          </a:ln>
        </p:spPr>
      </p:pic>
      <p:sp>
        <p:nvSpPr>
          <p:cNvPr id="2" name="Title 1">
            <a:extLst>
              <a:ext uri="{FF2B5EF4-FFF2-40B4-BE49-F238E27FC236}">
                <a16:creationId xmlns:a16="http://schemas.microsoft.com/office/drawing/2014/main" id="{47A5CF40-F2A6-AA48-D7A6-DE929057DFA2}"/>
              </a:ext>
            </a:extLst>
          </p:cNvPr>
          <p:cNvSpPr>
            <a:spLocks noGrp="1"/>
          </p:cNvSpPr>
          <p:nvPr>
            <p:ph type="title"/>
          </p:nvPr>
        </p:nvSpPr>
        <p:spPr>
          <a:xfrm>
            <a:off x="6200077" y="457211"/>
            <a:ext cx="5336829" cy="595405"/>
          </a:xfrm>
        </p:spPr>
        <p:txBody>
          <a:bodyPr/>
          <a:lstStyle/>
          <a:p>
            <a:pPr algn="l"/>
            <a:r>
              <a:rPr lang="en-US" sz="4000"/>
              <a:t>Skills-Based</a:t>
            </a:r>
            <a:br>
              <a:rPr lang="en-US" sz="4000"/>
            </a:br>
            <a:r>
              <a:rPr lang="en-US" sz="4000" b="0"/>
              <a:t>Job Postings</a:t>
            </a:r>
            <a:br>
              <a:rPr lang="en-US" sz="4000"/>
            </a:br>
            <a:endParaRPr lang="en-US" sz="4000"/>
          </a:p>
        </p:txBody>
      </p:sp>
      <p:sp>
        <p:nvSpPr>
          <p:cNvPr id="4" name="Content Placeholder 3">
            <a:extLst>
              <a:ext uri="{FF2B5EF4-FFF2-40B4-BE49-F238E27FC236}">
                <a16:creationId xmlns:a16="http://schemas.microsoft.com/office/drawing/2014/main" id="{DB8C9CE2-572C-4BD8-B4B9-9A77FD042483}"/>
              </a:ext>
            </a:extLst>
          </p:cNvPr>
          <p:cNvSpPr txBox="1">
            <a:spLocks noGrp="1"/>
          </p:cNvSpPr>
          <p:nvPr>
            <p:ph type="body" sz="quarter" idx="4294967295"/>
          </p:nvPr>
        </p:nvSpPr>
        <p:spPr>
          <a:xfrm>
            <a:off x="6200077" y="1819911"/>
            <a:ext cx="5514128" cy="3738844"/>
          </a:xfrm>
          <a:prstGeom prst="rect">
            <a:avLst/>
          </a:prstGeom>
          <a:noFill/>
        </p:spPr>
        <p:txBody>
          <a:bodyPr wrap="square" rtlCol="0">
            <a:spAutoFit/>
          </a:bodyPr>
          <a:lstStyle/>
          <a:p>
            <a:pPr>
              <a:lnSpc>
                <a:spcPct val="150000"/>
              </a:lnSpc>
              <a:spcBef>
                <a:spcPts val="0"/>
              </a:spcBef>
            </a:pPr>
            <a:r>
              <a:rPr lang="en-US" sz="1600"/>
              <a:t>Omit Education and Experience Requirements</a:t>
            </a:r>
          </a:p>
          <a:p>
            <a:pPr>
              <a:lnSpc>
                <a:spcPct val="150000"/>
              </a:lnSpc>
              <a:spcBef>
                <a:spcPts val="0"/>
              </a:spcBef>
            </a:pPr>
            <a:r>
              <a:rPr lang="en-US" sz="1600"/>
              <a:t>Focus on </a:t>
            </a:r>
          </a:p>
          <a:p>
            <a:pPr marL="857250" lvl="1" indent="-457200">
              <a:lnSpc>
                <a:spcPct val="150000"/>
              </a:lnSpc>
              <a:spcBef>
                <a:spcPts val="0"/>
              </a:spcBef>
            </a:pPr>
            <a:r>
              <a:rPr lang="en-US" sz="1600"/>
              <a:t>Company Description</a:t>
            </a:r>
          </a:p>
          <a:p>
            <a:pPr marL="857250" lvl="1" indent="-457200">
              <a:lnSpc>
                <a:spcPct val="150000"/>
              </a:lnSpc>
              <a:spcBef>
                <a:spcPts val="0"/>
              </a:spcBef>
            </a:pPr>
            <a:r>
              <a:rPr lang="en-US" sz="1600"/>
              <a:t>Job Summary</a:t>
            </a:r>
          </a:p>
          <a:p>
            <a:pPr marL="857250" lvl="1" indent="-457200">
              <a:lnSpc>
                <a:spcPct val="150000"/>
              </a:lnSpc>
              <a:spcBef>
                <a:spcPts val="0"/>
              </a:spcBef>
            </a:pPr>
            <a:r>
              <a:rPr lang="en-US" sz="1600" b="1"/>
              <a:t>KSAs</a:t>
            </a:r>
          </a:p>
          <a:p>
            <a:pPr marL="857250" lvl="1" indent="-457200">
              <a:lnSpc>
                <a:spcPct val="150000"/>
              </a:lnSpc>
              <a:spcBef>
                <a:spcPts val="0"/>
              </a:spcBef>
            </a:pPr>
            <a:r>
              <a:rPr lang="en-US" sz="1600" b="1"/>
              <a:t>(Foundational) Competencies</a:t>
            </a:r>
          </a:p>
          <a:p>
            <a:pPr marL="857250" lvl="1" indent="-457200">
              <a:lnSpc>
                <a:spcPct val="150000"/>
              </a:lnSpc>
              <a:spcBef>
                <a:spcPts val="0"/>
              </a:spcBef>
            </a:pPr>
            <a:r>
              <a:rPr lang="en-US" sz="1600" b="1"/>
              <a:t>Example Activities </a:t>
            </a:r>
            <a:r>
              <a:rPr lang="en-US" sz="1600"/>
              <a:t>(Essential Functions)</a:t>
            </a:r>
          </a:p>
          <a:p>
            <a:pPr marL="857250" lvl="1" indent="-457200">
              <a:lnSpc>
                <a:spcPct val="150000"/>
              </a:lnSpc>
              <a:spcBef>
                <a:spcPts val="0"/>
              </a:spcBef>
            </a:pPr>
            <a:r>
              <a:rPr lang="en-US" sz="1600"/>
              <a:t>Licenses and Certifications</a:t>
            </a:r>
          </a:p>
          <a:p>
            <a:pPr marL="857250" lvl="1" indent="-457200">
              <a:lnSpc>
                <a:spcPct val="150000"/>
              </a:lnSpc>
              <a:spcBef>
                <a:spcPts val="0"/>
              </a:spcBef>
            </a:pPr>
            <a:r>
              <a:rPr lang="en-US" sz="1600"/>
              <a:t>Physical Demands</a:t>
            </a:r>
          </a:p>
          <a:p>
            <a:pPr marL="857250" lvl="1" indent="-457200">
              <a:lnSpc>
                <a:spcPct val="150000"/>
              </a:lnSpc>
              <a:spcBef>
                <a:spcPts val="0"/>
              </a:spcBef>
            </a:pPr>
            <a:r>
              <a:rPr lang="en-US" sz="1600"/>
              <a:t>Disclaimers</a:t>
            </a:r>
          </a:p>
        </p:txBody>
      </p:sp>
      <p:grpSp>
        <p:nvGrpSpPr>
          <p:cNvPr id="5" name="Group 4">
            <a:extLst>
              <a:ext uri="{FF2B5EF4-FFF2-40B4-BE49-F238E27FC236}">
                <a16:creationId xmlns:a16="http://schemas.microsoft.com/office/drawing/2014/main" id="{3DE7382C-9413-A7FD-7CD4-9CC4809549EA}"/>
              </a:ext>
            </a:extLst>
          </p:cNvPr>
          <p:cNvGrpSpPr/>
          <p:nvPr/>
        </p:nvGrpSpPr>
        <p:grpSpPr>
          <a:xfrm>
            <a:off x="1140523" y="2058070"/>
            <a:ext cx="4240115" cy="3501017"/>
            <a:chOff x="1182258" y="2130349"/>
            <a:chExt cx="4240115" cy="3501017"/>
          </a:xfrm>
        </p:grpSpPr>
        <p:sp>
          <p:nvSpPr>
            <p:cNvPr id="3" name="Rectangle 2">
              <a:extLst>
                <a:ext uri="{FF2B5EF4-FFF2-40B4-BE49-F238E27FC236}">
                  <a16:creationId xmlns:a16="http://schemas.microsoft.com/office/drawing/2014/main" id="{2E425D40-B53D-C4FC-82BA-4D9CAA6FDCF9}"/>
                </a:ext>
              </a:extLst>
            </p:cNvPr>
            <p:cNvSpPr/>
            <p:nvPr/>
          </p:nvSpPr>
          <p:spPr>
            <a:xfrm>
              <a:off x="1182258" y="2152650"/>
              <a:ext cx="4240115" cy="34787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D8CB891-AD56-41F1-8957-9C731424B17A}"/>
                </a:ext>
              </a:extLst>
            </p:cNvPr>
            <p:cNvPicPr>
              <a:picLocks noChangeAspect="1"/>
            </p:cNvPicPr>
            <p:nvPr/>
          </p:nvPicPr>
          <p:blipFill>
            <a:blip r:embed="rId4"/>
            <a:stretch>
              <a:fillRect/>
            </a:stretch>
          </p:blipFill>
          <p:spPr>
            <a:xfrm>
              <a:off x="1208724" y="2130349"/>
              <a:ext cx="3720115" cy="3500404"/>
            </a:xfrm>
            <a:prstGeom prst="rect">
              <a:avLst/>
            </a:prstGeom>
          </p:spPr>
        </p:pic>
      </p:grpSp>
    </p:spTree>
    <p:extLst>
      <p:ext uri="{BB962C8B-B14F-4D97-AF65-F5344CB8AC3E}">
        <p14:creationId xmlns:p14="http://schemas.microsoft.com/office/powerpoint/2010/main" val="719908793"/>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74902-DD88-D57D-A121-27176677A268}"/>
              </a:ext>
            </a:extLst>
          </p:cNvPr>
          <p:cNvSpPr>
            <a:spLocks noGrp="1"/>
          </p:cNvSpPr>
          <p:nvPr>
            <p:ph type="title"/>
          </p:nvPr>
        </p:nvSpPr>
        <p:spPr/>
        <p:txBody>
          <a:bodyPr/>
          <a:lstStyle/>
          <a:p>
            <a:pPr algn="ctr"/>
            <a:r>
              <a:rPr lang="en-US">
                <a:solidFill>
                  <a:schemeClr val="bg1"/>
                </a:solidFill>
              </a:rPr>
              <a:t>Poll</a:t>
            </a:r>
            <a:endParaRPr lang="en-US" b="0">
              <a:solidFill>
                <a:schemeClr val="bg1"/>
              </a:solidFill>
            </a:endParaRPr>
          </a:p>
        </p:txBody>
      </p:sp>
      <p:sp>
        <p:nvSpPr>
          <p:cNvPr id="4" name="TextBox 3">
            <a:extLst>
              <a:ext uri="{FF2B5EF4-FFF2-40B4-BE49-F238E27FC236}">
                <a16:creationId xmlns:a16="http://schemas.microsoft.com/office/drawing/2014/main" id="{6297A219-FA36-BE60-108F-84A32C09D94E}"/>
              </a:ext>
            </a:extLst>
          </p:cNvPr>
          <p:cNvSpPr txBox="1"/>
          <p:nvPr/>
        </p:nvSpPr>
        <p:spPr>
          <a:xfrm>
            <a:off x="1112293" y="3721696"/>
            <a:ext cx="6093912" cy="1635897"/>
          </a:xfrm>
          <a:prstGeom prst="rect">
            <a:avLst/>
          </a:prstGeom>
          <a:noFill/>
        </p:spPr>
        <p:txBody>
          <a:bodyPr wrap="square">
            <a:spAutoFit/>
          </a:bodyPr>
          <a:lstStyle/>
          <a:p>
            <a:pPr marL="342900" indent="-342900">
              <a:lnSpc>
                <a:spcPct val="120000"/>
              </a:lnSpc>
              <a:spcBef>
                <a:spcPts val="1000"/>
              </a:spcBef>
              <a:buFont typeface="+mj-lt"/>
              <a:buAutoNum type="alphaUcPeriod"/>
            </a:pPr>
            <a:r>
              <a:rPr lang="en-US" sz="2400">
                <a:solidFill>
                  <a:schemeClr val="bg1"/>
                </a:solidFill>
                <a:latin typeface="Century Gothic" panose="020B0502020202020204" pitchFamily="34" charset="0"/>
              </a:rPr>
              <a:t>For most jobs</a:t>
            </a:r>
          </a:p>
          <a:p>
            <a:pPr marL="342900" indent="-342900">
              <a:lnSpc>
                <a:spcPct val="120000"/>
              </a:lnSpc>
              <a:spcBef>
                <a:spcPts val="1000"/>
              </a:spcBef>
              <a:buFont typeface="+mj-lt"/>
              <a:buAutoNum type="alphaUcPeriod"/>
            </a:pPr>
            <a:r>
              <a:rPr lang="en-US" sz="2400">
                <a:solidFill>
                  <a:schemeClr val="bg1"/>
                </a:solidFill>
                <a:latin typeface="Century Gothic" panose="020B0502020202020204" pitchFamily="34" charset="0"/>
              </a:rPr>
              <a:t>For some jobs</a:t>
            </a:r>
          </a:p>
          <a:p>
            <a:pPr marL="342900" indent="-342900">
              <a:lnSpc>
                <a:spcPct val="120000"/>
              </a:lnSpc>
              <a:spcBef>
                <a:spcPts val="1000"/>
              </a:spcBef>
              <a:buFont typeface="+mj-lt"/>
              <a:buAutoNum type="alphaUcPeriod"/>
            </a:pPr>
            <a:r>
              <a:rPr lang="en-US" sz="2400">
                <a:solidFill>
                  <a:schemeClr val="bg1"/>
                </a:solidFill>
                <a:latin typeface="Century Gothic" panose="020B0502020202020204" pitchFamily="34" charset="0"/>
              </a:rPr>
              <a:t>Not at all</a:t>
            </a:r>
          </a:p>
        </p:txBody>
      </p:sp>
      <p:sp>
        <p:nvSpPr>
          <p:cNvPr id="5" name="TextBox 4">
            <a:extLst>
              <a:ext uri="{FF2B5EF4-FFF2-40B4-BE49-F238E27FC236}">
                <a16:creationId xmlns:a16="http://schemas.microsoft.com/office/drawing/2014/main" id="{729E2DE2-1D4F-301F-0196-258D62A46011}"/>
              </a:ext>
            </a:extLst>
          </p:cNvPr>
          <p:cNvSpPr txBox="1"/>
          <p:nvPr/>
        </p:nvSpPr>
        <p:spPr>
          <a:xfrm>
            <a:off x="1003610" y="2264808"/>
            <a:ext cx="10080702" cy="1077218"/>
          </a:xfrm>
          <a:prstGeom prst="rect">
            <a:avLst/>
          </a:prstGeom>
          <a:noFill/>
        </p:spPr>
        <p:txBody>
          <a:bodyPr wrap="square">
            <a:spAutoFit/>
          </a:bodyPr>
          <a:lstStyle/>
          <a:p>
            <a:pPr algn="ctr"/>
            <a:r>
              <a:rPr lang="en-US" sz="3200" b="1">
                <a:solidFill>
                  <a:schemeClr val="bg1"/>
                </a:solidFill>
                <a:latin typeface="+mj-lt"/>
              </a:rPr>
              <a:t>Are you currently using skills-based recruiting methods</a:t>
            </a:r>
            <a:endParaRPr lang="en-US" sz="3200" b="1">
              <a:latin typeface="+mj-lt"/>
            </a:endParaRPr>
          </a:p>
        </p:txBody>
      </p:sp>
    </p:spTree>
    <p:extLst>
      <p:ext uri="{BB962C8B-B14F-4D97-AF65-F5344CB8AC3E}">
        <p14:creationId xmlns:p14="http://schemas.microsoft.com/office/powerpoint/2010/main" val="2783454361"/>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74902-DD88-D57D-A121-27176677A268}"/>
              </a:ext>
            </a:extLst>
          </p:cNvPr>
          <p:cNvSpPr>
            <a:spLocks noGrp="1"/>
          </p:cNvSpPr>
          <p:nvPr>
            <p:ph type="title"/>
          </p:nvPr>
        </p:nvSpPr>
        <p:spPr>
          <a:xfrm>
            <a:off x="671982" y="608502"/>
            <a:ext cx="10848035" cy="640435"/>
          </a:xfrm>
        </p:spPr>
        <p:txBody>
          <a:bodyPr/>
          <a:lstStyle/>
          <a:p>
            <a:pPr algn="ctr"/>
            <a:r>
              <a:rPr lang="en-US"/>
              <a:t>Poll</a:t>
            </a:r>
            <a:br>
              <a:rPr lang="en-US"/>
            </a:br>
            <a:endParaRPr lang="en-US" b="0">
              <a:latin typeface="Century Gothic" panose="020B0502020202020204" pitchFamily="34" charset="0"/>
            </a:endParaRPr>
          </a:p>
        </p:txBody>
      </p:sp>
      <p:sp>
        <p:nvSpPr>
          <p:cNvPr id="4" name="TextBox 3">
            <a:extLst>
              <a:ext uri="{FF2B5EF4-FFF2-40B4-BE49-F238E27FC236}">
                <a16:creationId xmlns:a16="http://schemas.microsoft.com/office/drawing/2014/main" id="{5867BA3E-CFD3-68DB-DD97-59FC0CC440C6}"/>
              </a:ext>
            </a:extLst>
          </p:cNvPr>
          <p:cNvSpPr txBox="1"/>
          <p:nvPr/>
        </p:nvSpPr>
        <p:spPr>
          <a:xfrm>
            <a:off x="671981" y="1859340"/>
            <a:ext cx="10992677" cy="1569660"/>
          </a:xfrm>
          <a:prstGeom prst="rect">
            <a:avLst/>
          </a:prstGeom>
          <a:noFill/>
        </p:spPr>
        <p:txBody>
          <a:bodyPr wrap="square">
            <a:spAutoFit/>
          </a:bodyPr>
          <a:lstStyle/>
          <a:p>
            <a:pPr algn="ctr"/>
            <a:br>
              <a:rPr lang="en-US" sz="3200" b="1">
                <a:solidFill>
                  <a:schemeClr val="bg1"/>
                </a:solidFill>
                <a:latin typeface="+mj-lt"/>
              </a:rPr>
            </a:br>
            <a:r>
              <a:rPr lang="en-US" sz="3200" b="1">
                <a:solidFill>
                  <a:schemeClr val="bg1"/>
                </a:solidFill>
                <a:latin typeface="+mj-lt"/>
              </a:rPr>
              <a:t>Are you currently using AI to write job descriptions? </a:t>
            </a:r>
            <a:br>
              <a:rPr lang="en-US" sz="3200" b="1">
                <a:solidFill>
                  <a:schemeClr val="bg1"/>
                </a:solidFill>
                <a:latin typeface="+mj-lt"/>
              </a:rPr>
            </a:br>
            <a:endParaRPr lang="en-US" sz="3200" b="1">
              <a:solidFill>
                <a:schemeClr val="bg1"/>
              </a:solidFill>
              <a:latin typeface="+mj-lt"/>
            </a:endParaRPr>
          </a:p>
        </p:txBody>
      </p:sp>
      <p:sp>
        <p:nvSpPr>
          <p:cNvPr id="5" name="TextBox 4">
            <a:extLst>
              <a:ext uri="{FF2B5EF4-FFF2-40B4-BE49-F238E27FC236}">
                <a16:creationId xmlns:a16="http://schemas.microsoft.com/office/drawing/2014/main" id="{1844248B-FB3E-4283-A5A1-1A4D691CA4B1}"/>
              </a:ext>
            </a:extLst>
          </p:cNvPr>
          <p:cNvSpPr txBox="1"/>
          <p:nvPr/>
        </p:nvSpPr>
        <p:spPr>
          <a:xfrm>
            <a:off x="744303" y="3323231"/>
            <a:ext cx="6097656" cy="1130118"/>
          </a:xfrm>
          <a:prstGeom prst="rect">
            <a:avLst/>
          </a:prstGeom>
          <a:noFill/>
        </p:spPr>
        <p:txBody>
          <a:bodyPr wrap="square">
            <a:spAutoFit/>
          </a:bodyPr>
          <a:lstStyle/>
          <a:p>
            <a:pPr>
              <a:lnSpc>
                <a:spcPct val="150000"/>
              </a:lnSpc>
            </a:pPr>
            <a:r>
              <a:rPr lang="en-US" sz="2400" b="0">
                <a:solidFill>
                  <a:schemeClr val="bg1"/>
                </a:solidFill>
                <a:latin typeface="Century Gothic" panose="020B0502020202020204" pitchFamily="34" charset="0"/>
              </a:rPr>
              <a:t>Yes</a:t>
            </a:r>
            <a:br>
              <a:rPr lang="en-US" sz="2400" b="0">
                <a:solidFill>
                  <a:schemeClr val="bg1"/>
                </a:solidFill>
                <a:latin typeface="Century Gothic" panose="020B0502020202020204" pitchFamily="34" charset="0"/>
              </a:rPr>
            </a:br>
            <a:r>
              <a:rPr lang="en-US" sz="2400" b="0">
                <a:solidFill>
                  <a:schemeClr val="bg1"/>
                </a:solidFill>
                <a:latin typeface="Century Gothic" panose="020B0502020202020204" pitchFamily="34" charset="0"/>
              </a:rPr>
              <a:t>No</a:t>
            </a:r>
            <a:endParaRPr lang="en-US" sz="2400">
              <a:solidFill>
                <a:schemeClr val="bg1"/>
              </a:solidFill>
            </a:endParaRPr>
          </a:p>
        </p:txBody>
      </p:sp>
    </p:spTree>
    <p:extLst>
      <p:ext uri="{BB962C8B-B14F-4D97-AF65-F5344CB8AC3E}">
        <p14:creationId xmlns:p14="http://schemas.microsoft.com/office/powerpoint/2010/main" val="1880667306"/>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74902-DD88-D57D-A121-27176677A268}"/>
              </a:ext>
            </a:extLst>
          </p:cNvPr>
          <p:cNvSpPr>
            <a:spLocks noGrp="1"/>
          </p:cNvSpPr>
          <p:nvPr>
            <p:ph type="title"/>
          </p:nvPr>
        </p:nvSpPr>
        <p:spPr/>
        <p:txBody>
          <a:bodyPr/>
          <a:lstStyle/>
          <a:p>
            <a:r>
              <a:rPr lang="en-US"/>
              <a:t>Skills-based Recruiting</a:t>
            </a:r>
            <a:br>
              <a:rPr lang="en-US"/>
            </a:br>
            <a:r>
              <a:rPr lang="en-US" b="0"/>
              <a:t>What we’re hearing…</a:t>
            </a:r>
            <a:br>
              <a:rPr lang="en-US"/>
            </a:br>
            <a:br>
              <a:rPr lang="en-US"/>
            </a:br>
            <a:endParaRPr lang="en-US"/>
          </a:p>
        </p:txBody>
      </p:sp>
      <p:sp>
        <p:nvSpPr>
          <p:cNvPr id="15" name="TextBox 14">
            <a:extLst>
              <a:ext uri="{FF2B5EF4-FFF2-40B4-BE49-F238E27FC236}">
                <a16:creationId xmlns:a16="http://schemas.microsoft.com/office/drawing/2014/main" id="{2348B4DE-9324-3B54-3979-04770DF7EAB3}"/>
              </a:ext>
            </a:extLst>
          </p:cNvPr>
          <p:cNvSpPr txBox="1"/>
          <p:nvPr/>
        </p:nvSpPr>
        <p:spPr>
          <a:xfrm>
            <a:off x="1500150" y="1975009"/>
            <a:ext cx="3379840" cy="369332"/>
          </a:xfrm>
          <a:prstGeom prst="rect">
            <a:avLst/>
          </a:prstGeom>
          <a:noFill/>
        </p:spPr>
        <p:txBody>
          <a:bodyPr wrap="square">
            <a:spAutoFit/>
          </a:bodyPr>
          <a:lstStyle/>
          <a:p>
            <a:r>
              <a:rPr lang="en-US" b="1">
                <a:latin typeface="+mj-lt"/>
              </a:rPr>
              <a:t>Benefits for Employers</a:t>
            </a:r>
          </a:p>
        </p:txBody>
      </p:sp>
      <p:sp>
        <p:nvSpPr>
          <p:cNvPr id="18" name="TextBox 17">
            <a:extLst>
              <a:ext uri="{FF2B5EF4-FFF2-40B4-BE49-F238E27FC236}">
                <a16:creationId xmlns:a16="http://schemas.microsoft.com/office/drawing/2014/main" id="{82486AF2-C479-8724-9E36-D614326E58E5}"/>
              </a:ext>
            </a:extLst>
          </p:cNvPr>
          <p:cNvSpPr txBox="1"/>
          <p:nvPr/>
        </p:nvSpPr>
        <p:spPr>
          <a:xfrm>
            <a:off x="7685861" y="6239534"/>
            <a:ext cx="4236678" cy="261610"/>
          </a:xfrm>
          <a:prstGeom prst="rect">
            <a:avLst/>
          </a:prstGeom>
          <a:noFill/>
        </p:spPr>
        <p:txBody>
          <a:bodyPr wrap="square">
            <a:spAutoFit/>
          </a:bodyPr>
          <a:lstStyle/>
          <a:p>
            <a:r>
              <a:rPr lang="en-US" sz="1050">
                <a:hlinkClick r:id="rId3"/>
              </a:rPr>
              <a:t>47 key skills-based hiring statistics – TG (testgorilla.com)</a:t>
            </a:r>
            <a:endParaRPr lang="en-US" sz="1050"/>
          </a:p>
        </p:txBody>
      </p:sp>
      <p:sp>
        <p:nvSpPr>
          <p:cNvPr id="4" name="Subtitle 2">
            <a:extLst>
              <a:ext uri="{FF2B5EF4-FFF2-40B4-BE49-F238E27FC236}">
                <a16:creationId xmlns:a16="http://schemas.microsoft.com/office/drawing/2014/main" id="{AD44DD54-6DED-F138-5F2B-3D7137FDE837}"/>
              </a:ext>
            </a:extLst>
          </p:cNvPr>
          <p:cNvSpPr txBox="1">
            <a:spLocks/>
          </p:cNvSpPr>
          <p:nvPr/>
        </p:nvSpPr>
        <p:spPr>
          <a:xfrm>
            <a:off x="2279242" y="2677528"/>
            <a:ext cx="3283721" cy="521233"/>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ts val="1750"/>
              </a:lnSpc>
              <a:spcBef>
                <a:spcPct val="20000"/>
              </a:spcBef>
              <a:spcAft>
                <a:spcPts val="0"/>
              </a:spcAft>
              <a:buClrTx/>
              <a:buSzTx/>
              <a:buFont typeface="Arial"/>
              <a:buNone/>
              <a:tabLst/>
              <a:defRPr/>
            </a:pPr>
            <a:r>
              <a:rPr kumimoji="0" lang="en-US" b="1" i="0" u="none" strike="noStrike" kern="1200" cap="none" spc="0" normalizeH="0" baseline="0" noProof="0">
                <a:ln>
                  <a:noFill/>
                </a:ln>
                <a:solidFill>
                  <a:srgbClr val="00A570"/>
                </a:solidFill>
                <a:effectLst/>
                <a:uLnTx/>
                <a:uFillTx/>
                <a:latin typeface="Century Gothic" panose="020B0502020202020204" pitchFamily="34" charset="0"/>
                <a:ea typeface="Lato Light" panose="020F0502020204030203" pitchFamily="34" charset="0"/>
                <a:cs typeface="Arial" panose="020B0604020202020204" pitchFamily="34" charset="0"/>
              </a:rPr>
              <a:t>88% </a:t>
            </a:r>
          </a:p>
          <a:p>
            <a:pPr marL="0" marR="0" lvl="0" indent="0" algn="l" defTabSz="543818" rtl="0" eaLnBrk="1" fontAlgn="auto" latinLnBrk="0" hangingPunct="1">
              <a:lnSpc>
                <a:spcPts val="1750"/>
              </a:lnSpc>
              <a:spcBef>
                <a:spcPct val="20000"/>
              </a:spcBef>
              <a:spcAft>
                <a:spcPts val="0"/>
              </a:spcAft>
              <a:buClrTx/>
              <a:buSzTx/>
              <a:buFont typeface="Arial"/>
              <a:buNone/>
              <a:tabLst/>
              <a:defRPr/>
            </a:pPr>
            <a:r>
              <a:rPr kumimoji="0" lang="en-US" sz="1200" b="0" i="0" u="none" strike="noStrike" kern="1200" cap="none" spc="0" normalizeH="0" baseline="0" noProof="0">
                <a:ln>
                  <a:noFill/>
                </a:ln>
                <a:solidFill>
                  <a:srgbClr val="000000"/>
                </a:solidFill>
                <a:effectLst/>
                <a:uLnTx/>
                <a:uFillTx/>
                <a:latin typeface="Century Gothic" panose="020B0502020202020204" pitchFamily="34" charset="0"/>
                <a:ea typeface="Lato Light" panose="020F0502020204030203" pitchFamily="34" charset="0"/>
                <a:cs typeface="Arial" panose="020B0604020202020204" pitchFamily="34" charset="0"/>
              </a:rPr>
              <a:t>Reduced mis-hires</a:t>
            </a:r>
          </a:p>
        </p:txBody>
      </p:sp>
      <p:sp>
        <p:nvSpPr>
          <p:cNvPr id="12" name="TextBox 11">
            <a:extLst>
              <a:ext uri="{FF2B5EF4-FFF2-40B4-BE49-F238E27FC236}">
                <a16:creationId xmlns:a16="http://schemas.microsoft.com/office/drawing/2014/main" id="{017356A0-7097-AABA-207D-2C7CDFE33B94}"/>
              </a:ext>
            </a:extLst>
          </p:cNvPr>
          <p:cNvSpPr txBox="1"/>
          <p:nvPr/>
        </p:nvSpPr>
        <p:spPr>
          <a:xfrm>
            <a:off x="2224916" y="3217071"/>
            <a:ext cx="3302443" cy="705899"/>
          </a:xfrm>
          <a:prstGeom prst="rect">
            <a:avLst/>
          </a:prstGeom>
          <a:noFill/>
        </p:spPr>
        <p:txBody>
          <a:bodyPr wrap="square">
            <a:spAutoFit/>
          </a:bodyPr>
          <a:lstStyle/>
          <a:p>
            <a:pPr marL="0" marR="0" lvl="1" indent="0" algn="l" defTabSz="914400" rtl="0" eaLnBrk="1" fontAlgn="auto" latinLnBrk="0" hangingPunct="1">
              <a:lnSpc>
                <a:spcPct val="100000"/>
              </a:lnSpc>
              <a:spcBef>
                <a:spcPts val="600"/>
              </a:spcBef>
              <a:spcAft>
                <a:spcPts val="0"/>
              </a:spcAft>
              <a:buClr>
                <a:srgbClr val="17064B"/>
              </a:buClr>
              <a:buSzTx/>
              <a:buFontTx/>
              <a:buNone/>
              <a:tabLst/>
              <a:defRPr/>
            </a:pPr>
            <a:r>
              <a:rPr kumimoji="0" lang="en-US" sz="2400" b="1" i="0" u="none" strike="noStrike" kern="1200" cap="none" spc="0" normalizeH="0" baseline="0" noProof="0">
                <a:ln>
                  <a:noFill/>
                </a:ln>
                <a:solidFill>
                  <a:srgbClr val="53D1DE"/>
                </a:solidFill>
                <a:effectLst/>
                <a:uLnTx/>
                <a:uFillTx/>
                <a:latin typeface="Century Gothic" panose="020B0502020202020204" pitchFamily="34" charset="0"/>
                <a:cs typeface="Arial" panose="020B0604020202020204" pitchFamily="34" charset="0"/>
              </a:rPr>
              <a:t>89%</a:t>
            </a:r>
            <a:r>
              <a:rPr kumimoji="0" lang="en-US" sz="2400" b="0" i="0" u="none" strike="noStrike" kern="1200" cap="none" spc="0" normalizeH="0" baseline="0" noProof="0">
                <a:ln>
                  <a:noFill/>
                </a:ln>
                <a:solidFill>
                  <a:srgbClr val="53D1DE"/>
                </a:solidFill>
                <a:effectLst/>
                <a:uLnTx/>
                <a:uFillTx/>
                <a:latin typeface="Century Gothic" panose="020B0502020202020204" pitchFamily="34" charset="0"/>
                <a:cs typeface="Arial" panose="020B0604020202020204" pitchFamily="34" charset="0"/>
              </a:rPr>
              <a:t> </a:t>
            </a:r>
          </a:p>
          <a:p>
            <a:pPr lvl="0" defTabSz="543818">
              <a:lnSpc>
                <a:spcPts val="1750"/>
              </a:lnSpc>
              <a:spcBef>
                <a:spcPct val="20000"/>
              </a:spcBef>
              <a:defRPr/>
            </a:pPr>
            <a:r>
              <a:rPr lang="en-US" sz="1200">
                <a:solidFill>
                  <a:srgbClr val="000000"/>
                </a:solidFill>
                <a:latin typeface="Century Gothic" panose="020B0502020202020204" pitchFamily="34" charset="0"/>
                <a:ea typeface="Lato Light" panose="020F0502020204030203" pitchFamily="34" charset="0"/>
                <a:cs typeface="Arial" panose="020B0604020202020204" pitchFamily="34" charset="0"/>
              </a:rPr>
              <a:t>Boosted retention rates</a:t>
            </a:r>
          </a:p>
        </p:txBody>
      </p:sp>
      <p:sp>
        <p:nvSpPr>
          <p:cNvPr id="14" name="TextBox 13">
            <a:extLst>
              <a:ext uri="{FF2B5EF4-FFF2-40B4-BE49-F238E27FC236}">
                <a16:creationId xmlns:a16="http://schemas.microsoft.com/office/drawing/2014/main" id="{DE6A662A-ED78-3D55-1FFD-9504DC194305}"/>
              </a:ext>
            </a:extLst>
          </p:cNvPr>
          <p:cNvSpPr txBox="1"/>
          <p:nvPr/>
        </p:nvSpPr>
        <p:spPr>
          <a:xfrm>
            <a:off x="2224916" y="3963879"/>
            <a:ext cx="3302443" cy="705899"/>
          </a:xfrm>
          <a:prstGeom prst="rect">
            <a:avLst/>
          </a:prstGeom>
          <a:noFill/>
        </p:spPr>
        <p:txBody>
          <a:bodyPr wrap="square">
            <a:spAutoFit/>
          </a:bodyPr>
          <a:lstStyle/>
          <a:p>
            <a:pPr marL="0" marR="0" lvl="1" indent="0" algn="l" defTabSz="914400" rtl="0" eaLnBrk="1" fontAlgn="auto" latinLnBrk="0" hangingPunct="1">
              <a:lnSpc>
                <a:spcPct val="100000"/>
              </a:lnSpc>
              <a:spcBef>
                <a:spcPts val="600"/>
              </a:spcBef>
              <a:spcAft>
                <a:spcPts val="0"/>
              </a:spcAft>
              <a:buClr>
                <a:srgbClr val="17064B"/>
              </a:buClr>
              <a:buSzTx/>
              <a:buFontTx/>
              <a:buNone/>
              <a:tabLst/>
              <a:defRPr/>
            </a:pPr>
            <a:r>
              <a:rPr kumimoji="0" lang="en-US" sz="2400" b="1" i="0" u="none" strike="noStrike" kern="1200" cap="none" spc="0" normalizeH="0" baseline="0" noProof="0">
                <a:ln>
                  <a:noFill/>
                </a:ln>
                <a:solidFill>
                  <a:srgbClr val="6E3BC9"/>
                </a:solidFill>
                <a:effectLst/>
                <a:uLnTx/>
                <a:uFillTx/>
                <a:latin typeface="Century Gothic" panose="020B0502020202020204" pitchFamily="34" charset="0"/>
                <a:cs typeface="Arial" panose="020B0604020202020204" pitchFamily="34" charset="0"/>
              </a:rPr>
              <a:t>82%</a:t>
            </a:r>
          </a:p>
          <a:p>
            <a:pPr lvl="0" defTabSz="543818">
              <a:lnSpc>
                <a:spcPts val="1750"/>
              </a:lnSpc>
              <a:spcBef>
                <a:spcPct val="20000"/>
              </a:spcBef>
              <a:defRPr/>
            </a:pPr>
            <a:r>
              <a:rPr lang="en-US" sz="1200">
                <a:solidFill>
                  <a:srgbClr val="000000"/>
                </a:solidFill>
                <a:latin typeface="Century Gothic" panose="020B0502020202020204" pitchFamily="34" charset="0"/>
                <a:ea typeface="Lato Light" panose="020F0502020204030203" pitchFamily="34" charset="0"/>
                <a:cs typeface="Arial" panose="020B0604020202020204" pitchFamily="34" charset="0"/>
              </a:rPr>
              <a:t>Reduced total time-to-hire</a:t>
            </a:r>
          </a:p>
        </p:txBody>
      </p:sp>
      <p:sp>
        <p:nvSpPr>
          <p:cNvPr id="17" name="TextBox 16">
            <a:extLst>
              <a:ext uri="{FF2B5EF4-FFF2-40B4-BE49-F238E27FC236}">
                <a16:creationId xmlns:a16="http://schemas.microsoft.com/office/drawing/2014/main" id="{34CC76A6-4099-986A-DC29-B116D8B40C44}"/>
              </a:ext>
            </a:extLst>
          </p:cNvPr>
          <p:cNvSpPr txBox="1"/>
          <p:nvPr/>
        </p:nvSpPr>
        <p:spPr>
          <a:xfrm>
            <a:off x="2237660" y="4663154"/>
            <a:ext cx="3302443" cy="705899"/>
          </a:xfrm>
          <a:prstGeom prst="rect">
            <a:avLst/>
          </a:prstGeom>
          <a:noFill/>
        </p:spPr>
        <p:txBody>
          <a:bodyPr wrap="square">
            <a:spAutoFit/>
          </a:bodyPr>
          <a:lstStyle/>
          <a:p>
            <a:pPr marL="0" marR="0" lvl="1" indent="0" algn="l" defTabSz="914400" rtl="0" eaLnBrk="1" fontAlgn="auto" latinLnBrk="0" hangingPunct="1">
              <a:lnSpc>
                <a:spcPct val="100000"/>
              </a:lnSpc>
              <a:spcBef>
                <a:spcPts val="600"/>
              </a:spcBef>
              <a:spcAft>
                <a:spcPts val="0"/>
              </a:spcAft>
              <a:buClr>
                <a:srgbClr val="17064B"/>
              </a:buClr>
              <a:buSzTx/>
              <a:buFontTx/>
              <a:buNone/>
              <a:tabLst/>
              <a:defRPr/>
            </a:pPr>
            <a:r>
              <a:rPr kumimoji="0" lang="en-US" sz="2400" b="1" i="0" u="none" strike="noStrike" kern="1200" cap="none" spc="0" normalizeH="0" baseline="0" noProof="0">
                <a:ln>
                  <a:noFill/>
                </a:ln>
                <a:solidFill>
                  <a:schemeClr val="accent6"/>
                </a:solidFill>
                <a:effectLst/>
                <a:uLnTx/>
                <a:uFillTx/>
                <a:latin typeface="Century Gothic" panose="020B0502020202020204" pitchFamily="34" charset="0"/>
                <a:cs typeface="Arial" panose="020B0604020202020204" pitchFamily="34" charset="0"/>
              </a:rPr>
              <a:t>74%</a:t>
            </a:r>
            <a:endParaRPr kumimoji="0" lang="en-US" sz="2400" b="0" i="0" u="none" strike="noStrike" kern="1200" cap="none" spc="0" normalizeH="0" baseline="0" noProof="0">
              <a:ln>
                <a:noFill/>
              </a:ln>
              <a:solidFill>
                <a:schemeClr val="accent6"/>
              </a:solidFill>
              <a:effectLst/>
              <a:uLnTx/>
              <a:uFillTx/>
              <a:latin typeface="Century Gothic" panose="020B0502020202020204" pitchFamily="34" charset="0"/>
              <a:cs typeface="Arial" panose="020B0604020202020204" pitchFamily="34" charset="0"/>
            </a:endParaRPr>
          </a:p>
          <a:p>
            <a:pPr lvl="0" defTabSz="543818">
              <a:lnSpc>
                <a:spcPts val="1750"/>
              </a:lnSpc>
              <a:spcBef>
                <a:spcPct val="20000"/>
              </a:spcBef>
              <a:defRPr/>
            </a:pPr>
            <a:r>
              <a:rPr lang="en-US" sz="1200">
                <a:solidFill>
                  <a:srgbClr val="000000"/>
                </a:solidFill>
                <a:latin typeface="Century Gothic" panose="020B0502020202020204" pitchFamily="34" charset="0"/>
                <a:ea typeface="Lato Light" panose="020F0502020204030203" pitchFamily="34" charset="0"/>
                <a:cs typeface="Arial" panose="020B0604020202020204" pitchFamily="34" charset="0"/>
              </a:rPr>
              <a:t>Reduced total hiring costs</a:t>
            </a:r>
          </a:p>
        </p:txBody>
      </p:sp>
      <p:sp>
        <p:nvSpPr>
          <p:cNvPr id="19" name="TextBox 18">
            <a:extLst>
              <a:ext uri="{FF2B5EF4-FFF2-40B4-BE49-F238E27FC236}">
                <a16:creationId xmlns:a16="http://schemas.microsoft.com/office/drawing/2014/main" id="{4ADCA212-1CCA-0F5C-5CCC-CD15E5086627}"/>
              </a:ext>
            </a:extLst>
          </p:cNvPr>
          <p:cNvSpPr txBox="1"/>
          <p:nvPr/>
        </p:nvSpPr>
        <p:spPr>
          <a:xfrm>
            <a:off x="2237660" y="5389660"/>
            <a:ext cx="3302443" cy="705899"/>
          </a:xfrm>
          <a:prstGeom prst="rect">
            <a:avLst/>
          </a:prstGeom>
          <a:noFill/>
        </p:spPr>
        <p:txBody>
          <a:bodyPr wrap="square">
            <a:spAutoFit/>
          </a:bodyPr>
          <a:lstStyle/>
          <a:p>
            <a:pPr marL="0" marR="0" lvl="1" indent="0" algn="l" defTabSz="914400" rtl="0" eaLnBrk="1" fontAlgn="auto" latinLnBrk="0" hangingPunct="1">
              <a:lnSpc>
                <a:spcPct val="100000"/>
              </a:lnSpc>
              <a:spcBef>
                <a:spcPts val="600"/>
              </a:spcBef>
              <a:spcAft>
                <a:spcPts val="0"/>
              </a:spcAft>
              <a:buClr>
                <a:srgbClr val="17064B"/>
              </a:buClr>
              <a:buSzTx/>
              <a:buFontTx/>
              <a:buNone/>
              <a:tabLst/>
              <a:defRPr/>
            </a:pPr>
            <a:r>
              <a:rPr kumimoji="0" lang="en-US" sz="2400" b="1" i="0" u="none" strike="noStrike" kern="1200" cap="none" spc="0" normalizeH="0" baseline="0" noProof="0">
                <a:ln>
                  <a:noFill/>
                </a:ln>
                <a:solidFill>
                  <a:srgbClr val="FFB74D"/>
                </a:solidFill>
                <a:effectLst/>
                <a:uLnTx/>
                <a:uFillTx/>
                <a:latin typeface="Century Gothic" panose="020B0502020202020204" pitchFamily="34" charset="0"/>
                <a:cs typeface="Arial" panose="020B0604020202020204" pitchFamily="34" charset="0"/>
              </a:rPr>
              <a:t>84%</a:t>
            </a:r>
            <a:endParaRPr kumimoji="0" lang="en-US" sz="2400" b="0" i="0" u="none" strike="noStrike" kern="1200" cap="none" spc="0" normalizeH="0" baseline="0" noProof="0">
              <a:ln>
                <a:noFill/>
              </a:ln>
              <a:solidFill>
                <a:srgbClr val="FFB74D"/>
              </a:solidFill>
              <a:effectLst/>
              <a:uLnTx/>
              <a:uFillTx/>
              <a:latin typeface="Century Gothic" panose="020B0502020202020204" pitchFamily="34" charset="0"/>
              <a:cs typeface="Arial" panose="020B0604020202020204" pitchFamily="34" charset="0"/>
            </a:endParaRPr>
          </a:p>
          <a:p>
            <a:pPr lvl="0" defTabSz="543818">
              <a:lnSpc>
                <a:spcPts val="1750"/>
              </a:lnSpc>
              <a:spcBef>
                <a:spcPct val="20000"/>
              </a:spcBef>
              <a:defRPr/>
            </a:pPr>
            <a:r>
              <a:rPr lang="en-US" sz="1200">
                <a:solidFill>
                  <a:srgbClr val="000000"/>
                </a:solidFill>
                <a:latin typeface="Century Gothic" panose="020B0502020202020204" pitchFamily="34" charset="0"/>
                <a:ea typeface="Lato Light" panose="020F0502020204030203" pitchFamily="34" charset="0"/>
                <a:cs typeface="Arial" panose="020B0604020202020204" pitchFamily="34" charset="0"/>
              </a:rPr>
              <a:t>Improved workplace diversity</a:t>
            </a:r>
          </a:p>
        </p:txBody>
      </p:sp>
      <p:grpSp>
        <p:nvGrpSpPr>
          <p:cNvPr id="26" name="Group 25">
            <a:extLst>
              <a:ext uri="{FF2B5EF4-FFF2-40B4-BE49-F238E27FC236}">
                <a16:creationId xmlns:a16="http://schemas.microsoft.com/office/drawing/2014/main" id="{62B9AF6D-935A-8C06-9E64-750F860E5381}"/>
              </a:ext>
            </a:extLst>
          </p:cNvPr>
          <p:cNvGrpSpPr/>
          <p:nvPr/>
        </p:nvGrpSpPr>
        <p:grpSpPr>
          <a:xfrm>
            <a:off x="1526260" y="2622170"/>
            <a:ext cx="564177" cy="564176"/>
            <a:chOff x="543280" y="2666345"/>
            <a:chExt cx="564177" cy="564176"/>
          </a:xfrm>
        </p:grpSpPr>
        <p:sp>
          <p:nvSpPr>
            <p:cNvPr id="3" name="Oval 2">
              <a:extLst>
                <a:ext uri="{FF2B5EF4-FFF2-40B4-BE49-F238E27FC236}">
                  <a16:creationId xmlns:a16="http://schemas.microsoft.com/office/drawing/2014/main" id="{6AC4F23C-2151-01E3-F375-43BD8585574D}"/>
                </a:ext>
              </a:extLst>
            </p:cNvPr>
            <p:cNvSpPr/>
            <p:nvPr/>
          </p:nvSpPr>
          <p:spPr>
            <a:xfrm>
              <a:off x="543280" y="2666345"/>
              <a:ext cx="564177" cy="564176"/>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1" name="Picture 20" descr="Icon&#10;&#10;Description automatically generated">
              <a:extLst>
                <a:ext uri="{FF2B5EF4-FFF2-40B4-BE49-F238E27FC236}">
                  <a16:creationId xmlns:a16="http://schemas.microsoft.com/office/drawing/2014/main" id="{68908FEC-878A-E68B-8FB7-B3023F2A78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205" y="2790440"/>
              <a:ext cx="310833" cy="310833"/>
            </a:xfrm>
            <a:prstGeom prst="rect">
              <a:avLst/>
            </a:prstGeom>
          </p:spPr>
        </p:pic>
      </p:grpSp>
      <p:grpSp>
        <p:nvGrpSpPr>
          <p:cNvPr id="22" name="Group 21">
            <a:extLst>
              <a:ext uri="{FF2B5EF4-FFF2-40B4-BE49-F238E27FC236}">
                <a16:creationId xmlns:a16="http://schemas.microsoft.com/office/drawing/2014/main" id="{809A19F8-7191-EB4B-EE91-861B5C3E2608}"/>
              </a:ext>
            </a:extLst>
          </p:cNvPr>
          <p:cNvGrpSpPr/>
          <p:nvPr/>
        </p:nvGrpSpPr>
        <p:grpSpPr>
          <a:xfrm>
            <a:off x="1527834" y="3328525"/>
            <a:ext cx="564177" cy="564176"/>
            <a:chOff x="1527834" y="3328525"/>
            <a:chExt cx="564177" cy="564176"/>
          </a:xfrm>
        </p:grpSpPr>
        <p:sp>
          <p:nvSpPr>
            <p:cNvPr id="5" name="Oval 4">
              <a:extLst>
                <a:ext uri="{FF2B5EF4-FFF2-40B4-BE49-F238E27FC236}">
                  <a16:creationId xmlns:a16="http://schemas.microsoft.com/office/drawing/2014/main" id="{47393C34-1C6D-0372-BF55-9CBEB36755B3}"/>
                </a:ext>
              </a:extLst>
            </p:cNvPr>
            <p:cNvSpPr/>
            <p:nvPr/>
          </p:nvSpPr>
          <p:spPr>
            <a:xfrm>
              <a:off x="1527834" y="3328525"/>
              <a:ext cx="564177" cy="5641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C8076D3B-1006-E98E-F559-7A3BDBCD6B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4214" y="3415297"/>
              <a:ext cx="357064" cy="357064"/>
            </a:xfrm>
            <a:prstGeom prst="rect">
              <a:avLst/>
            </a:prstGeom>
          </p:spPr>
        </p:pic>
      </p:grpSp>
      <p:grpSp>
        <p:nvGrpSpPr>
          <p:cNvPr id="23" name="Group 22">
            <a:extLst>
              <a:ext uri="{FF2B5EF4-FFF2-40B4-BE49-F238E27FC236}">
                <a16:creationId xmlns:a16="http://schemas.microsoft.com/office/drawing/2014/main" id="{AA09662F-9214-19E6-9D47-453F747A77A3}"/>
              </a:ext>
            </a:extLst>
          </p:cNvPr>
          <p:cNvGrpSpPr/>
          <p:nvPr/>
        </p:nvGrpSpPr>
        <p:grpSpPr>
          <a:xfrm>
            <a:off x="1526260" y="4039113"/>
            <a:ext cx="564177" cy="564176"/>
            <a:chOff x="1526260" y="4039113"/>
            <a:chExt cx="564177" cy="564176"/>
          </a:xfrm>
        </p:grpSpPr>
        <p:sp>
          <p:nvSpPr>
            <p:cNvPr id="7" name="Oval 6">
              <a:extLst>
                <a:ext uri="{FF2B5EF4-FFF2-40B4-BE49-F238E27FC236}">
                  <a16:creationId xmlns:a16="http://schemas.microsoft.com/office/drawing/2014/main" id="{D85CBBDA-B9CB-45A7-4C25-7C858FAC1A3C}"/>
                </a:ext>
              </a:extLst>
            </p:cNvPr>
            <p:cNvSpPr/>
            <p:nvPr/>
          </p:nvSpPr>
          <p:spPr>
            <a:xfrm>
              <a:off x="1526260" y="4039113"/>
              <a:ext cx="564177" cy="564176"/>
            </a:xfrm>
            <a:prstGeom prst="ellipse">
              <a:avLst/>
            </a:prstGeom>
            <a:solidFill>
              <a:srgbClr val="6E3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0" name="Picture 29" descr="A white clock with a black background&#10;&#10;Description automatically generated">
              <a:extLst>
                <a:ext uri="{FF2B5EF4-FFF2-40B4-BE49-F238E27FC236}">
                  <a16:creationId xmlns:a16="http://schemas.microsoft.com/office/drawing/2014/main" id="{10072B0A-76D8-C7B3-AF12-4CDC4ECA03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2029" y="4147063"/>
              <a:ext cx="330959" cy="330959"/>
            </a:xfrm>
            <a:prstGeom prst="rect">
              <a:avLst/>
            </a:prstGeom>
          </p:spPr>
        </p:pic>
      </p:grpSp>
      <p:grpSp>
        <p:nvGrpSpPr>
          <p:cNvPr id="24" name="Group 23">
            <a:extLst>
              <a:ext uri="{FF2B5EF4-FFF2-40B4-BE49-F238E27FC236}">
                <a16:creationId xmlns:a16="http://schemas.microsoft.com/office/drawing/2014/main" id="{B84F3B8B-104C-C478-D78B-2C1CFFF316FE}"/>
              </a:ext>
            </a:extLst>
          </p:cNvPr>
          <p:cNvGrpSpPr/>
          <p:nvPr/>
        </p:nvGrpSpPr>
        <p:grpSpPr>
          <a:xfrm>
            <a:off x="1510412" y="4761304"/>
            <a:ext cx="564177" cy="564176"/>
            <a:chOff x="1510412" y="4761304"/>
            <a:chExt cx="564177" cy="564176"/>
          </a:xfrm>
        </p:grpSpPr>
        <p:sp>
          <p:nvSpPr>
            <p:cNvPr id="8" name="Oval 7">
              <a:extLst>
                <a:ext uri="{FF2B5EF4-FFF2-40B4-BE49-F238E27FC236}">
                  <a16:creationId xmlns:a16="http://schemas.microsoft.com/office/drawing/2014/main" id="{4DB00ABE-7019-B7C5-86AE-E0C6BC7A1E5B}"/>
                </a:ext>
              </a:extLst>
            </p:cNvPr>
            <p:cNvSpPr/>
            <p:nvPr/>
          </p:nvSpPr>
          <p:spPr>
            <a:xfrm>
              <a:off x="1510412" y="4761304"/>
              <a:ext cx="564177" cy="564176"/>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914F15D2-6C65-154B-C4D3-BB8DD7DE67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91321" y="4824020"/>
              <a:ext cx="405237" cy="405237"/>
            </a:xfrm>
            <a:prstGeom prst="rect">
              <a:avLst/>
            </a:prstGeom>
          </p:spPr>
        </p:pic>
      </p:grpSp>
      <p:grpSp>
        <p:nvGrpSpPr>
          <p:cNvPr id="25" name="Group 24">
            <a:extLst>
              <a:ext uri="{FF2B5EF4-FFF2-40B4-BE49-F238E27FC236}">
                <a16:creationId xmlns:a16="http://schemas.microsoft.com/office/drawing/2014/main" id="{772235DB-B30D-94A2-C361-A348150AF9C9}"/>
              </a:ext>
            </a:extLst>
          </p:cNvPr>
          <p:cNvGrpSpPr/>
          <p:nvPr/>
        </p:nvGrpSpPr>
        <p:grpSpPr>
          <a:xfrm>
            <a:off x="1500150" y="5460522"/>
            <a:ext cx="564177" cy="564176"/>
            <a:chOff x="1500150" y="5460522"/>
            <a:chExt cx="564177" cy="564176"/>
          </a:xfrm>
        </p:grpSpPr>
        <p:sp>
          <p:nvSpPr>
            <p:cNvPr id="10" name="Oval 9">
              <a:extLst>
                <a:ext uri="{FF2B5EF4-FFF2-40B4-BE49-F238E27FC236}">
                  <a16:creationId xmlns:a16="http://schemas.microsoft.com/office/drawing/2014/main" id="{F3F5F647-6D9D-B7E6-C96D-61B0D2394FDC}"/>
                </a:ext>
              </a:extLst>
            </p:cNvPr>
            <p:cNvSpPr/>
            <p:nvPr/>
          </p:nvSpPr>
          <p:spPr>
            <a:xfrm>
              <a:off x="1500150" y="5460522"/>
              <a:ext cx="564177" cy="564176"/>
            </a:xfrm>
            <a:prstGeom prst="ellipse">
              <a:avLst/>
            </a:prstGeom>
            <a:solidFill>
              <a:srgbClr val="FFB7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4" name="Picture 33" descr="A group of people with headscarf and turban&#10;&#10;Description automatically generated">
              <a:extLst>
                <a:ext uri="{FF2B5EF4-FFF2-40B4-BE49-F238E27FC236}">
                  <a16:creationId xmlns:a16="http://schemas.microsoft.com/office/drawing/2014/main" id="{B30C12E6-C74C-07AA-B7E9-7A5E06D661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91321" y="5571356"/>
              <a:ext cx="363193" cy="363193"/>
            </a:xfrm>
            <a:prstGeom prst="rect">
              <a:avLst/>
            </a:prstGeom>
          </p:spPr>
        </p:pic>
      </p:grpSp>
      <p:sp>
        <p:nvSpPr>
          <p:cNvPr id="35" name="TextBox 34">
            <a:extLst>
              <a:ext uri="{FF2B5EF4-FFF2-40B4-BE49-F238E27FC236}">
                <a16:creationId xmlns:a16="http://schemas.microsoft.com/office/drawing/2014/main" id="{9FD21C95-0E25-F6B8-25A6-8A6BCCABA6B3}"/>
              </a:ext>
            </a:extLst>
          </p:cNvPr>
          <p:cNvSpPr txBox="1"/>
          <p:nvPr/>
        </p:nvSpPr>
        <p:spPr>
          <a:xfrm>
            <a:off x="5708734" y="1975009"/>
            <a:ext cx="3379840" cy="369332"/>
          </a:xfrm>
          <a:prstGeom prst="rect">
            <a:avLst/>
          </a:prstGeom>
          <a:noFill/>
        </p:spPr>
        <p:txBody>
          <a:bodyPr wrap="square">
            <a:spAutoFit/>
          </a:bodyPr>
          <a:lstStyle/>
          <a:p>
            <a:r>
              <a:rPr lang="en-US" b="1">
                <a:latin typeface="+mj-lt"/>
              </a:rPr>
              <a:t>Benefits for Employees</a:t>
            </a:r>
          </a:p>
        </p:txBody>
      </p:sp>
      <p:sp>
        <p:nvSpPr>
          <p:cNvPr id="36" name="Subtitle 2">
            <a:extLst>
              <a:ext uri="{FF2B5EF4-FFF2-40B4-BE49-F238E27FC236}">
                <a16:creationId xmlns:a16="http://schemas.microsoft.com/office/drawing/2014/main" id="{F52D90B1-87D3-F537-6788-D82111DB7430}"/>
              </a:ext>
            </a:extLst>
          </p:cNvPr>
          <p:cNvSpPr txBox="1">
            <a:spLocks/>
          </p:cNvSpPr>
          <p:nvPr/>
        </p:nvSpPr>
        <p:spPr>
          <a:xfrm>
            <a:off x="6504749" y="2677528"/>
            <a:ext cx="5248635" cy="521233"/>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ts val="1750"/>
              </a:lnSpc>
              <a:spcBef>
                <a:spcPct val="20000"/>
              </a:spcBef>
              <a:spcAft>
                <a:spcPts val="0"/>
              </a:spcAft>
              <a:buClrTx/>
              <a:buSzTx/>
              <a:buFont typeface="Arial"/>
              <a:buNone/>
              <a:tabLst/>
              <a:defRPr/>
            </a:pPr>
            <a:r>
              <a:rPr kumimoji="0" lang="en-US" b="1" i="0" u="none" strike="noStrike" kern="1200" cap="none" spc="0" normalizeH="0" baseline="0" noProof="0">
                <a:ln>
                  <a:noFill/>
                </a:ln>
                <a:solidFill>
                  <a:srgbClr val="00A570"/>
                </a:solidFill>
                <a:effectLst/>
                <a:uLnTx/>
                <a:uFillTx/>
                <a:latin typeface="Century Gothic" panose="020B0502020202020204" pitchFamily="34" charset="0"/>
                <a:ea typeface="Lato Light" panose="020F0502020204030203" pitchFamily="34" charset="0"/>
                <a:cs typeface="Arial" panose="020B0604020202020204" pitchFamily="34" charset="0"/>
              </a:rPr>
              <a:t>69% </a:t>
            </a:r>
          </a:p>
          <a:p>
            <a:pPr marL="0" marR="0" lvl="0" indent="0" algn="l" defTabSz="543818" rtl="0" eaLnBrk="1" fontAlgn="auto" latinLnBrk="0" hangingPunct="1">
              <a:lnSpc>
                <a:spcPts val="1750"/>
              </a:lnSpc>
              <a:spcBef>
                <a:spcPct val="20000"/>
              </a:spcBef>
              <a:spcAft>
                <a:spcPts val="0"/>
              </a:spcAft>
              <a:buClrTx/>
              <a:buSzTx/>
              <a:buFont typeface="Arial"/>
              <a:buNone/>
              <a:tabLst/>
              <a:defRPr/>
            </a:pPr>
            <a:r>
              <a:rPr kumimoji="0" lang="en-US" sz="1200" b="0" i="0" u="none" strike="noStrike" kern="1200" cap="none" spc="0" normalizeH="0" baseline="0" noProof="0">
                <a:ln>
                  <a:noFill/>
                </a:ln>
                <a:solidFill>
                  <a:srgbClr val="000000"/>
                </a:solidFill>
                <a:effectLst/>
                <a:uLnTx/>
                <a:uFillTx/>
                <a:latin typeface="Century Gothic" panose="020B0502020202020204" pitchFamily="34" charset="0"/>
                <a:ea typeface="Lato Light" panose="020F0502020204030203" pitchFamily="34" charset="0"/>
                <a:cs typeface="Arial" panose="020B0604020202020204" pitchFamily="34" charset="0"/>
              </a:rPr>
              <a:t>Employees feel that assessments reduce </a:t>
            </a:r>
            <a:r>
              <a:rPr kumimoji="0" lang="en-US" sz="1200" b="0" i="0" u="none" strike="noStrike" kern="1200" cap="none" spc="0" normalizeH="0" noProof="0">
                <a:ln>
                  <a:noFill/>
                </a:ln>
                <a:solidFill>
                  <a:srgbClr val="000000"/>
                </a:solidFill>
                <a:effectLst/>
                <a:uLnTx/>
                <a:uFillTx/>
                <a:latin typeface="Century Gothic" panose="020B0502020202020204" pitchFamily="34" charset="0"/>
                <a:ea typeface="Lato Light" panose="020F0502020204030203" pitchFamily="34" charset="0"/>
                <a:cs typeface="Arial" panose="020B0604020202020204" pitchFamily="34" charset="0"/>
              </a:rPr>
              <a:t>bias during hiring</a:t>
            </a:r>
            <a:endParaRPr kumimoji="0" lang="en-US" sz="1200" b="0" i="0" u="none" strike="noStrike" kern="1200" cap="none" spc="0" normalizeH="0" baseline="0" noProof="0">
              <a:ln>
                <a:noFill/>
              </a:ln>
              <a:solidFill>
                <a:srgbClr val="000000"/>
              </a:solidFill>
              <a:effectLst/>
              <a:uLnTx/>
              <a:uFillTx/>
              <a:latin typeface="Century Gothic" panose="020B0502020202020204" pitchFamily="34" charset="0"/>
              <a:ea typeface="Lato Light" panose="020F0502020204030203" pitchFamily="34" charset="0"/>
              <a:cs typeface="Arial" panose="020B0604020202020204" pitchFamily="34" charset="0"/>
            </a:endParaRPr>
          </a:p>
        </p:txBody>
      </p:sp>
      <p:sp>
        <p:nvSpPr>
          <p:cNvPr id="39" name="TextBox 38">
            <a:extLst>
              <a:ext uri="{FF2B5EF4-FFF2-40B4-BE49-F238E27FC236}">
                <a16:creationId xmlns:a16="http://schemas.microsoft.com/office/drawing/2014/main" id="{7FF164E5-D6D2-7F75-41D2-FE2FBF19459B}"/>
              </a:ext>
            </a:extLst>
          </p:cNvPr>
          <p:cNvSpPr txBox="1"/>
          <p:nvPr/>
        </p:nvSpPr>
        <p:spPr>
          <a:xfrm>
            <a:off x="6450424" y="3540453"/>
            <a:ext cx="4213742" cy="936731"/>
          </a:xfrm>
          <a:prstGeom prst="rect">
            <a:avLst/>
          </a:prstGeom>
          <a:noFill/>
        </p:spPr>
        <p:txBody>
          <a:bodyPr wrap="square">
            <a:spAutoFit/>
          </a:bodyPr>
          <a:lstStyle/>
          <a:p>
            <a:pPr marL="0" marR="0" lvl="1" indent="0" algn="l" defTabSz="914400" rtl="0" eaLnBrk="1" fontAlgn="auto" latinLnBrk="0" hangingPunct="1">
              <a:lnSpc>
                <a:spcPct val="100000"/>
              </a:lnSpc>
              <a:spcBef>
                <a:spcPts val="600"/>
              </a:spcBef>
              <a:spcAft>
                <a:spcPts val="0"/>
              </a:spcAft>
              <a:buClr>
                <a:srgbClr val="17064B"/>
              </a:buClr>
              <a:buSzTx/>
              <a:buFontTx/>
              <a:buNone/>
              <a:tabLst/>
              <a:defRPr/>
            </a:pPr>
            <a:r>
              <a:rPr kumimoji="0" lang="en-US" sz="2400" b="1" i="0" u="none" strike="noStrike" kern="1200" cap="none" spc="0" normalizeH="0" baseline="0" noProof="0">
                <a:ln>
                  <a:noFill/>
                </a:ln>
                <a:solidFill>
                  <a:srgbClr val="53D1DE"/>
                </a:solidFill>
                <a:effectLst/>
                <a:uLnTx/>
                <a:uFillTx/>
                <a:latin typeface="Century Gothic" panose="020B0502020202020204" pitchFamily="34" charset="0"/>
                <a:cs typeface="Arial" panose="020B0604020202020204" pitchFamily="34" charset="0"/>
              </a:rPr>
              <a:t>80%</a:t>
            </a:r>
            <a:r>
              <a:rPr kumimoji="0" lang="en-US" sz="2400" b="0" i="0" u="none" strike="noStrike" kern="1200" cap="none" spc="0" normalizeH="0" baseline="0" noProof="0">
                <a:ln>
                  <a:noFill/>
                </a:ln>
                <a:solidFill>
                  <a:srgbClr val="53D1DE"/>
                </a:solidFill>
                <a:effectLst/>
                <a:uLnTx/>
                <a:uFillTx/>
                <a:latin typeface="Century Gothic" panose="020B0502020202020204" pitchFamily="34" charset="0"/>
                <a:cs typeface="Arial" panose="020B0604020202020204" pitchFamily="34" charset="0"/>
              </a:rPr>
              <a:t> </a:t>
            </a:r>
          </a:p>
          <a:p>
            <a:pPr lvl="0" defTabSz="543818">
              <a:lnSpc>
                <a:spcPts val="1750"/>
              </a:lnSpc>
              <a:spcBef>
                <a:spcPct val="20000"/>
              </a:spcBef>
              <a:defRPr/>
            </a:pPr>
            <a:r>
              <a:rPr lang="en-US" sz="1200">
                <a:solidFill>
                  <a:srgbClr val="000000"/>
                </a:solidFill>
                <a:latin typeface="Century Gothic" panose="020B0502020202020204" pitchFamily="34" charset="0"/>
                <a:ea typeface="Lato Light" panose="020F0502020204030203" pitchFamily="34" charset="0"/>
                <a:cs typeface="Arial" panose="020B0604020202020204" pitchFamily="34" charset="0"/>
              </a:rPr>
              <a:t>Employees agree that assessments help them better understand requirements</a:t>
            </a:r>
          </a:p>
        </p:txBody>
      </p:sp>
      <p:sp>
        <p:nvSpPr>
          <p:cNvPr id="40" name="TextBox 39">
            <a:extLst>
              <a:ext uri="{FF2B5EF4-FFF2-40B4-BE49-F238E27FC236}">
                <a16:creationId xmlns:a16="http://schemas.microsoft.com/office/drawing/2014/main" id="{E65AF00D-7A5B-989E-B0BB-E3DC23328682}"/>
              </a:ext>
            </a:extLst>
          </p:cNvPr>
          <p:cNvSpPr txBox="1"/>
          <p:nvPr/>
        </p:nvSpPr>
        <p:spPr>
          <a:xfrm>
            <a:off x="6450424" y="4699856"/>
            <a:ext cx="4723098" cy="705899"/>
          </a:xfrm>
          <a:prstGeom prst="rect">
            <a:avLst/>
          </a:prstGeom>
          <a:noFill/>
        </p:spPr>
        <p:txBody>
          <a:bodyPr wrap="square">
            <a:spAutoFit/>
          </a:bodyPr>
          <a:lstStyle/>
          <a:p>
            <a:pPr marL="0" marR="0" lvl="1" indent="0" algn="l" defTabSz="914400" rtl="0" eaLnBrk="1" fontAlgn="auto" latinLnBrk="0" hangingPunct="1">
              <a:lnSpc>
                <a:spcPct val="100000"/>
              </a:lnSpc>
              <a:spcBef>
                <a:spcPts val="600"/>
              </a:spcBef>
              <a:spcAft>
                <a:spcPts val="0"/>
              </a:spcAft>
              <a:buClr>
                <a:srgbClr val="17064B"/>
              </a:buClr>
              <a:buSzTx/>
              <a:buFontTx/>
              <a:buNone/>
              <a:tabLst/>
              <a:defRPr/>
            </a:pPr>
            <a:r>
              <a:rPr kumimoji="0" lang="en-US" sz="2400" b="1" i="0" u="none" strike="noStrike" kern="1200" cap="none" spc="0" normalizeH="0" baseline="0" noProof="0">
                <a:ln>
                  <a:noFill/>
                </a:ln>
                <a:solidFill>
                  <a:srgbClr val="6E3BC9"/>
                </a:solidFill>
                <a:effectLst/>
                <a:uLnTx/>
                <a:uFillTx/>
                <a:latin typeface="Century Gothic" panose="020B0502020202020204" pitchFamily="34" charset="0"/>
                <a:cs typeface="Arial" panose="020B0604020202020204" pitchFamily="34" charset="0"/>
              </a:rPr>
              <a:t>66%</a:t>
            </a:r>
          </a:p>
          <a:p>
            <a:pPr lvl="0" defTabSz="543818">
              <a:lnSpc>
                <a:spcPts val="1750"/>
              </a:lnSpc>
              <a:spcBef>
                <a:spcPct val="20000"/>
              </a:spcBef>
              <a:defRPr/>
            </a:pPr>
            <a:r>
              <a:rPr lang="en-US" sz="1200">
                <a:solidFill>
                  <a:srgbClr val="000000"/>
                </a:solidFill>
                <a:latin typeface="Century Gothic" panose="020B0502020202020204" pitchFamily="34" charset="0"/>
                <a:ea typeface="Lato Light" panose="020F0502020204030203" pitchFamily="34" charset="0"/>
                <a:cs typeface="Arial" panose="020B0604020202020204" pitchFamily="34" charset="0"/>
              </a:rPr>
              <a:t>Employees say they’ve gained access to new opportunities</a:t>
            </a:r>
          </a:p>
        </p:txBody>
      </p:sp>
      <p:grpSp>
        <p:nvGrpSpPr>
          <p:cNvPr id="20" name="Group 19">
            <a:extLst>
              <a:ext uri="{FF2B5EF4-FFF2-40B4-BE49-F238E27FC236}">
                <a16:creationId xmlns:a16="http://schemas.microsoft.com/office/drawing/2014/main" id="{0FFD6831-EA77-99E2-F7C5-21D3A1D2EE8A}"/>
              </a:ext>
            </a:extLst>
          </p:cNvPr>
          <p:cNvGrpSpPr/>
          <p:nvPr/>
        </p:nvGrpSpPr>
        <p:grpSpPr>
          <a:xfrm>
            <a:off x="5753342" y="3651907"/>
            <a:ext cx="564177" cy="564176"/>
            <a:chOff x="5753342" y="3651907"/>
            <a:chExt cx="564177" cy="564176"/>
          </a:xfrm>
        </p:grpSpPr>
        <p:sp>
          <p:nvSpPr>
            <p:cNvPr id="37" name="Oval 36">
              <a:extLst>
                <a:ext uri="{FF2B5EF4-FFF2-40B4-BE49-F238E27FC236}">
                  <a16:creationId xmlns:a16="http://schemas.microsoft.com/office/drawing/2014/main" id="{200DAE36-5E5C-CD20-AB23-3051576C3543}"/>
                </a:ext>
              </a:extLst>
            </p:cNvPr>
            <p:cNvSpPr/>
            <p:nvPr/>
          </p:nvSpPr>
          <p:spPr>
            <a:xfrm>
              <a:off x="5753342" y="3651907"/>
              <a:ext cx="564177" cy="5641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4" name="Picture 43">
              <a:extLst>
                <a:ext uri="{FF2B5EF4-FFF2-40B4-BE49-F238E27FC236}">
                  <a16:creationId xmlns:a16="http://schemas.microsoft.com/office/drawing/2014/main" id="{3D73480F-09A8-A98F-F243-EB0B78D7FE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9722" y="3738679"/>
              <a:ext cx="357064" cy="357064"/>
            </a:xfrm>
            <a:prstGeom prst="rect">
              <a:avLst/>
            </a:prstGeom>
          </p:spPr>
        </p:pic>
      </p:grpSp>
      <p:grpSp>
        <p:nvGrpSpPr>
          <p:cNvPr id="9" name="Group 8">
            <a:extLst>
              <a:ext uri="{FF2B5EF4-FFF2-40B4-BE49-F238E27FC236}">
                <a16:creationId xmlns:a16="http://schemas.microsoft.com/office/drawing/2014/main" id="{0CCFDD0B-77A2-2D49-AB8B-C6C7E4FEE3AF}"/>
              </a:ext>
            </a:extLst>
          </p:cNvPr>
          <p:cNvGrpSpPr/>
          <p:nvPr/>
        </p:nvGrpSpPr>
        <p:grpSpPr>
          <a:xfrm>
            <a:off x="5751768" y="2622170"/>
            <a:ext cx="564177" cy="564176"/>
            <a:chOff x="5751768" y="2622170"/>
            <a:chExt cx="564177" cy="564176"/>
          </a:xfrm>
        </p:grpSpPr>
        <p:sp>
          <p:nvSpPr>
            <p:cNvPr id="42" name="Oval 41">
              <a:extLst>
                <a:ext uri="{FF2B5EF4-FFF2-40B4-BE49-F238E27FC236}">
                  <a16:creationId xmlns:a16="http://schemas.microsoft.com/office/drawing/2014/main" id="{4660EEBD-4D3E-8BF6-90DA-786325D2058F}"/>
                </a:ext>
              </a:extLst>
            </p:cNvPr>
            <p:cNvSpPr/>
            <p:nvPr/>
          </p:nvSpPr>
          <p:spPr>
            <a:xfrm>
              <a:off x="5751768" y="2622170"/>
              <a:ext cx="564177" cy="564176"/>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descr="A group of people with headscarf and turban&#10;&#10;Description automatically generated">
              <a:extLst>
                <a:ext uri="{FF2B5EF4-FFF2-40B4-BE49-F238E27FC236}">
                  <a16:creationId xmlns:a16="http://schemas.microsoft.com/office/drawing/2014/main" id="{A701DFDA-7A4B-1415-0937-BE695D4D04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53469" y="2729707"/>
              <a:ext cx="363193" cy="363193"/>
            </a:xfrm>
            <a:prstGeom prst="rect">
              <a:avLst/>
            </a:prstGeom>
          </p:spPr>
        </p:pic>
      </p:grpSp>
      <p:grpSp>
        <p:nvGrpSpPr>
          <p:cNvPr id="16" name="Group 15">
            <a:extLst>
              <a:ext uri="{FF2B5EF4-FFF2-40B4-BE49-F238E27FC236}">
                <a16:creationId xmlns:a16="http://schemas.microsoft.com/office/drawing/2014/main" id="{8027DC4C-68BB-A166-2178-752ECCE403F9}"/>
              </a:ext>
            </a:extLst>
          </p:cNvPr>
          <p:cNvGrpSpPr/>
          <p:nvPr/>
        </p:nvGrpSpPr>
        <p:grpSpPr>
          <a:xfrm>
            <a:off x="5751768" y="4775090"/>
            <a:ext cx="564177" cy="564176"/>
            <a:chOff x="5751768" y="4775090"/>
            <a:chExt cx="564177" cy="564176"/>
          </a:xfrm>
        </p:grpSpPr>
        <p:sp>
          <p:nvSpPr>
            <p:cNvPr id="38" name="Oval 37">
              <a:extLst>
                <a:ext uri="{FF2B5EF4-FFF2-40B4-BE49-F238E27FC236}">
                  <a16:creationId xmlns:a16="http://schemas.microsoft.com/office/drawing/2014/main" id="{17F4B6A0-78D3-90D4-C375-29A8007A58C5}"/>
                </a:ext>
              </a:extLst>
            </p:cNvPr>
            <p:cNvSpPr/>
            <p:nvPr/>
          </p:nvSpPr>
          <p:spPr>
            <a:xfrm>
              <a:off x="5751768" y="4775090"/>
              <a:ext cx="564177" cy="564176"/>
            </a:xfrm>
            <a:prstGeom prst="ellipse">
              <a:avLst/>
            </a:prstGeom>
            <a:solidFill>
              <a:srgbClr val="6E3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3" name="Picture 12" descr="A white arrows with a circle in the middle&#10;&#10;Description automatically generated">
              <a:extLst>
                <a:ext uri="{FF2B5EF4-FFF2-40B4-BE49-F238E27FC236}">
                  <a16:creationId xmlns:a16="http://schemas.microsoft.com/office/drawing/2014/main" id="{DD0BC6DB-302F-437B-0425-79E961F580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55413" y="4894729"/>
              <a:ext cx="361249" cy="361249"/>
            </a:xfrm>
            <a:prstGeom prst="rect">
              <a:avLst/>
            </a:prstGeom>
          </p:spPr>
        </p:pic>
      </p:grpSp>
    </p:spTree>
    <p:extLst>
      <p:ext uri="{BB962C8B-B14F-4D97-AF65-F5344CB8AC3E}">
        <p14:creationId xmlns:p14="http://schemas.microsoft.com/office/powerpoint/2010/main" val="25435781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500"/>
                                        <p:tgtEl>
                                          <p:spTgt spid="35"/>
                                        </p:tgtEl>
                                      </p:cBhvr>
                                    </p:animEffect>
                                  </p:childTnLst>
                                </p:cTn>
                              </p:par>
                              <p:par>
                                <p:cTn id="51" presetID="10" presetClass="entr" presetSubtype="0"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fade">
                                      <p:cBhvr>
                                        <p:cTn id="64" dur="500"/>
                                        <p:tgtEl>
                                          <p:spTgt spid="3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500"/>
                                        <p:tgtEl>
                                          <p:spTgt spid="1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4" grpId="0"/>
      <p:bldP spid="12" grpId="0"/>
      <p:bldP spid="14" grpId="0"/>
      <p:bldP spid="17" grpId="0"/>
      <p:bldP spid="19" grpId="0"/>
      <p:bldP spid="35" grpId="0"/>
      <p:bldP spid="36" grpId="0"/>
      <p:bldP spid="39" grpId="0"/>
      <p:bldP spid="4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74902-DD88-D57D-A121-27176677A268}"/>
              </a:ext>
            </a:extLst>
          </p:cNvPr>
          <p:cNvSpPr>
            <a:spLocks noGrp="1"/>
          </p:cNvSpPr>
          <p:nvPr>
            <p:ph type="title"/>
          </p:nvPr>
        </p:nvSpPr>
        <p:spPr/>
        <p:txBody>
          <a:bodyPr/>
          <a:lstStyle/>
          <a:p>
            <a:r>
              <a:rPr lang="en-US"/>
              <a:t>Skills-based Recruiting</a:t>
            </a:r>
            <a:br>
              <a:rPr lang="en-US"/>
            </a:br>
            <a:r>
              <a:rPr lang="en-US" b="0"/>
              <a:t>What we’re hearing…</a:t>
            </a:r>
            <a:br>
              <a:rPr lang="en-US"/>
            </a:br>
            <a:br>
              <a:rPr lang="en-US"/>
            </a:br>
            <a:endParaRPr lang="en-US"/>
          </a:p>
        </p:txBody>
      </p:sp>
      <p:sp>
        <p:nvSpPr>
          <p:cNvPr id="20" name="TextBox 19">
            <a:extLst>
              <a:ext uri="{FF2B5EF4-FFF2-40B4-BE49-F238E27FC236}">
                <a16:creationId xmlns:a16="http://schemas.microsoft.com/office/drawing/2014/main" id="{4C7C0E1B-56AB-D0F9-0594-F0D8211B8023}"/>
              </a:ext>
            </a:extLst>
          </p:cNvPr>
          <p:cNvSpPr txBox="1"/>
          <p:nvPr/>
        </p:nvSpPr>
        <p:spPr>
          <a:xfrm>
            <a:off x="6096000" y="6446480"/>
            <a:ext cx="6323526" cy="230832"/>
          </a:xfrm>
          <a:prstGeom prst="rect">
            <a:avLst/>
          </a:prstGeom>
          <a:noFill/>
        </p:spPr>
        <p:txBody>
          <a:bodyPr wrap="square">
            <a:spAutoFit/>
          </a:bodyPr>
          <a:lstStyle/>
          <a:p>
            <a:r>
              <a:rPr lang="en-US" sz="900">
                <a:hlinkClick r:id="rId3"/>
              </a:rPr>
              <a:t>8 success stories from adopting a skills-based ...Entry Level Jobs | Internships for Students | College Recruiter</a:t>
            </a:r>
            <a:endParaRPr lang="en-US" sz="900"/>
          </a:p>
        </p:txBody>
      </p:sp>
      <p:grpSp>
        <p:nvGrpSpPr>
          <p:cNvPr id="17" name="Group 16">
            <a:extLst>
              <a:ext uri="{FF2B5EF4-FFF2-40B4-BE49-F238E27FC236}">
                <a16:creationId xmlns:a16="http://schemas.microsoft.com/office/drawing/2014/main" id="{555E21E6-4CA9-F301-3732-403584326623}"/>
              </a:ext>
            </a:extLst>
          </p:cNvPr>
          <p:cNvGrpSpPr/>
          <p:nvPr/>
        </p:nvGrpSpPr>
        <p:grpSpPr>
          <a:xfrm>
            <a:off x="598144" y="3188682"/>
            <a:ext cx="2551178" cy="2580728"/>
            <a:chOff x="769434" y="2408663"/>
            <a:chExt cx="2888166" cy="2921620"/>
          </a:xfrm>
        </p:grpSpPr>
        <p:sp>
          <p:nvSpPr>
            <p:cNvPr id="3" name="Oval 2">
              <a:extLst>
                <a:ext uri="{FF2B5EF4-FFF2-40B4-BE49-F238E27FC236}">
                  <a16:creationId xmlns:a16="http://schemas.microsoft.com/office/drawing/2014/main" id="{CC405061-6820-1E39-F121-99C074D51671}"/>
                </a:ext>
              </a:extLst>
            </p:cNvPr>
            <p:cNvSpPr/>
            <p:nvPr/>
          </p:nvSpPr>
          <p:spPr>
            <a:xfrm>
              <a:off x="769434" y="2442117"/>
              <a:ext cx="2888166" cy="2888166"/>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51C3CE9-F193-DA31-A5DE-B3399F81A867}"/>
                </a:ext>
              </a:extLst>
            </p:cNvPr>
            <p:cNvSpPr txBox="1"/>
            <p:nvPr/>
          </p:nvSpPr>
          <p:spPr>
            <a:xfrm>
              <a:off x="1003610" y="2553629"/>
              <a:ext cx="635619" cy="624469"/>
            </a:xfrm>
            <a:prstGeom prst="rect">
              <a:avLst/>
            </a:prstGeom>
            <a:solidFill>
              <a:srgbClr val="F6F8FA"/>
            </a:solidFill>
          </p:spPr>
          <p:txBody>
            <a:bodyPr wrap="square" rtlCol="0">
              <a:spAutoFit/>
            </a:bodyPr>
            <a:lstStyle/>
            <a:p>
              <a:endParaRPr lang="en-US"/>
            </a:p>
          </p:txBody>
        </p:sp>
        <p:pic>
          <p:nvPicPr>
            <p:cNvPr id="10" name="Graphic 9" descr="Open quotation mark with solid fill">
              <a:extLst>
                <a:ext uri="{FF2B5EF4-FFF2-40B4-BE49-F238E27FC236}">
                  <a16:creationId xmlns:a16="http://schemas.microsoft.com/office/drawing/2014/main" id="{AAE1EC33-3523-BD3F-555E-ED5B088B39B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4219" y="2408663"/>
              <a:ext cx="914400" cy="914400"/>
            </a:xfrm>
            <a:prstGeom prst="rect">
              <a:avLst/>
            </a:prstGeom>
          </p:spPr>
        </p:pic>
        <p:sp>
          <p:nvSpPr>
            <p:cNvPr id="14" name="TextBox 13">
              <a:extLst>
                <a:ext uri="{FF2B5EF4-FFF2-40B4-BE49-F238E27FC236}">
                  <a16:creationId xmlns:a16="http://schemas.microsoft.com/office/drawing/2014/main" id="{C0754D61-87E4-3F76-FB56-14A26062BEC5}"/>
                </a:ext>
              </a:extLst>
            </p:cNvPr>
            <p:cNvSpPr txBox="1"/>
            <p:nvPr/>
          </p:nvSpPr>
          <p:spPr>
            <a:xfrm>
              <a:off x="933569" y="3686467"/>
              <a:ext cx="2542017" cy="592333"/>
            </a:xfrm>
            <a:prstGeom prst="rect">
              <a:avLst/>
            </a:prstGeom>
            <a:noFill/>
          </p:spPr>
          <p:txBody>
            <a:bodyPr wrap="square">
              <a:spAutoFit/>
            </a:bodyPr>
            <a:lstStyle/>
            <a:p>
              <a:pPr algn="ctr"/>
              <a:r>
                <a:rPr lang="en-US" sz="1400" b="1">
                  <a:latin typeface="+mj-lt"/>
                </a:rPr>
                <a:t>Practical Task Reveals True Capabilities</a:t>
              </a:r>
            </a:p>
          </p:txBody>
        </p:sp>
      </p:grpSp>
      <p:grpSp>
        <p:nvGrpSpPr>
          <p:cNvPr id="19" name="Group 18">
            <a:extLst>
              <a:ext uri="{FF2B5EF4-FFF2-40B4-BE49-F238E27FC236}">
                <a16:creationId xmlns:a16="http://schemas.microsoft.com/office/drawing/2014/main" id="{D6908F77-5FA2-9A07-2A45-16D357B0C172}"/>
              </a:ext>
            </a:extLst>
          </p:cNvPr>
          <p:cNvGrpSpPr/>
          <p:nvPr/>
        </p:nvGrpSpPr>
        <p:grpSpPr>
          <a:xfrm>
            <a:off x="3399989" y="2312615"/>
            <a:ext cx="2551177" cy="2580728"/>
            <a:chOff x="769434" y="2408663"/>
            <a:chExt cx="2888166" cy="2921620"/>
          </a:xfrm>
        </p:grpSpPr>
        <p:sp>
          <p:nvSpPr>
            <p:cNvPr id="21" name="Oval 20">
              <a:extLst>
                <a:ext uri="{FF2B5EF4-FFF2-40B4-BE49-F238E27FC236}">
                  <a16:creationId xmlns:a16="http://schemas.microsoft.com/office/drawing/2014/main" id="{392D9486-667B-36F6-EE4E-E1219A083A65}"/>
                </a:ext>
              </a:extLst>
            </p:cNvPr>
            <p:cNvSpPr/>
            <p:nvPr/>
          </p:nvSpPr>
          <p:spPr>
            <a:xfrm>
              <a:off x="769434" y="2442117"/>
              <a:ext cx="2888166" cy="2888166"/>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72C5633-CECA-CC87-ADD5-F393F56E22AC}"/>
                </a:ext>
              </a:extLst>
            </p:cNvPr>
            <p:cNvSpPr txBox="1"/>
            <p:nvPr/>
          </p:nvSpPr>
          <p:spPr>
            <a:xfrm>
              <a:off x="1003610" y="2553629"/>
              <a:ext cx="635619" cy="624469"/>
            </a:xfrm>
            <a:prstGeom prst="rect">
              <a:avLst/>
            </a:prstGeom>
            <a:solidFill>
              <a:srgbClr val="F6F8FA"/>
            </a:solidFill>
          </p:spPr>
          <p:txBody>
            <a:bodyPr wrap="square" rtlCol="0">
              <a:spAutoFit/>
            </a:bodyPr>
            <a:lstStyle/>
            <a:p>
              <a:endParaRPr lang="en-US"/>
            </a:p>
          </p:txBody>
        </p:sp>
        <p:pic>
          <p:nvPicPr>
            <p:cNvPr id="23" name="Graphic 22" descr="Open quotation mark with solid fill">
              <a:extLst>
                <a:ext uri="{FF2B5EF4-FFF2-40B4-BE49-F238E27FC236}">
                  <a16:creationId xmlns:a16="http://schemas.microsoft.com/office/drawing/2014/main" id="{8EB7FE30-9E80-71D4-FD3D-D3959B72F3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4219" y="2408663"/>
              <a:ext cx="914400" cy="914400"/>
            </a:xfrm>
            <a:prstGeom prst="rect">
              <a:avLst/>
            </a:prstGeom>
          </p:spPr>
        </p:pic>
        <p:sp>
          <p:nvSpPr>
            <p:cNvPr id="24" name="TextBox 23">
              <a:extLst>
                <a:ext uri="{FF2B5EF4-FFF2-40B4-BE49-F238E27FC236}">
                  <a16:creationId xmlns:a16="http://schemas.microsoft.com/office/drawing/2014/main" id="{B47CD968-6C32-42C5-C13C-31A51C21AA14}"/>
                </a:ext>
              </a:extLst>
            </p:cNvPr>
            <p:cNvSpPr txBox="1"/>
            <p:nvPr/>
          </p:nvSpPr>
          <p:spPr>
            <a:xfrm>
              <a:off x="1046356" y="3447727"/>
              <a:ext cx="2325029" cy="1080136"/>
            </a:xfrm>
            <a:prstGeom prst="rect">
              <a:avLst/>
            </a:prstGeom>
            <a:noFill/>
          </p:spPr>
          <p:txBody>
            <a:bodyPr wrap="square">
              <a:spAutoFit/>
            </a:bodyPr>
            <a:lstStyle/>
            <a:p>
              <a:pPr algn="ctr"/>
              <a:r>
                <a:rPr lang="en-US" sz="1400" b="1">
                  <a:latin typeface="+mj-lt"/>
                </a:rPr>
                <a:t>Creative Problem-Solving Trumps Impressive Portfolios</a:t>
              </a:r>
            </a:p>
          </p:txBody>
        </p:sp>
      </p:grpSp>
      <p:grpSp>
        <p:nvGrpSpPr>
          <p:cNvPr id="25" name="Group 24">
            <a:extLst>
              <a:ext uri="{FF2B5EF4-FFF2-40B4-BE49-F238E27FC236}">
                <a16:creationId xmlns:a16="http://schemas.microsoft.com/office/drawing/2014/main" id="{9A3B264C-8B64-8673-CF58-E3D288A02AC6}"/>
              </a:ext>
            </a:extLst>
          </p:cNvPr>
          <p:cNvGrpSpPr/>
          <p:nvPr/>
        </p:nvGrpSpPr>
        <p:grpSpPr>
          <a:xfrm>
            <a:off x="6217628" y="3230442"/>
            <a:ext cx="2551178" cy="2580728"/>
            <a:chOff x="769434" y="2408663"/>
            <a:chExt cx="2888166" cy="2921620"/>
          </a:xfrm>
        </p:grpSpPr>
        <p:sp>
          <p:nvSpPr>
            <p:cNvPr id="26" name="Oval 25">
              <a:extLst>
                <a:ext uri="{FF2B5EF4-FFF2-40B4-BE49-F238E27FC236}">
                  <a16:creationId xmlns:a16="http://schemas.microsoft.com/office/drawing/2014/main" id="{6D8E4913-AFCE-DA41-BCEF-F991CE2DF8B7}"/>
                </a:ext>
              </a:extLst>
            </p:cNvPr>
            <p:cNvSpPr/>
            <p:nvPr/>
          </p:nvSpPr>
          <p:spPr>
            <a:xfrm>
              <a:off x="769434" y="2442117"/>
              <a:ext cx="2888166" cy="2888166"/>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66D5BF07-7EF9-515B-A0C7-4278F490757A}"/>
                </a:ext>
              </a:extLst>
            </p:cNvPr>
            <p:cNvSpPr txBox="1"/>
            <p:nvPr/>
          </p:nvSpPr>
          <p:spPr>
            <a:xfrm>
              <a:off x="1003610" y="2553629"/>
              <a:ext cx="635619" cy="624469"/>
            </a:xfrm>
            <a:prstGeom prst="rect">
              <a:avLst/>
            </a:prstGeom>
            <a:solidFill>
              <a:srgbClr val="F6F8FA"/>
            </a:solidFill>
          </p:spPr>
          <p:txBody>
            <a:bodyPr wrap="square" rtlCol="0">
              <a:spAutoFit/>
            </a:bodyPr>
            <a:lstStyle/>
            <a:p>
              <a:endParaRPr lang="en-US"/>
            </a:p>
          </p:txBody>
        </p:sp>
        <p:pic>
          <p:nvPicPr>
            <p:cNvPr id="28" name="Graphic 27" descr="Open quotation mark with solid fill">
              <a:extLst>
                <a:ext uri="{FF2B5EF4-FFF2-40B4-BE49-F238E27FC236}">
                  <a16:creationId xmlns:a16="http://schemas.microsoft.com/office/drawing/2014/main" id="{513DCD8E-95C4-735A-AA65-E39CD69399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4219" y="2408663"/>
              <a:ext cx="914400" cy="914400"/>
            </a:xfrm>
            <a:prstGeom prst="rect">
              <a:avLst/>
            </a:prstGeom>
          </p:spPr>
        </p:pic>
        <p:sp>
          <p:nvSpPr>
            <p:cNvPr id="29" name="TextBox 28">
              <a:extLst>
                <a:ext uri="{FF2B5EF4-FFF2-40B4-BE49-F238E27FC236}">
                  <a16:creationId xmlns:a16="http://schemas.microsoft.com/office/drawing/2014/main" id="{5E5813C9-F379-B73F-9A36-886CA2C1CCFD}"/>
                </a:ext>
              </a:extLst>
            </p:cNvPr>
            <p:cNvSpPr txBox="1"/>
            <p:nvPr/>
          </p:nvSpPr>
          <p:spPr>
            <a:xfrm>
              <a:off x="910377" y="3639191"/>
              <a:ext cx="2606279" cy="836235"/>
            </a:xfrm>
            <a:prstGeom prst="rect">
              <a:avLst/>
            </a:prstGeom>
            <a:noFill/>
          </p:spPr>
          <p:txBody>
            <a:bodyPr wrap="square">
              <a:spAutoFit/>
            </a:bodyPr>
            <a:lstStyle/>
            <a:p>
              <a:pPr algn="ctr"/>
              <a:r>
                <a:rPr lang="en-US" sz="1400" b="1">
                  <a:latin typeface="+mj-lt"/>
                </a:rPr>
                <a:t>Skills Over Degrees Enhance Company Culture</a:t>
              </a:r>
            </a:p>
          </p:txBody>
        </p:sp>
      </p:grpSp>
      <p:grpSp>
        <p:nvGrpSpPr>
          <p:cNvPr id="30" name="Group 29">
            <a:extLst>
              <a:ext uri="{FF2B5EF4-FFF2-40B4-BE49-F238E27FC236}">
                <a16:creationId xmlns:a16="http://schemas.microsoft.com/office/drawing/2014/main" id="{D9DF0E78-87C9-22BC-D31F-9B921DA1C4F0}"/>
              </a:ext>
            </a:extLst>
          </p:cNvPr>
          <p:cNvGrpSpPr/>
          <p:nvPr/>
        </p:nvGrpSpPr>
        <p:grpSpPr>
          <a:xfrm>
            <a:off x="9007447" y="2259885"/>
            <a:ext cx="2641470" cy="2580728"/>
            <a:chOff x="769434" y="2408663"/>
            <a:chExt cx="2990385" cy="2921620"/>
          </a:xfrm>
        </p:grpSpPr>
        <p:sp>
          <p:nvSpPr>
            <p:cNvPr id="31" name="Oval 30">
              <a:extLst>
                <a:ext uri="{FF2B5EF4-FFF2-40B4-BE49-F238E27FC236}">
                  <a16:creationId xmlns:a16="http://schemas.microsoft.com/office/drawing/2014/main" id="{703B3570-C909-225E-6F0A-713367C1B0FE}"/>
                </a:ext>
              </a:extLst>
            </p:cNvPr>
            <p:cNvSpPr/>
            <p:nvPr/>
          </p:nvSpPr>
          <p:spPr>
            <a:xfrm>
              <a:off x="769434" y="2442117"/>
              <a:ext cx="2888166" cy="2888166"/>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F401610E-1E34-E3B3-7E98-6A0602AF58D7}"/>
                </a:ext>
              </a:extLst>
            </p:cNvPr>
            <p:cNvSpPr txBox="1"/>
            <p:nvPr/>
          </p:nvSpPr>
          <p:spPr>
            <a:xfrm>
              <a:off x="1003610" y="2553629"/>
              <a:ext cx="635619" cy="624469"/>
            </a:xfrm>
            <a:prstGeom prst="rect">
              <a:avLst/>
            </a:prstGeom>
            <a:solidFill>
              <a:srgbClr val="F6F8FA"/>
            </a:solidFill>
          </p:spPr>
          <p:txBody>
            <a:bodyPr wrap="square" rtlCol="0">
              <a:spAutoFit/>
            </a:bodyPr>
            <a:lstStyle/>
            <a:p>
              <a:endParaRPr lang="en-US"/>
            </a:p>
          </p:txBody>
        </p:sp>
        <p:pic>
          <p:nvPicPr>
            <p:cNvPr id="33" name="Graphic 32" descr="Open quotation mark with solid fill">
              <a:extLst>
                <a:ext uri="{FF2B5EF4-FFF2-40B4-BE49-F238E27FC236}">
                  <a16:creationId xmlns:a16="http://schemas.microsoft.com/office/drawing/2014/main" id="{5D74F3B2-7129-1681-4401-549235DF7C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4219" y="2408663"/>
              <a:ext cx="914400" cy="914400"/>
            </a:xfrm>
            <a:prstGeom prst="rect">
              <a:avLst/>
            </a:prstGeom>
          </p:spPr>
        </p:pic>
        <p:sp>
          <p:nvSpPr>
            <p:cNvPr id="34" name="TextBox 33">
              <a:extLst>
                <a:ext uri="{FF2B5EF4-FFF2-40B4-BE49-F238E27FC236}">
                  <a16:creationId xmlns:a16="http://schemas.microsoft.com/office/drawing/2014/main" id="{DB84A847-CBE6-9144-02FC-D46E8A26BF07}"/>
                </a:ext>
              </a:extLst>
            </p:cNvPr>
            <p:cNvSpPr txBox="1"/>
            <p:nvPr/>
          </p:nvSpPr>
          <p:spPr>
            <a:xfrm>
              <a:off x="769434" y="3680341"/>
              <a:ext cx="2990385" cy="592333"/>
            </a:xfrm>
            <a:prstGeom prst="rect">
              <a:avLst/>
            </a:prstGeom>
            <a:noFill/>
          </p:spPr>
          <p:txBody>
            <a:bodyPr wrap="square">
              <a:spAutoFit/>
            </a:bodyPr>
            <a:lstStyle/>
            <a:p>
              <a:pPr algn="ctr"/>
              <a:r>
                <a:rPr lang="en-US" sz="1400" b="1">
                  <a:latin typeface="+mj-lt"/>
                </a:rPr>
                <a:t>Diverse Skill Sets Drive Company Success</a:t>
              </a:r>
            </a:p>
          </p:txBody>
        </p:sp>
      </p:grpSp>
    </p:spTree>
    <p:extLst>
      <p:ext uri="{BB962C8B-B14F-4D97-AF65-F5344CB8AC3E}">
        <p14:creationId xmlns:p14="http://schemas.microsoft.com/office/powerpoint/2010/main" val="29893953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74902-DD88-D57D-A121-27176677A268}"/>
              </a:ext>
            </a:extLst>
          </p:cNvPr>
          <p:cNvSpPr>
            <a:spLocks noGrp="1"/>
          </p:cNvSpPr>
          <p:nvPr>
            <p:ph type="title"/>
          </p:nvPr>
        </p:nvSpPr>
        <p:spPr/>
        <p:txBody>
          <a:bodyPr/>
          <a:lstStyle/>
          <a:p>
            <a:r>
              <a:rPr lang="en-US"/>
              <a:t>Skills-based Recruiting</a:t>
            </a:r>
            <a:br>
              <a:rPr lang="en-US"/>
            </a:br>
            <a:r>
              <a:rPr lang="en-US" b="0"/>
              <a:t>Disturbing Stats</a:t>
            </a:r>
            <a:br>
              <a:rPr lang="en-US"/>
            </a:br>
            <a:endParaRPr lang="en-US"/>
          </a:p>
        </p:txBody>
      </p:sp>
      <p:sp>
        <p:nvSpPr>
          <p:cNvPr id="5" name="TextBox 4">
            <a:extLst>
              <a:ext uri="{FF2B5EF4-FFF2-40B4-BE49-F238E27FC236}">
                <a16:creationId xmlns:a16="http://schemas.microsoft.com/office/drawing/2014/main" id="{9C73E4C1-1C5F-5CB5-A13F-2B494284A856}"/>
              </a:ext>
            </a:extLst>
          </p:cNvPr>
          <p:cNvSpPr txBox="1"/>
          <p:nvPr/>
        </p:nvSpPr>
        <p:spPr>
          <a:xfrm>
            <a:off x="5978699" y="6572243"/>
            <a:ext cx="9142927" cy="246221"/>
          </a:xfrm>
          <a:prstGeom prst="rect">
            <a:avLst/>
          </a:prstGeom>
          <a:noFill/>
        </p:spPr>
        <p:txBody>
          <a:bodyPr wrap="square">
            <a:spAutoFit/>
          </a:bodyPr>
          <a:lstStyle/>
          <a:p>
            <a:r>
              <a:rPr lang="en-US" sz="1000">
                <a:latin typeface="Century Gothic" panose="020B0502020202020204" pitchFamily="34" charset="0"/>
                <a:hlinkClick r:id="rId3"/>
              </a:rPr>
              <a:t>It’s No Surprise That ‘Skills-Based’ Hiring Has Not Worked (forbes.com)</a:t>
            </a:r>
            <a:endParaRPr lang="en-US" sz="1000">
              <a:latin typeface="Century Gothic" panose="020B0502020202020204" pitchFamily="34" charset="0"/>
            </a:endParaRPr>
          </a:p>
        </p:txBody>
      </p:sp>
      <p:sp>
        <p:nvSpPr>
          <p:cNvPr id="7" name="TextBox 6">
            <a:extLst>
              <a:ext uri="{FF2B5EF4-FFF2-40B4-BE49-F238E27FC236}">
                <a16:creationId xmlns:a16="http://schemas.microsoft.com/office/drawing/2014/main" id="{EC155F8F-4151-A161-8398-DEC18B7F5A55}"/>
              </a:ext>
            </a:extLst>
          </p:cNvPr>
          <p:cNvSpPr txBox="1"/>
          <p:nvPr/>
        </p:nvSpPr>
        <p:spPr>
          <a:xfrm>
            <a:off x="5978699" y="6249078"/>
            <a:ext cx="7666151" cy="246221"/>
          </a:xfrm>
          <a:prstGeom prst="rect">
            <a:avLst/>
          </a:prstGeom>
          <a:noFill/>
        </p:spPr>
        <p:txBody>
          <a:bodyPr wrap="square">
            <a:spAutoFit/>
          </a:bodyPr>
          <a:lstStyle/>
          <a:p>
            <a:r>
              <a:rPr lang="en-US" sz="1000">
                <a:latin typeface="Century Gothic" panose="020B0502020202020204" pitchFamily="34" charset="0"/>
                <a:hlinkClick r:id="rId4"/>
              </a:rPr>
              <a:t>Skills-based Hiring: The Long Road From Pronouncement to Practice( burningglass/HBS)</a:t>
            </a:r>
            <a:endParaRPr lang="en-US" sz="1000">
              <a:latin typeface="Century Gothic" panose="020B0502020202020204" pitchFamily="34" charset="0"/>
            </a:endParaRPr>
          </a:p>
        </p:txBody>
      </p:sp>
      <p:sp>
        <p:nvSpPr>
          <p:cNvPr id="9" name="Oval 8">
            <a:extLst>
              <a:ext uri="{FF2B5EF4-FFF2-40B4-BE49-F238E27FC236}">
                <a16:creationId xmlns:a16="http://schemas.microsoft.com/office/drawing/2014/main" id="{C40A15AA-7DD5-D7B3-283B-F36E366325C9}"/>
              </a:ext>
            </a:extLst>
          </p:cNvPr>
          <p:cNvSpPr/>
          <p:nvPr/>
        </p:nvSpPr>
        <p:spPr>
          <a:xfrm>
            <a:off x="6886003" y="2184998"/>
            <a:ext cx="3741161" cy="3741161"/>
          </a:xfrm>
          <a:prstGeom prst="ellipse">
            <a:avLst/>
          </a:prstGeom>
          <a:solidFill>
            <a:srgbClr val="F6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Oval 9">
            <a:extLst>
              <a:ext uri="{FF2B5EF4-FFF2-40B4-BE49-F238E27FC236}">
                <a16:creationId xmlns:a16="http://schemas.microsoft.com/office/drawing/2014/main" id="{CAE476CE-EBB3-84A9-4958-8BF6A8B1C62D}"/>
              </a:ext>
            </a:extLst>
          </p:cNvPr>
          <p:cNvSpPr/>
          <p:nvPr/>
        </p:nvSpPr>
        <p:spPr>
          <a:xfrm>
            <a:off x="1237272" y="2184998"/>
            <a:ext cx="3741161" cy="3741161"/>
          </a:xfrm>
          <a:prstGeom prst="ellipse">
            <a:avLst/>
          </a:prstGeom>
          <a:solidFill>
            <a:srgbClr val="F6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nvGrpSpPr>
          <p:cNvPr id="38" name="Group 37">
            <a:extLst>
              <a:ext uri="{FF2B5EF4-FFF2-40B4-BE49-F238E27FC236}">
                <a16:creationId xmlns:a16="http://schemas.microsoft.com/office/drawing/2014/main" id="{F570C587-11E4-B14F-53C3-C82D03AE0995}"/>
              </a:ext>
            </a:extLst>
          </p:cNvPr>
          <p:cNvGrpSpPr/>
          <p:nvPr/>
        </p:nvGrpSpPr>
        <p:grpSpPr>
          <a:xfrm>
            <a:off x="1408983" y="1944662"/>
            <a:ext cx="4442339" cy="4084084"/>
            <a:chOff x="548659" y="1669945"/>
            <a:chExt cx="5090070" cy="4679578"/>
          </a:xfrm>
        </p:grpSpPr>
        <p:graphicFrame>
          <p:nvGraphicFramePr>
            <p:cNvPr id="11" name="Chart 10">
              <a:extLst>
                <a:ext uri="{FF2B5EF4-FFF2-40B4-BE49-F238E27FC236}">
                  <a16:creationId xmlns:a16="http://schemas.microsoft.com/office/drawing/2014/main" id="{7A030349-3D74-0E50-CDD2-5ECCB12A4F1C}"/>
                </a:ext>
              </a:extLst>
            </p:cNvPr>
            <p:cNvGraphicFramePr/>
            <p:nvPr>
              <p:extLst>
                <p:ext uri="{D42A27DB-BD31-4B8C-83A1-F6EECF244321}">
                  <p14:modId xmlns:p14="http://schemas.microsoft.com/office/powerpoint/2010/main" val="3207095358"/>
                </p:ext>
              </p:extLst>
            </p:nvPr>
          </p:nvGraphicFramePr>
          <p:xfrm>
            <a:off x="548659" y="1669945"/>
            <a:ext cx="5090070" cy="4679578"/>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1">
              <a:extLst>
                <a:ext uri="{FF2B5EF4-FFF2-40B4-BE49-F238E27FC236}">
                  <a16:creationId xmlns:a16="http://schemas.microsoft.com/office/drawing/2014/main" id="{C518CE76-230C-2A33-2009-D28F87E883FD}"/>
                </a:ext>
              </a:extLst>
            </p:cNvPr>
            <p:cNvSpPr txBox="1"/>
            <p:nvPr/>
          </p:nvSpPr>
          <p:spPr>
            <a:xfrm>
              <a:off x="1667455" y="3239318"/>
              <a:ext cx="2943340" cy="830996"/>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700FA"/>
                  </a:solidFill>
                  <a:effectLst/>
                  <a:uLnTx/>
                  <a:uFillTx/>
                  <a:latin typeface="Poppins"/>
                  <a:ea typeface="+mn-ea"/>
                  <a:cs typeface="+mn-cs"/>
                </a:rPr>
                <a:t>3.5%</a:t>
              </a:r>
              <a:r>
                <a:rPr kumimoji="0" lang="en-US" sz="4800" b="0" i="0" u="none" strike="noStrike" kern="1200" cap="none" spc="0" normalizeH="0" baseline="0" noProof="0">
                  <a:ln>
                    <a:noFill/>
                  </a:ln>
                  <a:solidFill>
                    <a:srgbClr val="F700FA"/>
                  </a:solidFill>
                  <a:effectLst/>
                  <a:uLnTx/>
                  <a:uFillTx/>
                  <a:latin typeface="Poppins"/>
                  <a:ea typeface="+mn-ea"/>
                  <a:cs typeface="+mn-cs"/>
                </a:rPr>
                <a:t> </a:t>
              </a:r>
            </a:p>
          </p:txBody>
        </p:sp>
        <p:sp>
          <p:nvSpPr>
            <p:cNvPr id="13" name="TextBox 12">
              <a:extLst>
                <a:ext uri="{FF2B5EF4-FFF2-40B4-BE49-F238E27FC236}">
                  <a16:creationId xmlns:a16="http://schemas.microsoft.com/office/drawing/2014/main" id="{CD23D91C-54B5-9765-4985-FF833B907E59}"/>
                </a:ext>
              </a:extLst>
            </p:cNvPr>
            <p:cNvSpPr txBox="1"/>
            <p:nvPr/>
          </p:nvSpPr>
          <p:spPr>
            <a:xfrm>
              <a:off x="1622023" y="4064638"/>
              <a:ext cx="2943340" cy="670040"/>
            </a:xfrm>
            <a:prstGeom prst="rect">
              <a:avLst/>
            </a:prstGeom>
            <a:noFill/>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2C4153">
                      <a:lumMod val="75000"/>
                    </a:srgbClr>
                  </a:solidFill>
                  <a:effectLst/>
                  <a:uLnTx/>
                  <a:uFillTx/>
                  <a:latin typeface="Century Gothic"/>
                  <a:ea typeface="+mn-ea"/>
                  <a:cs typeface="+mn-cs"/>
                </a:rPr>
                <a:t>increase in hiring for those without a degree</a:t>
              </a:r>
            </a:p>
          </p:txBody>
        </p:sp>
      </p:grpSp>
      <p:grpSp>
        <p:nvGrpSpPr>
          <p:cNvPr id="3" name="Group 2">
            <a:extLst>
              <a:ext uri="{FF2B5EF4-FFF2-40B4-BE49-F238E27FC236}">
                <a16:creationId xmlns:a16="http://schemas.microsoft.com/office/drawing/2014/main" id="{91E160DB-62EC-E61B-E6A7-0F6D8431D677}"/>
              </a:ext>
            </a:extLst>
          </p:cNvPr>
          <p:cNvGrpSpPr/>
          <p:nvPr/>
        </p:nvGrpSpPr>
        <p:grpSpPr>
          <a:xfrm>
            <a:off x="6340678" y="1911175"/>
            <a:ext cx="4442339" cy="4084084"/>
            <a:chOff x="6340678" y="1911175"/>
            <a:chExt cx="4442339" cy="4084084"/>
          </a:xfrm>
        </p:grpSpPr>
        <p:graphicFrame>
          <p:nvGraphicFramePr>
            <p:cNvPr id="14" name="Chart 13">
              <a:extLst>
                <a:ext uri="{FF2B5EF4-FFF2-40B4-BE49-F238E27FC236}">
                  <a16:creationId xmlns:a16="http://schemas.microsoft.com/office/drawing/2014/main" id="{2615E530-57EC-DE52-79A5-A31AE2886C66}"/>
                </a:ext>
              </a:extLst>
            </p:cNvPr>
            <p:cNvGraphicFramePr/>
            <p:nvPr>
              <p:extLst>
                <p:ext uri="{D42A27DB-BD31-4B8C-83A1-F6EECF244321}">
                  <p14:modId xmlns:p14="http://schemas.microsoft.com/office/powerpoint/2010/main" val="2932867523"/>
                </p:ext>
              </p:extLst>
            </p:nvPr>
          </p:nvGraphicFramePr>
          <p:xfrm>
            <a:off x="6340678" y="1911175"/>
            <a:ext cx="4442339" cy="4084084"/>
          </p:xfrm>
          <a:graphic>
            <a:graphicData uri="http://schemas.openxmlformats.org/drawingml/2006/chart">
              <c:chart xmlns:c="http://schemas.openxmlformats.org/drawingml/2006/chart" xmlns:r="http://schemas.openxmlformats.org/officeDocument/2006/relationships" r:id="rId6"/>
            </a:graphicData>
          </a:graphic>
        </p:graphicFrame>
        <p:sp>
          <p:nvSpPr>
            <p:cNvPr id="15" name="TextBox 14">
              <a:extLst>
                <a:ext uri="{FF2B5EF4-FFF2-40B4-BE49-F238E27FC236}">
                  <a16:creationId xmlns:a16="http://schemas.microsoft.com/office/drawing/2014/main" id="{86606D98-B410-6E0E-85F2-41C7F3B23C99}"/>
                </a:ext>
              </a:extLst>
            </p:cNvPr>
            <p:cNvSpPr txBox="1"/>
            <p:nvPr/>
          </p:nvSpPr>
          <p:spPr>
            <a:xfrm>
              <a:off x="7090177" y="3269664"/>
              <a:ext cx="2943340" cy="830997"/>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43BA97"/>
                  </a:solidFill>
                  <a:effectLst/>
                  <a:uLnTx/>
                  <a:uFillTx/>
                  <a:latin typeface="Poppins"/>
                  <a:ea typeface="+mn-ea"/>
                  <a:cs typeface="+mn-cs"/>
                </a:rPr>
                <a:t>.14%</a:t>
              </a:r>
              <a:endParaRPr kumimoji="0" lang="en-US" sz="4800" b="0" i="0" u="none" strike="noStrike" kern="1200" cap="none" spc="0" normalizeH="0" baseline="0" noProof="0">
                <a:ln>
                  <a:noFill/>
                </a:ln>
                <a:solidFill>
                  <a:srgbClr val="43BA97"/>
                </a:solidFill>
                <a:effectLst/>
                <a:uLnTx/>
                <a:uFillTx/>
                <a:latin typeface="Poppins"/>
                <a:ea typeface="+mn-ea"/>
                <a:cs typeface="+mn-cs"/>
              </a:endParaRPr>
            </a:p>
          </p:txBody>
        </p:sp>
        <p:sp>
          <p:nvSpPr>
            <p:cNvPr id="16" name="TextBox 15">
              <a:extLst>
                <a:ext uri="{FF2B5EF4-FFF2-40B4-BE49-F238E27FC236}">
                  <a16:creationId xmlns:a16="http://schemas.microsoft.com/office/drawing/2014/main" id="{32DA9420-7144-872F-1BFB-8BDC14FE7736}"/>
                </a:ext>
              </a:extLst>
            </p:cNvPr>
            <p:cNvSpPr txBox="1"/>
            <p:nvPr/>
          </p:nvSpPr>
          <p:spPr>
            <a:xfrm>
              <a:off x="7167756" y="4031787"/>
              <a:ext cx="2708986" cy="58477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hiring of candidates without degrees</a:t>
              </a:r>
              <a:endParaRPr kumimoji="0" lang="en-US" sz="1600" b="1"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endParaRPr>
            </a:p>
          </p:txBody>
        </p:sp>
      </p:grpSp>
    </p:spTree>
    <p:extLst>
      <p:ext uri="{BB962C8B-B14F-4D97-AF65-F5344CB8AC3E}">
        <p14:creationId xmlns:p14="http://schemas.microsoft.com/office/powerpoint/2010/main" val="40741345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74902-DD88-D57D-A121-27176677A268}"/>
              </a:ext>
            </a:extLst>
          </p:cNvPr>
          <p:cNvSpPr>
            <a:spLocks noGrp="1"/>
          </p:cNvSpPr>
          <p:nvPr>
            <p:ph type="title"/>
          </p:nvPr>
        </p:nvSpPr>
        <p:spPr/>
        <p:txBody>
          <a:bodyPr/>
          <a:lstStyle/>
          <a:p>
            <a:r>
              <a:rPr lang="en-US"/>
              <a:t>Skills-based Recruiting</a:t>
            </a:r>
            <a:br>
              <a:rPr lang="en-US"/>
            </a:br>
            <a:r>
              <a:rPr lang="en-US" b="0"/>
              <a:t>Other Factors</a:t>
            </a:r>
            <a:br>
              <a:rPr lang="en-US"/>
            </a:br>
            <a:endParaRPr lang="en-US"/>
          </a:p>
        </p:txBody>
      </p:sp>
      <p:sp>
        <p:nvSpPr>
          <p:cNvPr id="4" name="TextBox 3">
            <a:extLst>
              <a:ext uri="{FF2B5EF4-FFF2-40B4-BE49-F238E27FC236}">
                <a16:creationId xmlns:a16="http://schemas.microsoft.com/office/drawing/2014/main" id="{6297A219-FA36-BE60-108F-84A32C09D94E}"/>
              </a:ext>
            </a:extLst>
          </p:cNvPr>
          <p:cNvSpPr txBox="1"/>
          <p:nvPr/>
        </p:nvSpPr>
        <p:spPr>
          <a:xfrm>
            <a:off x="655093" y="2135045"/>
            <a:ext cx="10881813" cy="2914067"/>
          </a:xfrm>
          <a:prstGeom prst="rect">
            <a:avLst/>
          </a:prstGeom>
          <a:noFill/>
        </p:spPr>
        <p:txBody>
          <a:bodyPr wrap="square">
            <a:spAutoFit/>
          </a:bodyPr>
          <a:lstStyle/>
          <a:p>
            <a:pPr marL="342900" indent="-342900">
              <a:lnSpc>
                <a:spcPct val="120000"/>
              </a:lnSpc>
              <a:spcBef>
                <a:spcPts val="1000"/>
              </a:spcBef>
              <a:buFont typeface="Arial" panose="020B0604020202020204" pitchFamily="34" charset="0"/>
              <a:buChar char="•"/>
            </a:pPr>
            <a:r>
              <a:rPr lang="en-US" sz="2000">
                <a:latin typeface="Century Gothic" panose="020B0502020202020204" pitchFamily="34" charset="0"/>
              </a:rPr>
              <a:t>College grads also have skills</a:t>
            </a:r>
          </a:p>
          <a:p>
            <a:pPr marL="342900" indent="-342900">
              <a:lnSpc>
                <a:spcPct val="120000"/>
              </a:lnSpc>
              <a:spcBef>
                <a:spcPts val="1000"/>
              </a:spcBef>
              <a:buFont typeface="Arial" panose="020B0604020202020204" pitchFamily="34" charset="0"/>
              <a:buChar char="•"/>
            </a:pPr>
            <a:r>
              <a:rPr lang="en-US" sz="2000">
                <a:latin typeface="Century Gothic" panose="020B0502020202020204" pitchFamily="34" charset="0"/>
              </a:rPr>
              <a:t>Has skills-based recruiting adoption been candid:</a:t>
            </a:r>
          </a:p>
          <a:p>
            <a:pPr marL="800100" lvl="1" indent="-342900">
              <a:lnSpc>
                <a:spcPct val="120000"/>
              </a:lnSpc>
              <a:spcBef>
                <a:spcPts val="1000"/>
              </a:spcBef>
              <a:buFont typeface="Arial" panose="020B0604020202020204" pitchFamily="34" charset="0"/>
              <a:buChar char="•"/>
            </a:pPr>
            <a:r>
              <a:rPr lang="en-US" sz="2000">
                <a:latin typeface="Century Gothic" panose="020B0502020202020204" pitchFamily="34" charset="0"/>
              </a:rPr>
              <a:t>45% name only</a:t>
            </a:r>
          </a:p>
          <a:p>
            <a:pPr marL="800100" lvl="1" indent="-342900">
              <a:lnSpc>
                <a:spcPct val="120000"/>
              </a:lnSpc>
              <a:spcBef>
                <a:spcPts val="1000"/>
              </a:spcBef>
              <a:buFont typeface="Arial" panose="020B0604020202020204" pitchFamily="34" charset="0"/>
              <a:buChar char="•"/>
            </a:pPr>
            <a:r>
              <a:rPr lang="en-US" sz="2000">
                <a:latin typeface="Century Gothic" panose="020B0502020202020204" pitchFamily="34" charset="0"/>
              </a:rPr>
              <a:t>20% backsliders</a:t>
            </a:r>
          </a:p>
          <a:p>
            <a:pPr marL="342900" indent="-342900">
              <a:lnSpc>
                <a:spcPct val="120000"/>
              </a:lnSpc>
              <a:spcBef>
                <a:spcPts val="1000"/>
              </a:spcBef>
              <a:buFont typeface="Arial" panose="020B0604020202020204" pitchFamily="34" charset="0"/>
              <a:buChar char="•"/>
            </a:pPr>
            <a:r>
              <a:rPr lang="en-US" sz="2000">
                <a:latin typeface="Century Gothic" panose="020B0502020202020204" pitchFamily="34" charset="0"/>
              </a:rPr>
              <a:t>Hires without degrees are more likely to stay</a:t>
            </a:r>
          </a:p>
          <a:p>
            <a:pPr marL="342900" indent="-342900">
              <a:lnSpc>
                <a:spcPct val="120000"/>
              </a:lnSpc>
              <a:spcBef>
                <a:spcPts val="1000"/>
              </a:spcBef>
              <a:buFont typeface="Arial" panose="020B0604020202020204" pitchFamily="34" charset="0"/>
              <a:buChar char="•"/>
            </a:pPr>
            <a:r>
              <a:rPr lang="en-US" sz="2000">
                <a:latin typeface="Century Gothic" panose="020B0502020202020204" pitchFamily="34" charset="0"/>
              </a:rPr>
              <a:t>Ingrained hiring processes are difficult to displace</a:t>
            </a:r>
          </a:p>
        </p:txBody>
      </p:sp>
      <p:sp>
        <p:nvSpPr>
          <p:cNvPr id="3" name="TextBox 2">
            <a:extLst>
              <a:ext uri="{FF2B5EF4-FFF2-40B4-BE49-F238E27FC236}">
                <a16:creationId xmlns:a16="http://schemas.microsoft.com/office/drawing/2014/main" id="{53DC1088-38E0-9255-7197-EDE83FAE7AD3}"/>
              </a:ext>
            </a:extLst>
          </p:cNvPr>
          <p:cNvSpPr txBox="1"/>
          <p:nvPr/>
        </p:nvSpPr>
        <p:spPr>
          <a:xfrm>
            <a:off x="5737973" y="6303440"/>
            <a:ext cx="6426556" cy="276999"/>
          </a:xfrm>
          <a:prstGeom prst="rect">
            <a:avLst/>
          </a:prstGeom>
          <a:noFill/>
        </p:spPr>
        <p:txBody>
          <a:bodyPr wrap="square">
            <a:spAutoFit/>
          </a:bodyPr>
          <a:lstStyle/>
          <a:p>
            <a:r>
              <a:rPr lang="en-US" sz="1200">
                <a:hlinkClick r:id="rId3"/>
              </a:rPr>
              <a:t>It’s No Surprise That ‘Skills-Based’ Hiring Has Not Worked (forbes.com)</a:t>
            </a:r>
            <a:endParaRPr lang="en-US" sz="1200"/>
          </a:p>
        </p:txBody>
      </p:sp>
      <p:sp>
        <p:nvSpPr>
          <p:cNvPr id="5" name="TextBox 4">
            <a:extLst>
              <a:ext uri="{FF2B5EF4-FFF2-40B4-BE49-F238E27FC236}">
                <a16:creationId xmlns:a16="http://schemas.microsoft.com/office/drawing/2014/main" id="{F0B1C2FE-8BAC-6B2F-C2E0-7A1783A687D8}"/>
              </a:ext>
            </a:extLst>
          </p:cNvPr>
          <p:cNvSpPr txBox="1"/>
          <p:nvPr/>
        </p:nvSpPr>
        <p:spPr>
          <a:xfrm>
            <a:off x="5737973" y="6026441"/>
            <a:ext cx="7807818" cy="276999"/>
          </a:xfrm>
          <a:prstGeom prst="rect">
            <a:avLst/>
          </a:prstGeom>
          <a:noFill/>
        </p:spPr>
        <p:txBody>
          <a:bodyPr wrap="square">
            <a:spAutoFit/>
          </a:bodyPr>
          <a:lstStyle/>
          <a:p>
            <a:r>
              <a:rPr lang="en-US" sz="1200">
                <a:hlinkClick r:id="rId4"/>
              </a:rPr>
              <a:t>Skills-based Hiring: The Long Road From Pronouncement to Practice (burningglass/HBS)</a:t>
            </a:r>
            <a:endParaRPr lang="en-US" sz="1200"/>
          </a:p>
        </p:txBody>
      </p:sp>
    </p:spTree>
    <p:extLst>
      <p:ext uri="{BB962C8B-B14F-4D97-AF65-F5344CB8AC3E}">
        <p14:creationId xmlns:p14="http://schemas.microsoft.com/office/powerpoint/2010/main" val="1759004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500"/>
                                        <p:tgtEl>
                                          <p:spTgt spid="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fade">
                                      <p:cBhvr>
                                        <p:cTn id="33" dur="500"/>
                                        <p:tgtEl>
                                          <p:spTgt spid="4">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Effect transition="in" filter="fade">
                                      <p:cBhvr>
                                        <p:cTn id="38"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74902-DD88-D57D-A121-27176677A268}"/>
              </a:ext>
            </a:extLst>
          </p:cNvPr>
          <p:cNvSpPr>
            <a:spLocks noGrp="1"/>
          </p:cNvSpPr>
          <p:nvPr>
            <p:ph type="title"/>
          </p:nvPr>
        </p:nvSpPr>
        <p:spPr/>
        <p:txBody>
          <a:bodyPr/>
          <a:lstStyle/>
          <a:p>
            <a:pPr algn="ctr"/>
            <a:r>
              <a:rPr lang="en-US">
                <a:solidFill>
                  <a:schemeClr val="bg1"/>
                </a:solidFill>
              </a:rPr>
              <a:t>Poll</a:t>
            </a:r>
            <a:br>
              <a:rPr kumimoji="0" lang="en-US" sz="4400" b="0" i="0" u="none" strike="noStrike" kern="1200" cap="none" spc="0" normalizeH="0" baseline="0" noProof="0">
                <a:ln>
                  <a:noFill/>
                </a:ln>
                <a:solidFill>
                  <a:prstClr val="white"/>
                </a:solidFill>
                <a:effectLst/>
                <a:uLnTx/>
                <a:uFillTx/>
                <a:latin typeface="Open Sans"/>
                <a:ea typeface="+mn-ea"/>
                <a:cs typeface="+mn-cs"/>
              </a:rPr>
            </a:br>
            <a:br>
              <a:rPr lang="en-US">
                <a:solidFill>
                  <a:schemeClr val="bg1"/>
                </a:solidFill>
              </a:rPr>
            </a:br>
            <a:endParaRPr lang="en-US">
              <a:solidFill>
                <a:schemeClr val="bg1"/>
              </a:solidFill>
            </a:endParaRPr>
          </a:p>
        </p:txBody>
      </p:sp>
      <p:sp>
        <p:nvSpPr>
          <p:cNvPr id="4" name="TextBox 3">
            <a:extLst>
              <a:ext uri="{FF2B5EF4-FFF2-40B4-BE49-F238E27FC236}">
                <a16:creationId xmlns:a16="http://schemas.microsoft.com/office/drawing/2014/main" id="{6297A219-FA36-BE60-108F-84A32C09D94E}"/>
              </a:ext>
            </a:extLst>
          </p:cNvPr>
          <p:cNvSpPr txBox="1"/>
          <p:nvPr/>
        </p:nvSpPr>
        <p:spPr>
          <a:xfrm>
            <a:off x="1218678" y="3429000"/>
            <a:ext cx="9754644" cy="1918923"/>
          </a:xfrm>
          <a:prstGeom prst="rect">
            <a:avLst/>
          </a:prstGeom>
          <a:noFill/>
        </p:spPr>
        <p:txBody>
          <a:bodyPr wrap="square">
            <a:spAutoFit/>
          </a:bodyPr>
          <a:lstStyle/>
          <a:p>
            <a:pPr marL="342900" marR="0" lvl="0" indent="-342900" algn="l" defTabSz="914400" rtl="0" eaLnBrk="1" fontAlgn="auto" latinLnBrk="0" hangingPunct="1">
              <a:lnSpc>
                <a:spcPct val="120000"/>
              </a:lnSpc>
              <a:spcBef>
                <a:spcPts val="1000"/>
              </a:spcBef>
              <a:spcAft>
                <a:spcPts val="0"/>
              </a:spcAft>
              <a:buClrTx/>
              <a:buSzTx/>
              <a:buFont typeface="+mj-lt"/>
              <a:buAutoNum type="alphaUcPeriod"/>
              <a:tabLst/>
              <a:defRPr/>
            </a:pPr>
            <a:r>
              <a:rPr lang="en-US" sz="2000">
                <a:solidFill>
                  <a:prstClr val="white"/>
                </a:solidFill>
                <a:latin typeface="Century Gothic" panose="020B0502020202020204" pitchFamily="34" charset="0"/>
              </a:rPr>
              <a:t>A valuable tool in my company's recruiting strategy</a:t>
            </a:r>
            <a:endParaRPr kumimoji="0" lang="en-US" sz="2000" b="0" i="0" u="none" strike="noStrike" kern="1200" cap="none" spc="0" normalizeH="0" baseline="0" noProof="0">
              <a:ln>
                <a:noFill/>
              </a:ln>
              <a:solidFill>
                <a:prstClr val="white"/>
              </a:solidFill>
              <a:effectLst/>
              <a:uLnTx/>
              <a:uFillTx/>
              <a:latin typeface="Century Gothic" panose="020B0502020202020204" pitchFamily="34" charset="0"/>
            </a:endParaRPr>
          </a:p>
          <a:p>
            <a:pPr marL="342900" marR="0" lvl="0" indent="-342900" algn="l" defTabSz="914400" rtl="0" eaLnBrk="1" fontAlgn="auto" latinLnBrk="0" hangingPunct="1">
              <a:lnSpc>
                <a:spcPct val="120000"/>
              </a:lnSpc>
              <a:spcBef>
                <a:spcPts val="1000"/>
              </a:spcBef>
              <a:spcAft>
                <a:spcPts val="0"/>
              </a:spcAft>
              <a:buClrTx/>
              <a:buSzTx/>
              <a:buFont typeface="+mj-lt"/>
              <a:buAutoNum type="alphaUcPeriod"/>
              <a:tabLst/>
              <a:defRPr/>
            </a:pPr>
            <a:r>
              <a:rPr kumimoji="0" lang="en-US" sz="2000" b="0" i="0" u="none" strike="noStrike" kern="1200" cap="none" spc="0" normalizeH="0" baseline="0" noProof="0">
                <a:ln>
                  <a:noFill/>
                </a:ln>
                <a:solidFill>
                  <a:prstClr val="white"/>
                </a:solidFill>
                <a:effectLst/>
                <a:uLnTx/>
                <a:uFillTx/>
                <a:latin typeface="Century Gothic" panose="020B0502020202020204" pitchFamily="34" charset="0"/>
              </a:rPr>
              <a:t>Useful only for specific hard to fill jobs</a:t>
            </a:r>
          </a:p>
          <a:p>
            <a:pPr marL="342900" marR="0" lvl="0" indent="-342900" algn="l" defTabSz="914400" rtl="0" eaLnBrk="1" fontAlgn="auto" latinLnBrk="0" hangingPunct="1">
              <a:lnSpc>
                <a:spcPct val="120000"/>
              </a:lnSpc>
              <a:spcBef>
                <a:spcPts val="1000"/>
              </a:spcBef>
              <a:spcAft>
                <a:spcPts val="0"/>
              </a:spcAft>
              <a:buClrTx/>
              <a:buSzTx/>
              <a:buFont typeface="+mj-lt"/>
              <a:buAutoNum type="alphaUcPeriod"/>
              <a:tabLst/>
              <a:defRPr/>
            </a:pPr>
            <a:r>
              <a:rPr lang="en-US" sz="2000">
                <a:solidFill>
                  <a:prstClr val="white"/>
                </a:solidFill>
                <a:latin typeface="Century Gothic" panose="020B0502020202020204" pitchFamily="34" charset="0"/>
              </a:rPr>
              <a:t>Over-hyped and not useful</a:t>
            </a:r>
          </a:p>
          <a:p>
            <a:pPr marL="342900" marR="0" lvl="0" indent="-342900" algn="l" defTabSz="914400" rtl="0" eaLnBrk="1" fontAlgn="auto" latinLnBrk="0" hangingPunct="1">
              <a:lnSpc>
                <a:spcPct val="120000"/>
              </a:lnSpc>
              <a:spcBef>
                <a:spcPts val="1000"/>
              </a:spcBef>
              <a:spcAft>
                <a:spcPts val="0"/>
              </a:spcAft>
              <a:buClrTx/>
              <a:buSzTx/>
              <a:buFont typeface="+mj-lt"/>
              <a:buAutoNum type="alphaUcPeriod"/>
              <a:tabLst/>
              <a:defRPr/>
            </a:pPr>
            <a:r>
              <a:rPr lang="en-US" sz="2000">
                <a:solidFill>
                  <a:prstClr val="white"/>
                </a:solidFill>
                <a:latin typeface="Century Gothic" panose="020B0502020202020204" pitchFamily="34" charset="0"/>
              </a:rPr>
              <a:t>Not sure</a:t>
            </a:r>
            <a:endParaRPr kumimoji="0" lang="en-US" sz="20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5" name="TextBox 4">
            <a:extLst>
              <a:ext uri="{FF2B5EF4-FFF2-40B4-BE49-F238E27FC236}">
                <a16:creationId xmlns:a16="http://schemas.microsoft.com/office/drawing/2014/main" id="{46AFB144-C9E5-4127-71F5-828A0FFDE370}"/>
              </a:ext>
            </a:extLst>
          </p:cNvPr>
          <p:cNvSpPr txBox="1"/>
          <p:nvPr/>
        </p:nvSpPr>
        <p:spPr>
          <a:xfrm>
            <a:off x="655093" y="2130336"/>
            <a:ext cx="10625820" cy="584775"/>
          </a:xfrm>
          <a:prstGeom prst="rect">
            <a:avLst/>
          </a:prstGeom>
          <a:noFill/>
        </p:spPr>
        <p:txBody>
          <a:bodyPr wrap="square">
            <a:spAutoFit/>
          </a:bodyPr>
          <a:lstStyle/>
          <a:p>
            <a:pPr algn="ctr"/>
            <a:r>
              <a:rPr lang="en-US" sz="3200" b="1">
                <a:solidFill>
                  <a:prstClr val="white"/>
                </a:solidFill>
                <a:latin typeface="+mj-lt"/>
                <a:ea typeface="+mn-ea"/>
                <a:cs typeface="+mn-cs"/>
              </a:rPr>
              <a:t>Do you believe that skills-based recruiting is</a:t>
            </a:r>
            <a:endParaRPr lang="en-US" sz="3200" b="1">
              <a:latin typeface="+mj-lt"/>
            </a:endParaRPr>
          </a:p>
        </p:txBody>
      </p:sp>
    </p:spTree>
    <p:extLst>
      <p:ext uri="{BB962C8B-B14F-4D97-AF65-F5344CB8AC3E}">
        <p14:creationId xmlns:p14="http://schemas.microsoft.com/office/powerpoint/2010/main" val="2784263766"/>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74902-DD88-D57D-A121-27176677A268}"/>
              </a:ext>
            </a:extLst>
          </p:cNvPr>
          <p:cNvSpPr>
            <a:spLocks noGrp="1"/>
          </p:cNvSpPr>
          <p:nvPr>
            <p:ph type="title"/>
          </p:nvPr>
        </p:nvSpPr>
        <p:spPr/>
        <p:txBody>
          <a:bodyPr/>
          <a:lstStyle/>
          <a:p>
            <a:r>
              <a:rPr lang="en-US" b="0"/>
              <a:t>How Tech Can Help - </a:t>
            </a:r>
            <a:r>
              <a:rPr lang="en-US"/>
              <a:t>Skills/ Skills-Based Recruiting</a:t>
            </a:r>
            <a:br>
              <a:rPr lang="en-US"/>
            </a:br>
            <a:br>
              <a:rPr lang="en-US"/>
            </a:br>
            <a:br>
              <a:rPr lang="en-US"/>
            </a:br>
            <a:endParaRPr lang="en-US"/>
          </a:p>
        </p:txBody>
      </p:sp>
      <p:pic>
        <p:nvPicPr>
          <p:cNvPr id="7" name="Picture Placeholder 6" descr="A person and person smiling at a computer screen&#10;&#10;Description automatically generated">
            <a:extLst>
              <a:ext uri="{FF2B5EF4-FFF2-40B4-BE49-F238E27FC236}">
                <a16:creationId xmlns:a16="http://schemas.microsoft.com/office/drawing/2014/main" id="{34DDC094-997A-9033-CA4B-C044EF30B10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7357" r="17357"/>
          <a:stretch>
            <a:fillRect/>
          </a:stretch>
        </p:blipFill>
        <p:spPr/>
      </p:pic>
      <p:sp>
        <p:nvSpPr>
          <p:cNvPr id="4" name="TextBox 3">
            <a:extLst>
              <a:ext uri="{FF2B5EF4-FFF2-40B4-BE49-F238E27FC236}">
                <a16:creationId xmlns:a16="http://schemas.microsoft.com/office/drawing/2014/main" id="{6297A219-FA36-BE60-108F-84A32C09D94E}"/>
              </a:ext>
            </a:extLst>
          </p:cNvPr>
          <p:cNvSpPr txBox="1"/>
          <p:nvPr/>
        </p:nvSpPr>
        <p:spPr>
          <a:xfrm>
            <a:off x="6771736" y="3025606"/>
            <a:ext cx="4886865" cy="2785827"/>
          </a:xfrm>
          <a:prstGeom prst="rect">
            <a:avLst/>
          </a:prstGeom>
          <a:noFill/>
        </p:spPr>
        <p:txBody>
          <a:bodyPr wrap="square">
            <a:spAutoFit/>
          </a:bodyPr>
          <a:lstStyle/>
          <a:p>
            <a:pPr marL="342900" indent="-342900">
              <a:lnSpc>
                <a:spcPct val="120000"/>
              </a:lnSpc>
              <a:spcBef>
                <a:spcPts val="1000"/>
              </a:spcBef>
              <a:buFont typeface="Arial" panose="020B0604020202020204" pitchFamily="34" charset="0"/>
              <a:buChar char="•"/>
            </a:pPr>
            <a:r>
              <a:rPr lang="en-US" sz="2000">
                <a:latin typeface="Century Gothic" panose="020B0502020202020204" pitchFamily="34" charset="0"/>
              </a:rPr>
              <a:t>Skills taxonomy and market data</a:t>
            </a:r>
          </a:p>
          <a:p>
            <a:pPr marL="342900" indent="-342900">
              <a:lnSpc>
                <a:spcPct val="120000"/>
              </a:lnSpc>
              <a:spcBef>
                <a:spcPts val="1000"/>
              </a:spcBef>
              <a:buFont typeface="Arial" panose="020B0604020202020204" pitchFamily="34" charset="0"/>
              <a:buChar char="•"/>
            </a:pPr>
            <a:r>
              <a:rPr lang="en-US" sz="2000">
                <a:latin typeface="Century Gothic" panose="020B0502020202020204" pitchFamily="34" charset="0"/>
              </a:rPr>
              <a:t>Job description management software</a:t>
            </a:r>
          </a:p>
          <a:p>
            <a:pPr marL="342900" indent="-342900">
              <a:lnSpc>
                <a:spcPct val="120000"/>
              </a:lnSpc>
              <a:spcBef>
                <a:spcPts val="1000"/>
              </a:spcBef>
              <a:buFont typeface="Arial" panose="020B0604020202020204" pitchFamily="34" charset="0"/>
              <a:buChar char="•"/>
            </a:pPr>
            <a:r>
              <a:rPr lang="en-US" sz="2000">
                <a:latin typeface="Century Gothic" panose="020B0502020202020204" pitchFamily="34" charset="0"/>
              </a:rPr>
              <a:t>AI and machine learning</a:t>
            </a:r>
          </a:p>
          <a:p>
            <a:pPr marL="342900" indent="-342900">
              <a:lnSpc>
                <a:spcPct val="120000"/>
              </a:lnSpc>
              <a:spcBef>
                <a:spcPts val="1000"/>
              </a:spcBef>
              <a:buFont typeface="Arial" panose="020B0604020202020204" pitchFamily="34" charset="0"/>
              <a:buChar char="•"/>
            </a:pPr>
            <a:r>
              <a:rPr lang="en-US" sz="2000">
                <a:latin typeface="Century Gothic" panose="020B0502020202020204" pitchFamily="34" charset="0"/>
              </a:rPr>
              <a:t>Skills assessment platforms</a:t>
            </a:r>
          </a:p>
          <a:p>
            <a:pPr marL="342900" indent="-342900">
              <a:lnSpc>
                <a:spcPct val="120000"/>
              </a:lnSpc>
              <a:spcBef>
                <a:spcPts val="1000"/>
              </a:spcBef>
              <a:buFont typeface="Arial" panose="020B0604020202020204" pitchFamily="34" charset="0"/>
              <a:buChar char="•"/>
            </a:pPr>
            <a:r>
              <a:rPr lang="en-US" sz="2000">
                <a:latin typeface="Century Gothic" panose="020B0502020202020204" pitchFamily="34" charset="0"/>
              </a:rPr>
              <a:t>Virtual Reality (VR) recruitment</a:t>
            </a:r>
          </a:p>
        </p:txBody>
      </p:sp>
    </p:spTree>
    <p:extLst>
      <p:ext uri="{BB962C8B-B14F-4D97-AF65-F5344CB8AC3E}">
        <p14:creationId xmlns:p14="http://schemas.microsoft.com/office/powerpoint/2010/main" val="26791434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592772-94B6-F398-61E1-0268DE7D1F17}"/>
              </a:ext>
            </a:extLst>
          </p:cNvPr>
          <p:cNvSpPr>
            <a:spLocks noGrp="1"/>
          </p:cNvSpPr>
          <p:nvPr>
            <p:ph type="title"/>
          </p:nvPr>
        </p:nvSpPr>
        <p:spPr/>
        <p:txBody>
          <a:bodyPr/>
          <a:lstStyle/>
          <a:p>
            <a:pPr algn="ctr"/>
            <a:r>
              <a:rPr lang="en-US" b="0"/>
              <a:t>Question</a:t>
            </a:r>
            <a:r>
              <a:rPr lang="en-US"/>
              <a:t> 4</a:t>
            </a:r>
          </a:p>
        </p:txBody>
      </p:sp>
      <p:sp>
        <p:nvSpPr>
          <p:cNvPr id="2" name="TextBox 1">
            <a:extLst>
              <a:ext uri="{FF2B5EF4-FFF2-40B4-BE49-F238E27FC236}">
                <a16:creationId xmlns:a16="http://schemas.microsoft.com/office/drawing/2014/main" id="{CFDFA640-72CC-32E5-68A2-365EB3EB9A9E}"/>
              </a:ext>
            </a:extLst>
          </p:cNvPr>
          <p:cNvSpPr txBox="1"/>
          <p:nvPr/>
        </p:nvSpPr>
        <p:spPr>
          <a:xfrm>
            <a:off x="1178950" y="2472980"/>
            <a:ext cx="983409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effectLst/>
                <a:uLnTx/>
                <a:uFillTx/>
                <a:latin typeface="+mj-lt"/>
                <a:ea typeface="Source Sans Pro" panose="020B0503030403020204" pitchFamily="34" charset="0"/>
              </a:rPr>
              <a:t>Can pay transparency ensure equity and meet evolving employee expectations around pay clarity? </a:t>
            </a:r>
          </a:p>
        </p:txBody>
      </p:sp>
    </p:spTree>
    <p:extLst>
      <p:ext uri="{BB962C8B-B14F-4D97-AF65-F5344CB8AC3E}">
        <p14:creationId xmlns:p14="http://schemas.microsoft.com/office/powerpoint/2010/main" val="1272115389"/>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DDA3F-B033-473D-8A11-E949BB817028}"/>
              </a:ext>
            </a:extLst>
          </p:cNvPr>
          <p:cNvSpPr>
            <a:spLocks noGrp="1"/>
          </p:cNvSpPr>
          <p:nvPr>
            <p:ph type="title"/>
          </p:nvPr>
        </p:nvSpPr>
        <p:spPr>
          <a:xfrm>
            <a:off x="655093" y="676084"/>
            <a:ext cx="10881814" cy="595405"/>
          </a:xfrm>
        </p:spPr>
        <p:txBody>
          <a:bodyPr>
            <a:normAutofit fontScale="90000"/>
          </a:bodyPr>
          <a:lstStyle/>
          <a:p>
            <a:pPr algn="ctr"/>
            <a:r>
              <a:rPr lang="en-US" b="0"/>
              <a:t>Labor Market </a:t>
            </a:r>
            <a:r>
              <a:rPr lang="en-US"/>
              <a:t>Expectations</a:t>
            </a:r>
          </a:p>
        </p:txBody>
      </p:sp>
      <p:sp>
        <p:nvSpPr>
          <p:cNvPr id="9" name="TextBox 8">
            <a:extLst>
              <a:ext uri="{FF2B5EF4-FFF2-40B4-BE49-F238E27FC236}">
                <a16:creationId xmlns:a16="http://schemas.microsoft.com/office/drawing/2014/main" id="{F212C20B-CCA5-EA38-EC40-83694F8F8EE5}"/>
              </a:ext>
            </a:extLst>
          </p:cNvPr>
          <p:cNvSpPr txBox="1"/>
          <p:nvPr/>
        </p:nvSpPr>
        <p:spPr>
          <a:xfrm>
            <a:off x="693826" y="6325381"/>
            <a:ext cx="538930"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entury Gothic"/>
                <a:ea typeface="+mn-ea"/>
                <a:cs typeface="+mn-cs"/>
                <a:hlinkClick r:id="rId3"/>
              </a:rPr>
              <a:t>Lever</a:t>
            </a:r>
            <a:endParaRPr kumimoji="0" lang="en-US" sz="1050" b="0" i="0" u="none" strike="noStrike" kern="1200" cap="none" spc="0" normalizeH="0" baseline="0" noProof="0">
              <a:ln>
                <a:noFill/>
              </a:ln>
              <a:solidFill>
                <a:prstClr val="black"/>
              </a:solidFill>
              <a:effectLst/>
              <a:uLnTx/>
              <a:uFillTx/>
              <a:latin typeface="Century Gothic"/>
              <a:ea typeface="+mn-ea"/>
              <a:cs typeface="+mn-cs"/>
            </a:endParaRPr>
          </a:p>
        </p:txBody>
      </p:sp>
      <p:grpSp>
        <p:nvGrpSpPr>
          <p:cNvPr id="3" name="Group 2">
            <a:extLst>
              <a:ext uri="{FF2B5EF4-FFF2-40B4-BE49-F238E27FC236}">
                <a16:creationId xmlns:a16="http://schemas.microsoft.com/office/drawing/2014/main" id="{E1478282-AC91-1E0B-C67D-28C940715FCC}"/>
              </a:ext>
            </a:extLst>
          </p:cNvPr>
          <p:cNvGrpSpPr/>
          <p:nvPr/>
        </p:nvGrpSpPr>
        <p:grpSpPr>
          <a:xfrm>
            <a:off x="963291" y="2280178"/>
            <a:ext cx="2151635" cy="2336301"/>
            <a:chOff x="963291" y="2280178"/>
            <a:chExt cx="2151635" cy="2336301"/>
          </a:xfrm>
        </p:grpSpPr>
        <p:sp>
          <p:nvSpPr>
            <p:cNvPr id="4" name="TextBox 3">
              <a:extLst>
                <a:ext uri="{FF2B5EF4-FFF2-40B4-BE49-F238E27FC236}">
                  <a16:creationId xmlns:a16="http://schemas.microsoft.com/office/drawing/2014/main" id="{6D3E5480-3A22-4F02-3C62-5F3E48DF1B10}"/>
                </a:ext>
              </a:extLst>
            </p:cNvPr>
            <p:cNvSpPr txBox="1"/>
            <p:nvPr/>
          </p:nvSpPr>
          <p:spPr>
            <a:xfrm>
              <a:off x="1377710" y="4247147"/>
              <a:ext cx="13227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solidFill>
                  <a:effectLst/>
                  <a:uLnTx/>
                  <a:uFillTx/>
                  <a:latin typeface="Poppins"/>
                  <a:ea typeface="+mn-ea"/>
                  <a:cs typeface="+mn-cs"/>
                </a:rPr>
                <a:t>Flexibility</a:t>
              </a:r>
            </a:p>
          </p:txBody>
        </p:sp>
        <p:pic>
          <p:nvPicPr>
            <p:cNvPr id="7" name="Picture 6" descr="Icon&#10;&#10;Description automatically generated with medium confidence">
              <a:extLst>
                <a:ext uri="{FF2B5EF4-FFF2-40B4-BE49-F238E27FC236}">
                  <a16:creationId xmlns:a16="http://schemas.microsoft.com/office/drawing/2014/main" id="{880BF85B-D9DB-C61D-36FC-1D72C46E24B9}"/>
                </a:ext>
              </a:extLst>
            </p:cNvPr>
            <p:cNvPicPr>
              <a:picLocks noChangeAspect="1"/>
            </p:cNvPicPr>
            <p:nvPr/>
          </p:nvPicPr>
          <p:blipFill>
            <a:blip r:embed="rId4"/>
            <a:stretch>
              <a:fillRect/>
            </a:stretch>
          </p:blipFill>
          <p:spPr>
            <a:xfrm>
              <a:off x="963291" y="2280178"/>
              <a:ext cx="2151635" cy="2151635"/>
            </a:xfrm>
            <a:prstGeom prst="rect">
              <a:avLst/>
            </a:prstGeom>
          </p:spPr>
        </p:pic>
      </p:grpSp>
      <p:grpSp>
        <p:nvGrpSpPr>
          <p:cNvPr id="10" name="Group 9">
            <a:extLst>
              <a:ext uri="{FF2B5EF4-FFF2-40B4-BE49-F238E27FC236}">
                <a16:creationId xmlns:a16="http://schemas.microsoft.com/office/drawing/2014/main" id="{0DAEC5AC-3115-2F62-FC5D-00914B394C5E}"/>
              </a:ext>
            </a:extLst>
          </p:cNvPr>
          <p:cNvGrpSpPr/>
          <p:nvPr/>
        </p:nvGrpSpPr>
        <p:grpSpPr>
          <a:xfrm>
            <a:off x="3901973" y="2342147"/>
            <a:ext cx="1905000" cy="2274332"/>
            <a:chOff x="3901973" y="2342147"/>
            <a:chExt cx="1905000" cy="2274332"/>
          </a:xfrm>
        </p:grpSpPr>
        <p:sp>
          <p:nvSpPr>
            <p:cNvPr id="5" name="TextBox 4">
              <a:extLst>
                <a:ext uri="{FF2B5EF4-FFF2-40B4-BE49-F238E27FC236}">
                  <a16:creationId xmlns:a16="http://schemas.microsoft.com/office/drawing/2014/main" id="{1A29CA98-22E6-78DD-FC04-0BBD157EFEDF}"/>
                </a:ext>
              </a:extLst>
            </p:cNvPr>
            <p:cNvSpPr txBox="1"/>
            <p:nvPr/>
          </p:nvSpPr>
          <p:spPr>
            <a:xfrm>
              <a:off x="3925373" y="4247147"/>
              <a:ext cx="18582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700FA"/>
                  </a:solidFill>
                  <a:effectLst/>
                  <a:uLnTx/>
                  <a:uFillTx/>
                  <a:latin typeface="Poppins"/>
                  <a:ea typeface="+mn-ea"/>
                  <a:cs typeface="+mn-cs"/>
                </a:rPr>
                <a:t>Transparency</a:t>
              </a:r>
            </a:p>
          </p:txBody>
        </p:sp>
        <p:pic>
          <p:nvPicPr>
            <p:cNvPr id="11" name="Picture 10" descr="Icon&#10;&#10;Description automatically generated">
              <a:extLst>
                <a:ext uri="{FF2B5EF4-FFF2-40B4-BE49-F238E27FC236}">
                  <a16:creationId xmlns:a16="http://schemas.microsoft.com/office/drawing/2014/main" id="{48D7138B-3EA6-C9CD-6857-2DA50255F960}"/>
                </a:ext>
              </a:extLst>
            </p:cNvPr>
            <p:cNvPicPr>
              <a:picLocks noChangeAspect="1"/>
            </p:cNvPicPr>
            <p:nvPr/>
          </p:nvPicPr>
          <p:blipFill>
            <a:blip r:embed="rId5"/>
            <a:stretch>
              <a:fillRect/>
            </a:stretch>
          </p:blipFill>
          <p:spPr>
            <a:xfrm>
              <a:off x="3901973" y="2342147"/>
              <a:ext cx="1905000" cy="1905000"/>
            </a:xfrm>
            <a:prstGeom prst="rect">
              <a:avLst/>
            </a:prstGeom>
          </p:spPr>
        </p:pic>
      </p:grpSp>
      <p:grpSp>
        <p:nvGrpSpPr>
          <p:cNvPr id="12" name="Group 11">
            <a:extLst>
              <a:ext uri="{FF2B5EF4-FFF2-40B4-BE49-F238E27FC236}">
                <a16:creationId xmlns:a16="http://schemas.microsoft.com/office/drawing/2014/main" id="{CADBC279-F554-5C21-9EBD-C23A7FCE5528}"/>
              </a:ext>
            </a:extLst>
          </p:cNvPr>
          <p:cNvGrpSpPr/>
          <p:nvPr/>
        </p:nvGrpSpPr>
        <p:grpSpPr>
          <a:xfrm>
            <a:off x="6772384" y="2342147"/>
            <a:ext cx="1947324" cy="2274332"/>
            <a:chOff x="6772384" y="2342147"/>
            <a:chExt cx="1947324" cy="2274332"/>
          </a:xfrm>
        </p:grpSpPr>
        <p:sp>
          <p:nvSpPr>
            <p:cNvPr id="6" name="TextBox 5">
              <a:extLst>
                <a:ext uri="{FF2B5EF4-FFF2-40B4-BE49-F238E27FC236}">
                  <a16:creationId xmlns:a16="http://schemas.microsoft.com/office/drawing/2014/main" id="{7BE0A4B8-EFC5-2DBA-E796-E3BD9AA67A8E}"/>
                </a:ext>
              </a:extLst>
            </p:cNvPr>
            <p:cNvSpPr txBox="1"/>
            <p:nvPr/>
          </p:nvSpPr>
          <p:spPr>
            <a:xfrm>
              <a:off x="6795783" y="4247147"/>
              <a:ext cx="19239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B32F"/>
                  </a:solidFill>
                  <a:effectLst/>
                  <a:uLnTx/>
                  <a:uFillTx/>
                  <a:latin typeface="Poppins"/>
                  <a:ea typeface="+mn-ea"/>
                  <a:cs typeface="+mn-cs"/>
                </a:rPr>
                <a:t>Career Growth</a:t>
              </a:r>
            </a:p>
          </p:txBody>
        </p:sp>
        <p:pic>
          <p:nvPicPr>
            <p:cNvPr id="13" name="Picture 12" descr="Icon&#10;&#10;Description automatically generated">
              <a:extLst>
                <a:ext uri="{FF2B5EF4-FFF2-40B4-BE49-F238E27FC236}">
                  <a16:creationId xmlns:a16="http://schemas.microsoft.com/office/drawing/2014/main" id="{45A4DBA5-2585-6A5A-DC02-DC32F4038F00}"/>
                </a:ext>
              </a:extLst>
            </p:cNvPr>
            <p:cNvPicPr>
              <a:picLocks noChangeAspect="1"/>
            </p:cNvPicPr>
            <p:nvPr/>
          </p:nvPicPr>
          <p:blipFill>
            <a:blip r:embed="rId6"/>
            <a:stretch>
              <a:fillRect/>
            </a:stretch>
          </p:blipFill>
          <p:spPr>
            <a:xfrm>
              <a:off x="6772384" y="2342147"/>
              <a:ext cx="1905000" cy="1905000"/>
            </a:xfrm>
            <a:prstGeom prst="rect">
              <a:avLst/>
            </a:prstGeom>
          </p:spPr>
        </p:pic>
      </p:grpSp>
      <p:grpSp>
        <p:nvGrpSpPr>
          <p:cNvPr id="14" name="Group 13">
            <a:extLst>
              <a:ext uri="{FF2B5EF4-FFF2-40B4-BE49-F238E27FC236}">
                <a16:creationId xmlns:a16="http://schemas.microsoft.com/office/drawing/2014/main" id="{F6BACF6B-6679-EECC-3C1A-6518BE2D1BF4}"/>
              </a:ext>
            </a:extLst>
          </p:cNvPr>
          <p:cNvGrpSpPr/>
          <p:nvPr/>
        </p:nvGrpSpPr>
        <p:grpSpPr>
          <a:xfrm>
            <a:off x="9356916" y="2342147"/>
            <a:ext cx="1905000" cy="2274332"/>
            <a:chOff x="9356916" y="2342147"/>
            <a:chExt cx="1905000" cy="2274332"/>
          </a:xfrm>
        </p:grpSpPr>
        <p:sp>
          <p:nvSpPr>
            <p:cNvPr id="8" name="TextBox 7">
              <a:extLst>
                <a:ext uri="{FF2B5EF4-FFF2-40B4-BE49-F238E27FC236}">
                  <a16:creationId xmlns:a16="http://schemas.microsoft.com/office/drawing/2014/main" id="{857F266D-B015-928A-8D8A-A0B62762B10A}"/>
                </a:ext>
              </a:extLst>
            </p:cNvPr>
            <p:cNvSpPr txBox="1"/>
            <p:nvPr/>
          </p:nvSpPr>
          <p:spPr>
            <a:xfrm>
              <a:off x="9944573" y="4247147"/>
              <a:ext cx="7296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3BA97"/>
                  </a:solidFill>
                  <a:effectLst/>
                  <a:uLnTx/>
                  <a:uFillTx/>
                  <a:latin typeface="Poppins"/>
                  <a:ea typeface="+mn-ea"/>
                  <a:cs typeface="+mn-cs"/>
                </a:rPr>
                <a:t>DE&amp;I</a:t>
              </a:r>
            </a:p>
          </p:txBody>
        </p:sp>
        <p:pic>
          <p:nvPicPr>
            <p:cNvPr id="15" name="Picture 14" descr="Icon&#10;&#10;Description automatically generated">
              <a:extLst>
                <a:ext uri="{FF2B5EF4-FFF2-40B4-BE49-F238E27FC236}">
                  <a16:creationId xmlns:a16="http://schemas.microsoft.com/office/drawing/2014/main" id="{3E2FA860-0472-3B1A-609C-4513A5BA3417}"/>
                </a:ext>
              </a:extLst>
            </p:cNvPr>
            <p:cNvPicPr>
              <a:picLocks noChangeAspect="1"/>
            </p:cNvPicPr>
            <p:nvPr/>
          </p:nvPicPr>
          <p:blipFill>
            <a:blip r:embed="rId7"/>
            <a:stretch>
              <a:fillRect/>
            </a:stretch>
          </p:blipFill>
          <p:spPr>
            <a:xfrm>
              <a:off x="9356916" y="2342147"/>
              <a:ext cx="1905000" cy="1905000"/>
            </a:xfrm>
            <a:prstGeom prst="rect">
              <a:avLst/>
            </a:prstGeom>
          </p:spPr>
        </p:pic>
      </p:grpSp>
    </p:spTree>
    <p:extLst>
      <p:ext uri="{BB962C8B-B14F-4D97-AF65-F5344CB8AC3E}">
        <p14:creationId xmlns:p14="http://schemas.microsoft.com/office/powerpoint/2010/main" val="41991063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3"/>
                                        </p:tgtEl>
                                        <p:attrNameLst>
                                          <p:attrName>style.opacity</p:attrName>
                                        </p:attrNameLst>
                                      </p:cBhvr>
                                      <p:to>
                                        <p:strVal val="0.25"/>
                                      </p:to>
                                    </p:set>
                                    <p:animEffect filter="image" prLst="opacity: 0.25">
                                      <p:cBhvr rctx="IE">
                                        <p:cTn id="7" dur="indefinite"/>
                                        <p:tgtEl>
                                          <p:spTgt spid="3"/>
                                        </p:tgtEl>
                                      </p:cBhvr>
                                    </p:animEffect>
                                  </p:childTnLst>
                                </p:cTn>
                              </p:par>
                              <p:par>
                                <p:cTn id="8" presetID="9" presetClass="emph" presetSubtype="0" nodeType="withEffect">
                                  <p:stCondLst>
                                    <p:cond delay="0"/>
                                  </p:stCondLst>
                                  <p:childTnLst>
                                    <p:set>
                                      <p:cBhvr>
                                        <p:cTn id="9" dur="indefinite"/>
                                        <p:tgtEl>
                                          <p:spTgt spid="12"/>
                                        </p:tgtEl>
                                        <p:attrNameLst>
                                          <p:attrName>style.opacity</p:attrName>
                                        </p:attrNameLst>
                                      </p:cBhvr>
                                      <p:to>
                                        <p:strVal val="0.25"/>
                                      </p:to>
                                    </p:set>
                                    <p:animEffect filter="image" prLst="opacity: 0.25">
                                      <p:cBhvr rctx="IE">
                                        <p:cTn id="10" dur="indefinite"/>
                                        <p:tgtEl>
                                          <p:spTgt spid="12"/>
                                        </p:tgtEl>
                                      </p:cBhvr>
                                    </p:animEffect>
                                  </p:childTnLst>
                                </p:cTn>
                              </p:par>
                              <p:par>
                                <p:cTn id="11" presetID="9" presetClass="emph" presetSubtype="0" nodeType="withEffect">
                                  <p:stCondLst>
                                    <p:cond delay="0"/>
                                  </p:stCondLst>
                                  <p:childTnLst>
                                    <p:set>
                                      <p:cBhvr>
                                        <p:cTn id="12" dur="indefinite"/>
                                        <p:tgtEl>
                                          <p:spTgt spid="14"/>
                                        </p:tgtEl>
                                        <p:attrNameLst>
                                          <p:attrName>style.opacity</p:attrName>
                                        </p:attrNameLst>
                                      </p:cBhvr>
                                      <p:to>
                                        <p:strVal val="0.25"/>
                                      </p:to>
                                    </p:set>
                                    <p:animEffect filter="image" prLst="opacity: 0.25">
                                      <p:cBhvr rctx="IE">
                                        <p:cTn id="13" dur="indefinite"/>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92AA0-AB81-069B-AB0D-E33014C957FE}"/>
              </a:ext>
            </a:extLst>
          </p:cNvPr>
          <p:cNvSpPr>
            <a:spLocks noGrp="1"/>
          </p:cNvSpPr>
          <p:nvPr>
            <p:ph type="title"/>
          </p:nvPr>
        </p:nvSpPr>
        <p:spPr>
          <a:xfrm>
            <a:off x="655093" y="640614"/>
            <a:ext cx="8030393" cy="595405"/>
          </a:xfrm>
        </p:spPr>
        <p:txBody>
          <a:bodyPr/>
          <a:lstStyle/>
          <a:p>
            <a:r>
              <a:rPr lang="en-US"/>
              <a:t>Transparency: </a:t>
            </a:r>
            <a:r>
              <a:rPr lang="en-US" b="0"/>
              <a:t>By The Numbers</a:t>
            </a:r>
          </a:p>
        </p:txBody>
      </p:sp>
      <p:sp>
        <p:nvSpPr>
          <p:cNvPr id="3" name="Google Shape;78;g162086d5a5f_0_228">
            <a:extLst>
              <a:ext uri="{FF2B5EF4-FFF2-40B4-BE49-F238E27FC236}">
                <a16:creationId xmlns:a16="http://schemas.microsoft.com/office/drawing/2014/main" id="{17DD2F54-C808-C1DF-B0CF-F93C02933C2D}"/>
              </a:ext>
            </a:extLst>
          </p:cNvPr>
          <p:cNvSpPr/>
          <p:nvPr/>
        </p:nvSpPr>
        <p:spPr>
          <a:xfrm rot="10800000" flipH="1" flipV="1">
            <a:off x="3094233" y="3842246"/>
            <a:ext cx="1367214" cy="3015753"/>
          </a:xfrm>
          <a:prstGeom prst="round2SameRect">
            <a:avLst>
              <a:gd name="adj1" fmla="val 50000"/>
              <a:gd name="adj2" fmla="val 0"/>
            </a:avLst>
          </a:prstGeom>
          <a:solidFill>
            <a:schemeClr val="bg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Rubik"/>
              <a:ea typeface="Rubik"/>
              <a:cs typeface="Rubik"/>
              <a:sym typeface="Rubik"/>
            </a:endParaRPr>
          </a:p>
        </p:txBody>
      </p:sp>
      <p:sp>
        <p:nvSpPr>
          <p:cNvPr id="4" name="Rectangle 3">
            <a:extLst>
              <a:ext uri="{FF2B5EF4-FFF2-40B4-BE49-F238E27FC236}">
                <a16:creationId xmlns:a16="http://schemas.microsoft.com/office/drawing/2014/main" id="{3E159D88-657C-53F7-69C2-6BDCE8F4FCA8}"/>
              </a:ext>
            </a:extLst>
          </p:cNvPr>
          <p:cNvSpPr/>
          <p:nvPr/>
        </p:nvSpPr>
        <p:spPr>
          <a:xfrm>
            <a:off x="8667556" y="0"/>
            <a:ext cx="2206632" cy="39713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 name="Rectangle 4">
            <a:extLst>
              <a:ext uri="{FF2B5EF4-FFF2-40B4-BE49-F238E27FC236}">
                <a16:creationId xmlns:a16="http://schemas.microsoft.com/office/drawing/2014/main" id="{FD617B62-1E71-90E9-B9CB-57518525141C}"/>
              </a:ext>
            </a:extLst>
          </p:cNvPr>
          <p:cNvSpPr/>
          <p:nvPr/>
        </p:nvSpPr>
        <p:spPr>
          <a:xfrm>
            <a:off x="3096284" y="3971364"/>
            <a:ext cx="2195037" cy="2886635"/>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 name="Oval 5">
            <a:extLst>
              <a:ext uri="{FF2B5EF4-FFF2-40B4-BE49-F238E27FC236}">
                <a16:creationId xmlns:a16="http://schemas.microsoft.com/office/drawing/2014/main" id="{D34978EC-8A11-AF2F-6205-2D1143B56BC3}"/>
              </a:ext>
            </a:extLst>
          </p:cNvPr>
          <p:cNvSpPr/>
          <p:nvPr/>
        </p:nvSpPr>
        <p:spPr>
          <a:xfrm>
            <a:off x="6886003" y="2184998"/>
            <a:ext cx="3741161" cy="3741161"/>
          </a:xfrm>
          <a:prstGeom prst="ellipse">
            <a:avLst/>
          </a:prstGeom>
          <a:solidFill>
            <a:srgbClr val="F6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 name="Oval 6">
            <a:extLst>
              <a:ext uri="{FF2B5EF4-FFF2-40B4-BE49-F238E27FC236}">
                <a16:creationId xmlns:a16="http://schemas.microsoft.com/office/drawing/2014/main" id="{8C376F52-A1DD-D96B-1067-864661F371D7}"/>
              </a:ext>
            </a:extLst>
          </p:cNvPr>
          <p:cNvSpPr/>
          <p:nvPr/>
        </p:nvSpPr>
        <p:spPr>
          <a:xfrm>
            <a:off x="1237272" y="2184998"/>
            <a:ext cx="3741161" cy="3741161"/>
          </a:xfrm>
          <a:prstGeom prst="ellipse">
            <a:avLst/>
          </a:prstGeom>
          <a:solidFill>
            <a:srgbClr val="F6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aphicFrame>
        <p:nvGraphicFramePr>
          <p:cNvPr id="8" name="Chart 7">
            <a:extLst>
              <a:ext uri="{FF2B5EF4-FFF2-40B4-BE49-F238E27FC236}">
                <a16:creationId xmlns:a16="http://schemas.microsoft.com/office/drawing/2014/main" id="{4A60FB8A-315B-FE88-7823-7B1D2F09503C}"/>
              </a:ext>
            </a:extLst>
          </p:cNvPr>
          <p:cNvGraphicFramePr/>
          <p:nvPr/>
        </p:nvGraphicFramePr>
        <p:xfrm>
          <a:off x="548659" y="1669945"/>
          <a:ext cx="5090070" cy="467957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E98B5DF5-A908-5AF6-885C-9431BB4A4DDA}"/>
              </a:ext>
            </a:extLst>
          </p:cNvPr>
          <p:cNvSpPr txBox="1"/>
          <p:nvPr/>
        </p:nvSpPr>
        <p:spPr>
          <a:xfrm>
            <a:off x="1672107" y="3226514"/>
            <a:ext cx="2943340" cy="830997"/>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700FA"/>
                </a:solidFill>
                <a:effectLst/>
                <a:uLnTx/>
                <a:uFillTx/>
                <a:latin typeface="Poppins"/>
                <a:ea typeface="+mn-ea"/>
                <a:cs typeface="+mn-cs"/>
              </a:rPr>
              <a:t>80%</a:t>
            </a:r>
            <a:r>
              <a:rPr kumimoji="0" lang="en-US" sz="4800" b="0" i="0" u="none" strike="noStrike" kern="1200" cap="none" spc="0" normalizeH="0" baseline="0" noProof="0">
                <a:ln>
                  <a:noFill/>
                </a:ln>
                <a:solidFill>
                  <a:srgbClr val="F700FA"/>
                </a:solidFill>
                <a:effectLst/>
                <a:uLnTx/>
                <a:uFillTx/>
                <a:latin typeface="Poppins"/>
                <a:ea typeface="+mn-ea"/>
                <a:cs typeface="+mn-cs"/>
              </a:rPr>
              <a:t> </a:t>
            </a:r>
          </a:p>
        </p:txBody>
      </p:sp>
      <p:sp>
        <p:nvSpPr>
          <p:cNvPr id="11" name="TextBox 10">
            <a:extLst>
              <a:ext uri="{FF2B5EF4-FFF2-40B4-BE49-F238E27FC236}">
                <a16:creationId xmlns:a16="http://schemas.microsoft.com/office/drawing/2014/main" id="{20B728FD-8017-E3E2-0F6C-B5B3C88C460D}"/>
              </a:ext>
            </a:extLst>
          </p:cNvPr>
          <p:cNvSpPr txBox="1"/>
          <p:nvPr/>
        </p:nvSpPr>
        <p:spPr>
          <a:xfrm>
            <a:off x="1777744" y="4037728"/>
            <a:ext cx="2614439" cy="830997"/>
          </a:xfrm>
          <a:prstGeom prst="rect">
            <a:avLst/>
          </a:prstGeom>
          <a:noFill/>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2C4153">
                    <a:lumMod val="75000"/>
                  </a:srgbClr>
                </a:solidFill>
                <a:effectLst/>
                <a:uLnTx/>
                <a:uFillTx/>
                <a:latin typeface="Century Gothic"/>
                <a:ea typeface="+mn-ea"/>
                <a:cs typeface="+mn-cs"/>
              </a:rPr>
              <a:t>wouldn’t apply for a job if salary range information was lacking</a:t>
            </a:r>
          </a:p>
        </p:txBody>
      </p:sp>
      <p:graphicFrame>
        <p:nvGraphicFramePr>
          <p:cNvPr id="12" name="Chart 11">
            <a:extLst>
              <a:ext uri="{FF2B5EF4-FFF2-40B4-BE49-F238E27FC236}">
                <a16:creationId xmlns:a16="http://schemas.microsoft.com/office/drawing/2014/main" id="{1363873D-ABDD-6C0E-AC69-F99CA3847B5A}"/>
              </a:ext>
            </a:extLst>
          </p:cNvPr>
          <p:cNvGraphicFramePr/>
          <p:nvPr/>
        </p:nvGraphicFramePr>
        <p:xfrm>
          <a:off x="6123362" y="1669945"/>
          <a:ext cx="5090070" cy="4679578"/>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ADD9EF5B-D0AB-6ADC-5E2E-7B90F54253C2}"/>
              </a:ext>
            </a:extLst>
          </p:cNvPr>
          <p:cNvSpPr txBox="1"/>
          <p:nvPr/>
        </p:nvSpPr>
        <p:spPr>
          <a:xfrm>
            <a:off x="7213816" y="3268188"/>
            <a:ext cx="2943340" cy="830997"/>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43BA97"/>
                </a:solidFill>
                <a:effectLst/>
                <a:uLnTx/>
                <a:uFillTx/>
                <a:latin typeface="Poppins"/>
                <a:ea typeface="+mn-ea"/>
                <a:cs typeface="+mn-cs"/>
              </a:rPr>
              <a:t>19</a:t>
            </a:r>
            <a:endParaRPr kumimoji="0" lang="en-US" sz="4800" b="0" i="0" u="none" strike="noStrike" kern="1200" cap="none" spc="0" normalizeH="0" baseline="0" noProof="0">
              <a:ln>
                <a:noFill/>
              </a:ln>
              <a:solidFill>
                <a:srgbClr val="43BA97"/>
              </a:solidFill>
              <a:effectLst/>
              <a:uLnTx/>
              <a:uFillTx/>
              <a:latin typeface="Poppins"/>
              <a:ea typeface="+mn-ea"/>
              <a:cs typeface="+mn-cs"/>
            </a:endParaRPr>
          </a:p>
        </p:txBody>
      </p:sp>
      <p:sp>
        <p:nvSpPr>
          <p:cNvPr id="15" name="TextBox 14">
            <a:extLst>
              <a:ext uri="{FF2B5EF4-FFF2-40B4-BE49-F238E27FC236}">
                <a16:creationId xmlns:a16="http://schemas.microsoft.com/office/drawing/2014/main" id="{B47680AD-D940-01BB-325F-61CBC9F4D8F8}"/>
              </a:ext>
            </a:extLst>
          </p:cNvPr>
          <p:cNvSpPr txBox="1"/>
          <p:nvPr/>
        </p:nvSpPr>
        <p:spPr>
          <a:xfrm>
            <a:off x="7273465" y="3863593"/>
            <a:ext cx="2708986" cy="830997"/>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states currently have some sort of pay transparency law</a:t>
            </a:r>
            <a:endParaRPr kumimoji="0" lang="en-US" sz="1600" b="1"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endParaRPr>
          </a:p>
        </p:txBody>
      </p:sp>
      <p:grpSp>
        <p:nvGrpSpPr>
          <p:cNvPr id="16" name="Group 15">
            <a:extLst>
              <a:ext uri="{FF2B5EF4-FFF2-40B4-BE49-F238E27FC236}">
                <a16:creationId xmlns:a16="http://schemas.microsoft.com/office/drawing/2014/main" id="{C1ACED47-9718-00B5-0F6A-5D8229DE75EF}"/>
              </a:ext>
            </a:extLst>
          </p:cNvPr>
          <p:cNvGrpSpPr/>
          <p:nvPr/>
        </p:nvGrpSpPr>
        <p:grpSpPr>
          <a:xfrm rot="21156752">
            <a:off x="6679373" y="5639541"/>
            <a:ext cx="2707579" cy="1345406"/>
            <a:chOff x="6669905" y="5433279"/>
            <a:chExt cx="2707579" cy="1345406"/>
          </a:xfrm>
        </p:grpSpPr>
        <p:sp>
          <p:nvSpPr>
            <p:cNvPr id="17" name="Freeform: Shape 16">
              <a:extLst>
                <a:ext uri="{FF2B5EF4-FFF2-40B4-BE49-F238E27FC236}">
                  <a16:creationId xmlns:a16="http://schemas.microsoft.com/office/drawing/2014/main" id="{638B6CB7-D553-A4AB-5DD8-950E03D8EB89}"/>
                </a:ext>
              </a:extLst>
            </p:cNvPr>
            <p:cNvSpPr/>
            <p:nvPr/>
          </p:nvSpPr>
          <p:spPr>
            <a:xfrm>
              <a:off x="8849606" y="5767130"/>
              <a:ext cx="527878" cy="416813"/>
            </a:xfrm>
            <a:custGeom>
              <a:avLst/>
              <a:gdLst>
                <a:gd name="connsiteX0" fmla="*/ 522101 w 527878"/>
                <a:gd name="connsiteY0" fmla="*/ 207386 h 416813"/>
                <a:gd name="connsiteX1" fmla="*/ 369701 w 527878"/>
                <a:gd name="connsiteY1" fmla="*/ 35936 h 416813"/>
                <a:gd name="connsiteX2" fmla="*/ -5774 w 527878"/>
                <a:gd name="connsiteY2" fmla="*/ -639 h 416813"/>
                <a:gd name="connsiteX3" fmla="*/ -5774 w 527878"/>
                <a:gd name="connsiteY3" fmla="*/ 416174 h 416813"/>
                <a:gd name="connsiteX4" fmla="*/ 369701 w 527878"/>
                <a:gd name="connsiteY4" fmla="*/ 379598 h 416813"/>
                <a:gd name="connsiteX5" fmla="*/ 522101 w 527878"/>
                <a:gd name="connsiteY5" fmla="*/ 207386 h 41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878" h="416813">
                  <a:moveTo>
                    <a:pt x="522101" y="207386"/>
                  </a:moveTo>
                  <a:cubicBezTo>
                    <a:pt x="522291" y="119814"/>
                    <a:pt x="456663" y="46052"/>
                    <a:pt x="369701" y="35936"/>
                  </a:cubicBezTo>
                  <a:cubicBezTo>
                    <a:pt x="275976" y="25744"/>
                    <a:pt x="-5774" y="-639"/>
                    <a:pt x="-5774" y="-639"/>
                  </a:cubicBezTo>
                  <a:lnTo>
                    <a:pt x="-5774" y="416174"/>
                  </a:lnTo>
                  <a:cubicBezTo>
                    <a:pt x="-5774" y="416174"/>
                    <a:pt x="275976" y="389790"/>
                    <a:pt x="369701" y="379598"/>
                  </a:cubicBezTo>
                  <a:cubicBezTo>
                    <a:pt x="456951" y="369445"/>
                    <a:pt x="522673" y="295255"/>
                    <a:pt x="522101" y="207386"/>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8" name="Freeform: Shape 17">
              <a:extLst>
                <a:ext uri="{FF2B5EF4-FFF2-40B4-BE49-F238E27FC236}">
                  <a16:creationId xmlns:a16="http://schemas.microsoft.com/office/drawing/2014/main" id="{440FFCE5-4F1F-E749-FAE9-B81A52142DBC}"/>
                </a:ext>
              </a:extLst>
            </p:cNvPr>
            <p:cNvSpPr/>
            <p:nvPr/>
          </p:nvSpPr>
          <p:spPr>
            <a:xfrm>
              <a:off x="8245433" y="5593013"/>
              <a:ext cx="885252" cy="764285"/>
            </a:xfrm>
            <a:custGeom>
              <a:avLst/>
              <a:gdLst>
                <a:gd name="connsiteX0" fmla="*/ 879479 w 885252"/>
                <a:gd name="connsiteY0" fmla="*/ 381503 h 764285"/>
                <a:gd name="connsiteX1" fmla="*/ 627355 w 885252"/>
                <a:gd name="connsiteY1" fmla="*/ 93658 h 764285"/>
                <a:gd name="connsiteX2" fmla="*/ -5774 w 885252"/>
                <a:gd name="connsiteY2" fmla="*/ -639 h 764285"/>
                <a:gd name="connsiteX3" fmla="*/ -5774 w 885252"/>
                <a:gd name="connsiteY3" fmla="*/ 763646 h 764285"/>
                <a:gd name="connsiteX4" fmla="*/ 627355 w 885252"/>
                <a:gd name="connsiteY4" fmla="*/ 669349 h 764285"/>
                <a:gd name="connsiteX5" fmla="*/ 879479 w 885252"/>
                <a:gd name="connsiteY5" fmla="*/ 381503 h 764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5252" h="764285">
                  <a:moveTo>
                    <a:pt x="879479" y="381503"/>
                  </a:moveTo>
                  <a:cubicBezTo>
                    <a:pt x="879004" y="236095"/>
                    <a:pt x="771467" y="113280"/>
                    <a:pt x="627355" y="93658"/>
                  </a:cubicBezTo>
                  <a:cubicBezTo>
                    <a:pt x="468955" y="71370"/>
                    <a:pt x="-5774" y="-639"/>
                    <a:pt x="-5774" y="-639"/>
                  </a:cubicBezTo>
                  <a:lnTo>
                    <a:pt x="-5774" y="763646"/>
                  </a:lnTo>
                  <a:cubicBezTo>
                    <a:pt x="-5774" y="763646"/>
                    <a:pt x="468955" y="691637"/>
                    <a:pt x="627355" y="669349"/>
                  </a:cubicBezTo>
                  <a:cubicBezTo>
                    <a:pt x="771467" y="649728"/>
                    <a:pt x="879004" y="526912"/>
                    <a:pt x="879479" y="381503"/>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9" name="Freeform: Shape 18">
              <a:extLst>
                <a:ext uri="{FF2B5EF4-FFF2-40B4-BE49-F238E27FC236}">
                  <a16:creationId xmlns:a16="http://schemas.microsoft.com/office/drawing/2014/main" id="{022487D5-617B-D26B-8CB0-EDAA5195F8A5}"/>
                </a:ext>
              </a:extLst>
            </p:cNvPr>
            <p:cNvSpPr/>
            <p:nvPr/>
          </p:nvSpPr>
          <p:spPr>
            <a:xfrm>
              <a:off x="8237052" y="5584654"/>
              <a:ext cx="901768" cy="780931"/>
            </a:xfrm>
            <a:custGeom>
              <a:avLst/>
              <a:gdLst>
                <a:gd name="connsiteX0" fmla="*/ 2607 w 901768"/>
                <a:gd name="connsiteY0" fmla="*/ 780292 h 780931"/>
                <a:gd name="connsiteX1" fmla="*/ -5774 w 901768"/>
                <a:gd name="connsiteY1" fmla="*/ 772005 h 780931"/>
                <a:gd name="connsiteX2" fmla="*/ -5774 w 901768"/>
                <a:gd name="connsiteY2" fmla="*/ 7719 h 780931"/>
                <a:gd name="connsiteX3" fmla="*/ -2821 w 901768"/>
                <a:gd name="connsiteY3" fmla="*/ 1433 h 780931"/>
                <a:gd name="connsiteX4" fmla="*/ 3848 w 901768"/>
                <a:gd name="connsiteY4" fmla="*/ -567 h 780931"/>
                <a:gd name="connsiteX5" fmla="*/ 636973 w 901768"/>
                <a:gd name="connsiteY5" fmla="*/ 93730 h 780931"/>
                <a:gd name="connsiteX6" fmla="*/ 893292 w 901768"/>
                <a:gd name="connsiteY6" fmla="*/ 429696 h 780931"/>
                <a:gd name="connsiteX7" fmla="*/ 636973 w 901768"/>
                <a:gd name="connsiteY7" fmla="*/ 685995 h 780931"/>
                <a:gd name="connsiteX8" fmla="*/ 3848 w 901768"/>
                <a:gd name="connsiteY8" fmla="*/ 780197 h 780931"/>
                <a:gd name="connsiteX9" fmla="*/ 10992 w 901768"/>
                <a:gd name="connsiteY9" fmla="*/ 17435 h 780931"/>
                <a:gd name="connsiteX10" fmla="*/ 10992 w 901768"/>
                <a:gd name="connsiteY10" fmla="*/ 762290 h 780931"/>
                <a:gd name="connsiteX11" fmla="*/ 634591 w 901768"/>
                <a:gd name="connsiteY11" fmla="*/ 669421 h 780931"/>
                <a:gd name="connsiteX12" fmla="*/ 877288 w 901768"/>
                <a:gd name="connsiteY12" fmla="*/ 352877 h 780931"/>
                <a:gd name="connsiteX13" fmla="*/ 634591 w 901768"/>
                <a:gd name="connsiteY13" fmla="*/ 110208 h 780931"/>
                <a:gd name="connsiteX14" fmla="*/ 10992 w 901768"/>
                <a:gd name="connsiteY14" fmla="*/ 17435 h 78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1768" h="780931">
                  <a:moveTo>
                    <a:pt x="2607" y="780292"/>
                  </a:moveTo>
                  <a:cubicBezTo>
                    <a:pt x="-1965" y="780292"/>
                    <a:pt x="-5677" y="776596"/>
                    <a:pt x="-5774" y="772005"/>
                  </a:cubicBezTo>
                  <a:lnTo>
                    <a:pt x="-5774" y="7719"/>
                  </a:lnTo>
                  <a:cubicBezTo>
                    <a:pt x="-5774" y="5290"/>
                    <a:pt x="-4728" y="2976"/>
                    <a:pt x="-2821" y="1433"/>
                  </a:cubicBezTo>
                  <a:cubicBezTo>
                    <a:pt x="-1012" y="-158"/>
                    <a:pt x="1467" y="-882"/>
                    <a:pt x="3848" y="-567"/>
                  </a:cubicBezTo>
                  <a:cubicBezTo>
                    <a:pt x="8611" y="195"/>
                    <a:pt x="480099" y="71728"/>
                    <a:pt x="636973" y="93730"/>
                  </a:cubicBezTo>
                  <a:cubicBezTo>
                    <a:pt x="800516" y="115733"/>
                    <a:pt x="915295" y="266142"/>
                    <a:pt x="893292" y="429696"/>
                  </a:cubicBezTo>
                  <a:cubicBezTo>
                    <a:pt x="875288" y="563113"/>
                    <a:pt x="770420" y="668049"/>
                    <a:pt x="636973" y="685995"/>
                  </a:cubicBezTo>
                  <a:cubicBezTo>
                    <a:pt x="480289" y="707997"/>
                    <a:pt x="8323" y="779530"/>
                    <a:pt x="3848" y="780197"/>
                  </a:cubicBezTo>
                  <a:close/>
                  <a:moveTo>
                    <a:pt x="10992" y="17435"/>
                  </a:moveTo>
                  <a:lnTo>
                    <a:pt x="10992" y="762290"/>
                  </a:lnTo>
                  <a:cubicBezTo>
                    <a:pt x="79188" y="751908"/>
                    <a:pt x="490382" y="689710"/>
                    <a:pt x="634591" y="669421"/>
                  </a:cubicBezTo>
                  <a:cubicBezTo>
                    <a:pt x="788991" y="649019"/>
                    <a:pt x="897673" y="507306"/>
                    <a:pt x="877288" y="352877"/>
                  </a:cubicBezTo>
                  <a:cubicBezTo>
                    <a:pt x="860526" y="226423"/>
                    <a:pt x="761086" y="126915"/>
                    <a:pt x="634591" y="110208"/>
                  </a:cubicBezTo>
                  <a:cubicBezTo>
                    <a:pt x="490382" y="90015"/>
                    <a:pt x="79188" y="27817"/>
                    <a:pt x="10992" y="1743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0" name="Freeform: Shape 19">
              <a:extLst>
                <a:ext uri="{FF2B5EF4-FFF2-40B4-BE49-F238E27FC236}">
                  <a16:creationId xmlns:a16="http://schemas.microsoft.com/office/drawing/2014/main" id="{20233D21-934C-0655-2EB9-3F1E839FCB09}"/>
                </a:ext>
              </a:extLst>
            </p:cNvPr>
            <p:cNvSpPr/>
            <p:nvPr/>
          </p:nvSpPr>
          <p:spPr>
            <a:xfrm>
              <a:off x="8226765" y="5993769"/>
              <a:ext cx="922717" cy="784916"/>
            </a:xfrm>
            <a:custGeom>
              <a:avLst/>
              <a:gdLst>
                <a:gd name="connsiteX0" fmla="*/ 235876 w 922717"/>
                <a:gd name="connsiteY0" fmla="*/ 329268 h 784916"/>
                <a:gd name="connsiteX1" fmla="*/ 551345 w 922717"/>
                <a:gd name="connsiteY1" fmla="*/ 127433 h 784916"/>
                <a:gd name="connsiteX2" fmla="*/ 881958 w 922717"/>
                <a:gd name="connsiteY2" fmla="*/ 31135 h 784916"/>
                <a:gd name="connsiteX3" fmla="*/ 756226 w 922717"/>
                <a:gd name="connsiteY3" fmla="*/ 362415 h 784916"/>
                <a:gd name="connsiteX4" fmla="*/ 688597 w 922717"/>
                <a:gd name="connsiteY4" fmla="*/ 784277 h 784916"/>
                <a:gd name="connsiteX5" fmla="*/ -5774 w 922717"/>
                <a:gd name="connsiteY5" fmla="*/ 693789 h 784916"/>
                <a:gd name="connsiteX6" fmla="*/ 49092 w 922717"/>
                <a:gd name="connsiteY6" fmla="*/ 509576 h 784916"/>
                <a:gd name="connsiteX7" fmla="*/ 54138 w 922717"/>
                <a:gd name="connsiteY7" fmla="*/ 356605 h 78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2717" h="784916">
                  <a:moveTo>
                    <a:pt x="235876" y="329268"/>
                  </a:moveTo>
                  <a:cubicBezTo>
                    <a:pt x="235876" y="329268"/>
                    <a:pt x="255973" y="88666"/>
                    <a:pt x="551345" y="127433"/>
                  </a:cubicBezTo>
                  <a:cubicBezTo>
                    <a:pt x="551345" y="127433"/>
                    <a:pt x="767467" y="-77545"/>
                    <a:pt x="881958" y="31135"/>
                  </a:cubicBezTo>
                  <a:cubicBezTo>
                    <a:pt x="1007118" y="149912"/>
                    <a:pt x="756226" y="362415"/>
                    <a:pt x="756226" y="362415"/>
                  </a:cubicBezTo>
                  <a:lnTo>
                    <a:pt x="688597" y="784277"/>
                  </a:lnTo>
                  <a:lnTo>
                    <a:pt x="-5774" y="693789"/>
                  </a:lnTo>
                  <a:lnTo>
                    <a:pt x="49092" y="509576"/>
                  </a:lnTo>
                  <a:cubicBezTo>
                    <a:pt x="13183" y="420898"/>
                    <a:pt x="54138" y="356605"/>
                    <a:pt x="54138" y="356605"/>
                  </a:cubicBezTo>
                  <a:close/>
                </a:path>
              </a:pathLst>
            </a:custGeom>
            <a:solidFill>
              <a:srgbClr val="FF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1" name="Freeform: Shape 20">
              <a:extLst>
                <a:ext uri="{FF2B5EF4-FFF2-40B4-BE49-F238E27FC236}">
                  <a16:creationId xmlns:a16="http://schemas.microsoft.com/office/drawing/2014/main" id="{A00BC753-5E2F-08BF-561E-47BC491C7FF3}"/>
                </a:ext>
              </a:extLst>
            </p:cNvPr>
            <p:cNvSpPr/>
            <p:nvPr/>
          </p:nvSpPr>
          <p:spPr>
            <a:xfrm>
              <a:off x="8218126" y="5985407"/>
              <a:ext cx="939974" cy="710855"/>
            </a:xfrm>
            <a:custGeom>
              <a:avLst/>
              <a:gdLst>
                <a:gd name="connsiteX0" fmla="*/ 2581 w 939974"/>
                <a:gd name="connsiteY0" fmla="*/ 710152 h 710855"/>
                <a:gd name="connsiteX1" fmla="*/ 200 w 939974"/>
                <a:gd name="connsiteY1" fmla="*/ 710152 h 710855"/>
                <a:gd name="connsiteX2" fmla="*/ -5423 w 939974"/>
                <a:gd name="connsiteY2" fmla="*/ 699769 h 710855"/>
                <a:gd name="connsiteX3" fmla="*/ 48588 w 939974"/>
                <a:gd name="connsiteY3" fmla="*/ 518794 h 710855"/>
                <a:gd name="connsiteX4" fmla="*/ 55443 w 939974"/>
                <a:gd name="connsiteY4" fmla="*/ 360966 h 710855"/>
                <a:gd name="connsiteX5" fmla="*/ 61252 w 939974"/>
                <a:gd name="connsiteY5" fmla="*/ 357251 h 710855"/>
                <a:gd name="connsiteX6" fmla="*/ 236706 w 939974"/>
                <a:gd name="connsiteY6" fmla="*/ 330771 h 710855"/>
                <a:gd name="connsiteX7" fmla="*/ 322431 w 939974"/>
                <a:gd name="connsiteY7" fmla="*/ 178371 h 710855"/>
                <a:gd name="connsiteX8" fmla="*/ 556933 w 939974"/>
                <a:gd name="connsiteY8" fmla="*/ 127317 h 710855"/>
                <a:gd name="connsiteX9" fmla="*/ 896024 w 939974"/>
                <a:gd name="connsiteY9" fmla="*/ 33686 h 710855"/>
                <a:gd name="connsiteX10" fmla="*/ 934124 w 939974"/>
                <a:gd name="connsiteY10" fmla="*/ 123507 h 710855"/>
                <a:gd name="connsiteX11" fmla="*/ 770488 w 939974"/>
                <a:gd name="connsiteY11" fmla="*/ 377348 h 710855"/>
                <a:gd name="connsiteX12" fmla="*/ 758772 w 939974"/>
                <a:gd name="connsiteY12" fmla="*/ 376396 h 710855"/>
                <a:gd name="connsiteX13" fmla="*/ 759721 w 939974"/>
                <a:gd name="connsiteY13" fmla="*/ 364680 h 710855"/>
                <a:gd name="connsiteX14" fmla="*/ 917363 w 939974"/>
                <a:gd name="connsiteY14" fmla="*/ 123031 h 710855"/>
                <a:gd name="connsiteX15" fmla="*/ 885072 w 939974"/>
                <a:gd name="connsiteY15" fmla="*/ 45878 h 710855"/>
                <a:gd name="connsiteX16" fmla="*/ 565984 w 939974"/>
                <a:gd name="connsiteY16" fmla="*/ 142176 h 710855"/>
                <a:gd name="connsiteX17" fmla="*/ 559124 w 939974"/>
                <a:gd name="connsiteY17" fmla="*/ 144367 h 710855"/>
                <a:gd name="connsiteX18" fmla="*/ 333384 w 939974"/>
                <a:gd name="connsiteY18" fmla="*/ 191325 h 710855"/>
                <a:gd name="connsiteX19" fmla="*/ 252994 w 939974"/>
                <a:gd name="connsiteY19" fmla="*/ 338582 h 710855"/>
                <a:gd name="connsiteX20" fmla="*/ 245943 w 939974"/>
                <a:gd name="connsiteY20" fmla="*/ 346201 h 710855"/>
                <a:gd name="connsiteX21" fmla="*/ 68303 w 939974"/>
                <a:gd name="connsiteY21" fmla="*/ 372967 h 710855"/>
                <a:gd name="connsiteX22" fmla="*/ 65638 w 939974"/>
                <a:gd name="connsiteY22" fmla="*/ 515080 h 710855"/>
                <a:gd name="connsiteX23" fmla="*/ 65638 w 939974"/>
                <a:gd name="connsiteY23" fmla="*/ 520604 h 710855"/>
                <a:gd name="connsiteX24" fmla="*/ 10771 w 939974"/>
                <a:gd name="connsiteY24" fmla="*/ 704818 h 710855"/>
                <a:gd name="connsiteX25" fmla="*/ 2581 w 939974"/>
                <a:gd name="connsiteY25" fmla="*/ 710152 h 71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39974" h="710855">
                  <a:moveTo>
                    <a:pt x="2581" y="710152"/>
                  </a:moveTo>
                  <a:cubicBezTo>
                    <a:pt x="1818" y="710237"/>
                    <a:pt x="963" y="710237"/>
                    <a:pt x="200" y="710152"/>
                  </a:cubicBezTo>
                  <a:cubicBezTo>
                    <a:pt x="-4181" y="708818"/>
                    <a:pt x="-6753" y="704189"/>
                    <a:pt x="-5423" y="699769"/>
                  </a:cubicBezTo>
                  <a:lnTo>
                    <a:pt x="48588" y="518794"/>
                  </a:lnTo>
                  <a:cubicBezTo>
                    <a:pt x="13441" y="428688"/>
                    <a:pt x="53732" y="363728"/>
                    <a:pt x="55443" y="360966"/>
                  </a:cubicBezTo>
                  <a:cubicBezTo>
                    <a:pt x="56778" y="358946"/>
                    <a:pt x="58871" y="357584"/>
                    <a:pt x="61252" y="357251"/>
                  </a:cubicBezTo>
                  <a:lnTo>
                    <a:pt x="236706" y="330771"/>
                  </a:lnTo>
                  <a:cubicBezTo>
                    <a:pt x="245752" y="271221"/>
                    <a:pt x="276234" y="217014"/>
                    <a:pt x="322431" y="178371"/>
                  </a:cubicBezTo>
                  <a:cubicBezTo>
                    <a:pt x="379581" y="132270"/>
                    <a:pt x="458446" y="115125"/>
                    <a:pt x="556933" y="127317"/>
                  </a:cubicBezTo>
                  <a:cubicBezTo>
                    <a:pt x="584560" y="101885"/>
                    <a:pt x="783152" y="-73375"/>
                    <a:pt x="896024" y="33686"/>
                  </a:cubicBezTo>
                  <a:cubicBezTo>
                    <a:pt x="921362" y="56518"/>
                    <a:pt x="935362" y="89408"/>
                    <a:pt x="934124" y="123507"/>
                  </a:cubicBezTo>
                  <a:cubicBezTo>
                    <a:pt x="930790" y="240379"/>
                    <a:pt x="777060" y="371824"/>
                    <a:pt x="770488" y="377348"/>
                  </a:cubicBezTo>
                  <a:cubicBezTo>
                    <a:pt x="766962" y="380320"/>
                    <a:pt x="761721" y="379892"/>
                    <a:pt x="758772" y="376396"/>
                  </a:cubicBezTo>
                  <a:cubicBezTo>
                    <a:pt x="755819" y="372900"/>
                    <a:pt x="756200" y="367652"/>
                    <a:pt x="759721" y="364680"/>
                  </a:cubicBezTo>
                  <a:cubicBezTo>
                    <a:pt x="761247" y="363347"/>
                    <a:pt x="914312" y="232473"/>
                    <a:pt x="917363" y="123031"/>
                  </a:cubicBezTo>
                  <a:cubicBezTo>
                    <a:pt x="918600" y="93799"/>
                    <a:pt x="906693" y="65548"/>
                    <a:pt x="885072" y="45878"/>
                  </a:cubicBezTo>
                  <a:cubicBezTo>
                    <a:pt x="777534" y="-56135"/>
                    <a:pt x="568082" y="140176"/>
                    <a:pt x="565984" y="142176"/>
                  </a:cubicBezTo>
                  <a:cubicBezTo>
                    <a:pt x="564175" y="143910"/>
                    <a:pt x="561603" y="144720"/>
                    <a:pt x="559124" y="144367"/>
                  </a:cubicBezTo>
                  <a:cubicBezTo>
                    <a:pt x="463874" y="131889"/>
                    <a:pt x="387674" y="147701"/>
                    <a:pt x="333384" y="191325"/>
                  </a:cubicBezTo>
                  <a:cubicBezTo>
                    <a:pt x="261277" y="249523"/>
                    <a:pt x="253087" y="337725"/>
                    <a:pt x="252994" y="338582"/>
                  </a:cubicBezTo>
                  <a:cubicBezTo>
                    <a:pt x="252705" y="342458"/>
                    <a:pt x="249752" y="345630"/>
                    <a:pt x="245943" y="346201"/>
                  </a:cubicBezTo>
                  <a:lnTo>
                    <a:pt x="68303" y="372967"/>
                  </a:lnTo>
                  <a:cubicBezTo>
                    <a:pt x="46779" y="417696"/>
                    <a:pt x="45825" y="469569"/>
                    <a:pt x="65638" y="515080"/>
                  </a:cubicBezTo>
                  <a:cubicBezTo>
                    <a:pt x="66205" y="516880"/>
                    <a:pt x="66205" y="518804"/>
                    <a:pt x="65638" y="520604"/>
                  </a:cubicBezTo>
                  <a:lnTo>
                    <a:pt x="10771" y="704818"/>
                  </a:lnTo>
                  <a:cubicBezTo>
                    <a:pt x="9437" y="708171"/>
                    <a:pt x="6200" y="710314"/>
                    <a:pt x="2581" y="710152"/>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2" name="Freeform: Shape 21">
              <a:extLst>
                <a:ext uri="{FF2B5EF4-FFF2-40B4-BE49-F238E27FC236}">
                  <a16:creationId xmlns:a16="http://schemas.microsoft.com/office/drawing/2014/main" id="{BF9E25F4-398F-A37B-B991-F31A34AEC9CF}"/>
                </a:ext>
              </a:extLst>
            </p:cNvPr>
            <p:cNvSpPr/>
            <p:nvPr/>
          </p:nvSpPr>
          <p:spPr>
            <a:xfrm>
              <a:off x="9165148" y="6344310"/>
              <a:ext cx="121536" cy="121539"/>
            </a:xfrm>
            <a:custGeom>
              <a:avLst/>
              <a:gdLst>
                <a:gd name="connsiteX0" fmla="*/ 54994 w 121536"/>
                <a:gd name="connsiteY0" fmla="*/ 120900 h 121539"/>
                <a:gd name="connsiteX1" fmla="*/ -5774 w 121536"/>
                <a:gd name="connsiteY1" fmla="*/ 60130 h 121539"/>
                <a:gd name="connsiteX2" fmla="*/ 54994 w 121536"/>
                <a:gd name="connsiteY2" fmla="*/ -639 h 121539"/>
                <a:gd name="connsiteX3" fmla="*/ 115763 w 121536"/>
                <a:gd name="connsiteY3" fmla="*/ 60130 h 121539"/>
                <a:gd name="connsiteX4" fmla="*/ 115763 w 121536"/>
                <a:gd name="connsiteY4" fmla="*/ 60225 h 121539"/>
                <a:gd name="connsiteX5" fmla="*/ 54994 w 121536"/>
                <a:gd name="connsiteY5" fmla="*/ 120900 h 121539"/>
                <a:gd name="connsiteX6" fmla="*/ 54994 w 121536"/>
                <a:gd name="connsiteY6" fmla="*/ 16125 h 121539"/>
                <a:gd name="connsiteX7" fmla="*/ 10988 w 121536"/>
                <a:gd name="connsiteY7" fmla="*/ 60130 h 121539"/>
                <a:gd name="connsiteX8" fmla="*/ 54994 w 121536"/>
                <a:gd name="connsiteY8" fmla="*/ 104136 h 121539"/>
                <a:gd name="connsiteX9" fmla="*/ 99001 w 121536"/>
                <a:gd name="connsiteY9" fmla="*/ 60130 h 121539"/>
                <a:gd name="connsiteX10" fmla="*/ 54994 w 121536"/>
                <a:gd name="connsiteY10" fmla="*/ 16220 h 1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536" h="121539">
                  <a:moveTo>
                    <a:pt x="54994" y="120900"/>
                  </a:moveTo>
                  <a:cubicBezTo>
                    <a:pt x="21466" y="120900"/>
                    <a:pt x="-5774" y="93697"/>
                    <a:pt x="-5774" y="60130"/>
                  </a:cubicBezTo>
                  <a:cubicBezTo>
                    <a:pt x="-5774" y="26564"/>
                    <a:pt x="21466" y="-639"/>
                    <a:pt x="54994" y="-639"/>
                  </a:cubicBezTo>
                  <a:cubicBezTo>
                    <a:pt x="88522" y="-639"/>
                    <a:pt x="115763" y="26564"/>
                    <a:pt x="115763" y="60130"/>
                  </a:cubicBezTo>
                  <a:cubicBezTo>
                    <a:pt x="115763" y="60159"/>
                    <a:pt x="115763" y="60197"/>
                    <a:pt x="115763" y="60225"/>
                  </a:cubicBezTo>
                  <a:cubicBezTo>
                    <a:pt x="115670" y="93754"/>
                    <a:pt x="88522" y="120900"/>
                    <a:pt x="54994" y="120900"/>
                  </a:cubicBezTo>
                  <a:close/>
                  <a:moveTo>
                    <a:pt x="54994" y="16125"/>
                  </a:moveTo>
                  <a:cubicBezTo>
                    <a:pt x="30703" y="16125"/>
                    <a:pt x="10988" y="35822"/>
                    <a:pt x="10988" y="60130"/>
                  </a:cubicBezTo>
                  <a:cubicBezTo>
                    <a:pt x="10988" y="84438"/>
                    <a:pt x="30703" y="104136"/>
                    <a:pt x="54994" y="104136"/>
                  </a:cubicBezTo>
                  <a:cubicBezTo>
                    <a:pt x="79281" y="104136"/>
                    <a:pt x="99001" y="84438"/>
                    <a:pt x="99001" y="60130"/>
                  </a:cubicBezTo>
                  <a:cubicBezTo>
                    <a:pt x="98903" y="35861"/>
                    <a:pt x="79281" y="16220"/>
                    <a:pt x="54994" y="16220"/>
                  </a:cubicBez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3" name="Freeform: Shape 22">
              <a:extLst>
                <a:ext uri="{FF2B5EF4-FFF2-40B4-BE49-F238E27FC236}">
                  <a16:creationId xmlns:a16="http://schemas.microsoft.com/office/drawing/2014/main" id="{0CCAB525-EFC7-ED22-AD33-A10B6BA4EAE1}"/>
                </a:ext>
              </a:extLst>
            </p:cNvPr>
            <p:cNvSpPr/>
            <p:nvPr/>
          </p:nvSpPr>
          <p:spPr>
            <a:xfrm>
              <a:off x="6669905" y="5811517"/>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4" name="Freeform: Shape 23">
              <a:extLst>
                <a:ext uri="{FF2B5EF4-FFF2-40B4-BE49-F238E27FC236}">
                  <a16:creationId xmlns:a16="http://schemas.microsoft.com/office/drawing/2014/main" id="{9F1713ED-285F-D0B4-20AB-5F3EFD10025D}"/>
                </a:ext>
              </a:extLst>
            </p:cNvPr>
            <p:cNvSpPr/>
            <p:nvPr/>
          </p:nvSpPr>
          <p:spPr>
            <a:xfrm>
              <a:off x="8450528" y="6315573"/>
              <a:ext cx="26287" cy="50013"/>
            </a:xfrm>
            <a:custGeom>
              <a:avLst/>
              <a:gdLst>
                <a:gd name="connsiteX0" fmla="*/ 2588 w 26287"/>
                <a:gd name="connsiteY0" fmla="*/ 49374 h 50013"/>
                <a:gd name="connsiteX1" fmla="*/ 397 w 26287"/>
                <a:gd name="connsiteY1" fmla="*/ 49374 h 50013"/>
                <a:gd name="connsiteX2" fmla="*/ -5509 w 26287"/>
                <a:gd name="connsiteY2" fmla="*/ 39182 h 50013"/>
                <a:gd name="connsiteX3" fmla="*/ 4016 w 26287"/>
                <a:gd name="connsiteY3" fmla="*/ 5559 h 50013"/>
                <a:gd name="connsiteX4" fmla="*/ 14304 w 26287"/>
                <a:gd name="connsiteY4" fmla="*/ -347 h 50013"/>
                <a:gd name="connsiteX5" fmla="*/ 20210 w 26287"/>
                <a:gd name="connsiteY5" fmla="*/ 9941 h 50013"/>
                <a:gd name="connsiteX6" fmla="*/ 10685 w 26287"/>
                <a:gd name="connsiteY6" fmla="*/ 43564 h 50013"/>
                <a:gd name="connsiteX7" fmla="*/ 2588 w 26287"/>
                <a:gd name="connsiteY7" fmla="*/ 49374 h 5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87" h="50013">
                  <a:moveTo>
                    <a:pt x="2588" y="49374"/>
                  </a:moveTo>
                  <a:lnTo>
                    <a:pt x="397" y="49374"/>
                  </a:lnTo>
                  <a:cubicBezTo>
                    <a:pt x="-3984" y="48164"/>
                    <a:pt x="-6653" y="43621"/>
                    <a:pt x="-5509" y="39182"/>
                  </a:cubicBezTo>
                  <a:lnTo>
                    <a:pt x="4016" y="5559"/>
                  </a:lnTo>
                  <a:cubicBezTo>
                    <a:pt x="5253" y="1092"/>
                    <a:pt x="9825" y="-1556"/>
                    <a:pt x="14304" y="-347"/>
                  </a:cubicBezTo>
                  <a:cubicBezTo>
                    <a:pt x="18782" y="863"/>
                    <a:pt x="21447" y="5473"/>
                    <a:pt x="20210" y="9941"/>
                  </a:cubicBezTo>
                  <a:lnTo>
                    <a:pt x="10685" y="43564"/>
                  </a:lnTo>
                  <a:cubicBezTo>
                    <a:pt x="9541" y="47069"/>
                    <a:pt x="6304" y="49421"/>
                    <a:pt x="2588" y="4937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5" name="Freeform: Shape 24">
              <a:extLst>
                <a:ext uri="{FF2B5EF4-FFF2-40B4-BE49-F238E27FC236}">
                  <a16:creationId xmlns:a16="http://schemas.microsoft.com/office/drawing/2014/main" id="{565F606D-5379-A094-523D-C64C4B9BE506}"/>
                </a:ext>
              </a:extLst>
            </p:cNvPr>
            <p:cNvSpPr/>
            <p:nvPr/>
          </p:nvSpPr>
          <p:spPr>
            <a:xfrm>
              <a:off x="8245722" y="5547232"/>
              <a:ext cx="804828" cy="243471"/>
            </a:xfrm>
            <a:custGeom>
              <a:avLst/>
              <a:gdLst>
                <a:gd name="connsiteX0" fmla="*/ 785754 w 804828"/>
                <a:gd name="connsiteY0" fmla="*/ 95815 h 243471"/>
                <a:gd name="connsiteX1" fmla="*/ 593822 w 804828"/>
                <a:gd name="connsiteY1" fmla="*/ 55905 h 243471"/>
                <a:gd name="connsiteX2" fmla="*/ 409038 w 804828"/>
                <a:gd name="connsiteY2" fmla="*/ 47047 h 243471"/>
                <a:gd name="connsiteX3" fmla="*/ 204729 w 804828"/>
                <a:gd name="connsiteY3" fmla="*/ 45142 h 243471"/>
                <a:gd name="connsiteX4" fmla="*/ 89476 w 804828"/>
                <a:gd name="connsiteY4" fmla="*/ 1803 h 243471"/>
                <a:gd name="connsiteX5" fmla="*/ -5774 w 804828"/>
                <a:gd name="connsiteY5" fmla="*/ 45142 h 243471"/>
                <a:gd name="connsiteX6" fmla="*/ 44423 w 804828"/>
                <a:gd name="connsiteY6" fmla="*/ 77813 h 243471"/>
                <a:gd name="connsiteX7" fmla="*/ 196823 w 804828"/>
                <a:gd name="connsiteY7" fmla="*/ 213925 h 243471"/>
                <a:gd name="connsiteX8" fmla="*/ 247210 w 804828"/>
                <a:gd name="connsiteY8" fmla="*/ 142583 h 243471"/>
                <a:gd name="connsiteX9" fmla="*/ 398466 w 804828"/>
                <a:gd name="connsiteY9" fmla="*/ 241167 h 243471"/>
                <a:gd name="connsiteX10" fmla="*/ 470760 w 804828"/>
                <a:gd name="connsiteY10" fmla="*/ 174492 h 243471"/>
                <a:gd name="connsiteX11" fmla="*/ 586678 w 804828"/>
                <a:gd name="connsiteY11" fmla="*/ 231642 h 243471"/>
                <a:gd name="connsiteX12" fmla="*/ 652023 w 804828"/>
                <a:gd name="connsiteY12" fmla="*/ 172301 h 243471"/>
                <a:gd name="connsiteX13" fmla="*/ 757272 w 804828"/>
                <a:gd name="connsiteY13" fmla="*/ 212401 h 243471"/>
                <a:gd name="connsiteX14" fmla="*/ 785754 w 804828"/>
                <a:gd name="connsiteY14" fmla="*/ 95815 h 243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4828" h="243471">
                  <a:moveTo>
                    <a:pt x="785754" y="95815"/>
                  </a:moveTo>
                  <a:cubicBezTo>
                    <a:pt x="735078" y="2184"/>
                    <a:pt x="633354" y="5137"/>
                    <a:pt x="593822" y="55905"/>
                  </a:cubicBezTo>
                  <a:cubicBezTo>
                    <a:pt x="593822" y="55905"/>
                    <a:pt x="513622" y="-33439"/>
                    <a:pt x="409038" y="47047"/>
                  </a:cubicBezTo>
                  <a:cubicBezTo>
                    <a:pt x="409038" y="47047"/>
                    <a:pt x="304263" y="-58966"/>
                    <a:pt x="204729" y="45142"/>
                  </a:cubicBezTo>
                  <a:cubicBezTo>
                    <a:pt x="204729" y="45142"/>
                    <a:pt x="152909" y="-7245"/>
                    <a:pt x="89476" y="1803"/>
                  </a:cubicBezTo>
                  <a:cubicBezTo>
                    <a:pt x="18703" y="11995"/>
                    <a:pt x="-5774" y="45142"/>
                    <a:pt x="-5774" y="45142"/>
                  </a:cubicBezTo>
                  <a:lnTo>
                    <a:pt x="44423" y="77813"/>
                  </a:lnTo>
                  <a:cubicBezTo>
                    <a:pt x="44423" y="77813"/>
                    <a:pt x="90239" y="228403"/>
                    <a:pt x="196823" y="213925"/>
                  </a:cubicBezTo>
                  <a:cubicBezTo>
                    <a:pt x="260735" y="205162"/>
                    <a:pt x="247210" y="142583"/>
                    <a:pt x="247210" y="142583"/>
                  </a:cubicBezTo>
                  <a:cubicBezTo>
                    <a:pt x="247210" y="142583"/>
                    <a:pt x="284259" y="257931"/>
                    <a:pt x="398466" y="241167"/>
                  </a:cubicBezTo>
                  <a:cubicBezTo>
                    <a:pt x="467043" y="231642"/>
                    <a:pt x="470760" y="174492"/>
                    <a:pt x="470760" y="174492"/>
                  </a:cubicBezTo>
                  <a:cubicBezTo>
                    <a:pt x="470760" y="174492"/>
                    <a:pt x="510287" y="242405"/>
                    <a:pt x="586678" y="231642"/>
                  </a:cubicBezTo>
                  <a:cubicBezTo>
                    <a:pt x="657167" y="221545"/>
                    <a:pt x="652023" y="172301"/>
                    <a:pt x="652023" y="172301"/>
                  </a:cubicBezTo>
                  <a:cubicBezTo>
                    <a:pt x="652023" y="172301"/>
                    <a:pt x="693741" y="222402"/>
                    <a:pt x="757272" y="212401"/>
                  </a:cubicBezTo>
                  <a:cubicBezTo>
                    <a:pt x="813376" y="203829"/>
                    <a:pt x="802042" y="125819"/>
                    <a:pt x="785754" y="95815"/>
                  </a:cubicBezTo>
                  <a:close/>
                </a:path>
              </a:pathLst>
            </a:custGeom>
            <a:solidFill>
              <a:srgbClr val="FF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6" name="Freeform: Shape 25">
              <a:extLst>
                <a:ext uri="{FF2B5EF4-FFF2-40B4-BE49-F238E27FC236}">
                  <a16:creationId xmlns:a16="http://schemas.microsoft.com/office/drawing/2014/main" id="{8415E5D2-6F8F-0ECC-88F0-B127E529D545}"/>
                </a:ext>
              </a:extLst>
            </p:cNvPr>
            <p:cNvSpPr/>
            <p:nvPr/>
          </p:nvSpPr>
          <p:spPr>
            <a:xfrm>
              <a:off x="8286777" y="5616983"/>
              <a:ext cx="747370" cy="182055"/>
            </a:xfrm>
            <a:custGeom>
              <a:avLst/>
              <a:gdLst>
                <a:gd name="connsiteX0" fmla="*/ 334933 w 747370"/>
                <a:gd name="connsiteY0" fmla="*/ 181416 h 182055"/>
                <a:gd name="connsiteX1" fmla="*/ 212727 w 747370"/>
                <a:gd name="connsiteY1" fmla="*/ 106645 h 182055"/>
                <a:gd name="connsiteX2" fmla="*/ 203676 w 747370"/>
                <a:gd name="connsiteY2" fmla="*/ 126457 h 182055"/>
                <a:gd name="connsiteX3" fmla="*/ 156051 w 747370"/>
                <a:gd name="connsiteY3" fmla="*/ 152460 h 182055"/>
                <a:gd name="connsiteX4" fmla="*/ -5302 w 747370"/>
                <a:gd name="connsiteY4" fmla="*/ 10538 h 182055"/>
                <a:gd name="connsiteX5" fmla="*/ -158 w 747370"/>
                <a:gd name="connsiteY5" fmla="*/ -159 h 182055"/>
                <a:gd name="connsiteX6" fmla="*/ 10511 w 747370"/>
                <a:gd name="connsiteY6" fmla="*/ 4956 h 182055"/>
                <a:gd name="connsiteX7" fmla="*/ 10702 w 747370"/>
                <a:gd name="connsiteY7" fmla="*/ 5584 h 182055"/>
                <a:gd name="connsiteX8" fmla="*/ 153577 w 747370"/>
                <a:gd name="connsiteY8" fmla="*/ 135887 h 182055"/>
                <a:gd name="connsiteX9" fmla="*/ 189486 w 747370"/>
                <a:gd name="connsiteY9" fmla="*/ 116837 h 182055"/>
                <a:gd name="connsiteX10" fmla="*/ 197011 w 747370"/>
                <a:gd name="connsiteY10" fmla="*/ 74546 h 182055"/>
                <a:gd name="connsiteX11" fmla="*/ 204058 w 747370"/>
                <a:gd name="connsiteY11" fmla="*/ 65021 h 182055"/>
                <a:gd name="connsiteX12" fmla="*/ 213108 w 747370"/>
                <a:gd name="connsiteY12" fmla="*/ 70260 h 182055"/>
                <a:gd name="connsiteX13" fmla="*/ 355220 w 747370"/>
                <a:gd name="connsiteY13" fmla="*/ 163128 h 182055"/>
                <a:gd name="connsiteX14" fmla="*/ 420277 w 747370"/>
                <a:gd name="connsiteY14" fmla="*/ 104645 h 182055"/>
                <a:gd name="connsiteX15" fmla="*/ 429230 w 747370"/>
                <a:gd name="connsiteY15" fmla="*/ 96853 h 182055"/>
                <a:gd name="connsiteX16" fmla="*/ 435895 w 747370"/>
                <a:gd name="connsiteY16" fmla="*/ 101025 h 182055"/>
                <a:gd name="connsiteX17" fmla="*/ 543432 w 747370"/>
                <a:gd name="connsiteY17" fmla="*/ 153984 h 182055"/>
                <a:gd name="connsiteX18" fmla="*/ 601536 w 747370"/>
                <a:gd name="connsiteY18" fmla="*/ 103787 h 182055"/>
                <a:gd name="connsiteX19" fmla="*/ 606680 w 747370"/>
                <a:gd name="connsiteY19" fmla="*/ 95215 h 182055"/>
                <a:gd name="connsiteX20" fmla="*/ 616205 w 747370"/>
                <a:gd name="connsiteY20" fmla="*/ 97596 h 182055"/>
                <a:gd name="connsiteX21" fmla="*/ 713743 w 747370"/>
                <a:gd name="connsiteY21" fmla="*/ 134743 h 182055"/>
                <a:gd name="connsiteX22" fmla="*/ 728979 w 747370"/>
                <a:gd name="connsiteY22" fmla="*/ 129505 h 182055"/>
                <a:gd name="connsiteX23" fmla="*/ 740411 w 747370"/>
                <a:gd name="connsiteY23" fmla="*/ 132362 h 182055"/>
                <a:gd name="connsiteX24" fmla="*/ 737555 w 747370"/>
                <a:gd name="connsiteY24" fmla="*/ 143792 h 182055"/>
                <a:gd name="connsiteX25" fmla="*/ 716408 w 747370"/>
                <a:gd name="connsiteY25" fmla="*/ 151317 h 182055"/>
                <a:gd name="connsiteX26" fmla="*/ 615823 w 747370"/>
                <a:gd name="connsiteY26" fmla="*/ 120551 h 182055"/>
                <a:gd name="connsiteX27" fmla="*/ 545623 w 747370"/>
                <a:gd name="connsiteY27" fmla="*/ 170558 h 182055"/>
                <a:gd name="connsiteX28" fmla="*/ 432276 w 747370"/>
                <a:gd name="connsiteY28" fmla="*/ 124266 h 182055"/>
                <a:gd name="connsiteX29" fmla="*/ 357504 w 747370"/>
                <a:gd name="connsiteY29" fmla="*/ 179702 h 182055"/>
                <a:gd name="connsiteX30" fmla="*/ 334933 w 747370"/>
                <a:gd name="connsiteY30" fmla="*/ 181416 h 18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7370" h="182055">
                  <a:moveTo>
                    <a:pt x="334933" y="181416"/>
                  </a:moveTo>
                  <a:cubicBezTo>
                    <a:pt x="269305" y="181416"/>
                    <a:pt x="231488" y="137887"/>
                    <a:pt x="212727" y="106645"/>
                  </a:cubicBezTo>
                  <a:cubicBezTo>
                    <a:pt x="210918" y="113731"/>
                    <a:pt x="207867" y="120447"/>
                    <a:pt x="203676" y="126457"/>
                  </a:cubicBezTo>
                  <a:cubicBezTo>
                    <a:pt x="192342" y="141592"/>
                    <a:pt x="174911" y="151070"/>
                    <a:pt x="156051" y="152460"/>
                  </a:cubicBezTo>
                  <a:cubicBezTo>
                    <a:pt x="43942" y="167700"/>
                    <a:pt x="-3395" y="16919"/>
                    <a:pt x="-5302" y="10538"/>
                  </a:cubicBezTo>
                  <a:cubicBezTo>
                    <a:pt x="-6827" y="6175"/>
                    <a:pt x="-4539" y="1384"/>
                    <a:pt x="-158" y="-159"/>
                  </a:cubicBezTo>
                  <a:cubicBezTo>
                    <a:pt x="4223" y="-1702"/>
                    <a:pt x="8986" y="593"/>
                    <a:pt x="10511" y="4956"/>
                  </a:cubicBezTo>
                  <a:cubicBezTo>
                    <a:pt x="10604" y="5166"/>
                    <a:pt x="10604" y="5375"/>
                    <a:pt x="10702" y="5584"/>
                  </a:cubicBezTo>
                  <a:cubicBezTo>
                    <a:pt x="10702" y="7109"/>
                    <a:pt x="55755" y="149222"/>
                    <a:pt x="153577" y="135887"/>
                  </a:cubicBezTo>
                  <a:cubicBezTo>
                    <a:pt x="167674" y="134934"/>
                    <a:pt x="180817" y="128000"/>
                    <a:pt x="189486" y="116837"/>
                  </a:cubicBezTo>
                  <a:cubicBezTo>
                    <a:pt x="197105" y="104130"/>
                    <a:pt x="199769" y="89090"/>
                    <a:pt x="197011" y="74546"/>
                  </a:cubicBezTo>
                  <a:cubicBezTo>
                    <a:pt x="196342" y="69964"/>
                    <a:pt x="199486" y="65706"/>
                    <a:pt x="204058" y="65021"/>
                  </a:cubicBezTo>
                  <a:cubicBezTo>
                    <a:pt x="207964" y="64449"/>
                    <a:pt x="211676" y="66621"/>
                    <a:pt x="213108" y="70260"/>
                  </a:cubicBezTo>
                  <a:cubicBezTo>
                    <a:pt x="214536" y="74736"/>
                    <a:pt x="249492" y="178654"/>
                    <a:pt x="355220" y="163128"/>
                  </a:cubicBezTo>
                  <a:cubicBezTo>
                    <a:pt x="415896" y="154270"/>
                    <a:pt x="420179" y="106645"/>
                    <a:pt x="420277" y="104645"/>
                  </a:cubicBezTo>
                  <a:cubicBezTo>
                    <a:pt x="420561" y="100025"/>
                    <a:pt x="424560" y="96539"/>
                    <a:pt x="429230" y="96853"/>
                  </a:cubicBezTo>
                  <a:cubicBezTo>
                    <a:pt x="431993" y="97044"/>
                    <a:pt x="434467" y="98606"/>
                    <a:pt x="435895" y="101025"/>
                  </a:cubicBezTo>
                  <a:cubicBezTo>
                    <a:pt x="437327" y="103597"/>
                    <a:pt x="473995" y="163890"/>
                    <a:pt x="543432" y="153984"/>
                  </a:cubicBezTo>
                  <a:cubicBezTo>
                    <a:pt x="605154" y="145221"/>
                    <a:pt x="601726" y="105502"/>
                    <a:pt x="601536" y="103787"/>
                  </a:cubicBezTo>
                  <a:cubicBezTo>
                    <a:pt x="601154" y="100111"/>
                    <a:pt x="603252" y="96625"/>
                    <a:pt x="606680" y="95215"/>
                  </a:cubicBezTo>
                  <a:cubicBezTo>
                    <a:pt x="610014" y="93844"/>
                    <a:pt x="613921" y="94805"/>
                    <a:pt x="616205" y="97596"/>
                  </a:cubicBezTo>
                  <a:cubicBezTo>
                    <a:pt x="616205" y="97596"/>
                    <a:pt x="655923" y="143983"/>
                    <a:pt x="713743" y="134743"/>
                  </a:cubicBezTo>
                  <a:cubicBezTo>
                    <a:pt x="719073" y="134000"/>
                    <a:pt x="724314" y="132220"/>
                    <a:pt x="728979" y="129505"/>
                  </a:cubicBezTo>
                  <a:cubicBezTo>
                    <a:pt x="732886" y="127133"/>
                    <a:pt x="738030" y="128419"/>
                    <a:pt x="740411" y="132362"/>
                  </a:cubicBezTo>
                  <a:cubicBezTo>
                    <a:pt x="742792" y="136306"/>
                    <a:pt x="741457" y="141421"/>
                    <a:pt x="737555" y="143792"/>
                  </a:cubicBezTo>
                  <a:cubicBezTo>
                    <a:pt x="731077" y="147650"/>
                    <a:pt x="723835" y="150203"/>
                    <a:pt x="716408" y="151317"/>
                  </a:cubicBezTo>
                  <a:cubicBezTo>
                    <a:pt x="680024" y="156346"/>
                    <a:pt x="643161" y="145097"/>
                    <a:pt x="615823" y="120551"/>
                  </a:cubicBezTo>
                  <a:cubicBezTo>
                    <a:pt x="610679" y="138268"/>
                    <a:pt x="594583" y="163509"/>
                    <a:pt x="545623" y="170558"/>
                  </a:cubicBezTo>
                  <a:cubicBezTo>
                    <a:pt x="502379" y="175939"/>
                    <a:pt x="459423" y="158404"/>
                    <a:pt x="432276" y="124266"/>
                  </a:cubicBezTo>
                  <a:cubicBezTo>
                    <a:pt x="424942" y="143316"/>
                    <a:pt x="405892" y="172653"/>
                    <a:pt x="357504" y="179702"/>
                  </a:cubicBezTo>
                  <a:cubicBezTo>
                    <a:pt x="350077" y="180835"/>
                    <a:pt x="342458" y="181407"/>
                    <a:pt x="334933" y="181416"/>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7" name="Freeform: Shape 26">
              <a:extLst>
                <a:ext uri="{FF2B5EF4-FFF2-40B4-BE49-F238E27FC236}">
                  <a16:creationId xmlns:a16="http://schemas.microsoft.com/office/drawing/2014/main" id="{A230F12F-26F9-4D5A-1EE2-7ECDE76A0AF9}"/>
                </a:ext>
              </a:extLst>
            </p:cNvPr>
            <p:cNvSpPr/>
            <p:nvPr/>
          </p:nvSpPr>
          <p:spPr>
            <a:xfrm>
              <a:off x="7564684" y="5446329"/>
              <a:ext cx="937259" cy="1057275"/>
            </a:xfrm>
            <a:custGeom>
              <a:avLst/>
              <a:gdLst>
                <a:gd name="connsiteX0" fmla="*/ 931485 w 937259"/>
                <a:gd name="connsiteY0" fmla="*/ 528188 h 1057275"/>
                <a:gd name="connsiteX1" fmla="*/ 565056 w 937259"/>
                <a:gd name="connsiteY1" fmla="*/ 102040 h 1057275"/>
                <a:gd name="connsiteX2" fmla="*/ -5774 w 937259"/>
                <a:gd name="connsiteY2" fmla="*/ -639 h 1057275"/>
                <a:gd name="connsiteX3" fmla="*/ -5774 w 937259"/>
                <a:gd name="connsiteY3" fmla="*/ 1056636 h 1057275"/>
                <a:gd name="connsiteX4" fmla="*/ 565056 w 937259"/>
                <a:gd name="connsiteY4" fmla="*/ 953956 h 1057275"/>
                <a:gd name="connsiteX5" fmla="*/ 931485 w 937259"/>
                <a:gd name="connsiteY5" fmla="*/ 528188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259" h="1057275">
                  <a:moveTo>
                    <a:pt x="931485" y="528188"/>
                  </a:moveTo>
                  <a:cubicBezTo>
                    <a:pt x="931485" y="312066"/>
                    <a:pt x="771941" y="136235"/>
                    <a:pt x="565056" y="102040"/>
                  </a:cubicBezTo>
                  <a:cubicBezTo>
                    <a:pt x="422181" y="78418"/>
                    <a:pt x="-5774" y="-639"/>
                    <a:pt x="-5774" y="-639"/>
                  </a:cubicBezTo>
                  <a:lnTo>
                    <a:pt x="-5774" y="1056636"/>
                  </a:lnTo>
                  <a:cubicBezTo>
                    <a:pt x="-5774" y="1056636"/>
                    <a:pt x="421990" y="977482"/>
                    <a:pt x="565056" y="953956"/>
                  </a:cubicBezTo>
                  <a:cubicBezTo>
                    <a:pt x="771941" y="920142"/>
                    <a:pt x="931485" y="744406"/>
                    <a:pt x="931485" y="528188"/>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8" name="Freeform: Shape 27">
              <a:extLst>
                <a:ext uri="{FF2B5EF4-FFF2-40B4-BE49-F238E27FC236}">
                  <a16:creationId xmlns:a16="http://schemas.microsoft.com/office/drawing/2014/main" id="{D8188F62-FC1E-C791-C72C-CFCB9A1572E3}"/>
                </a:ext>
              </a:extLst>
            </p:cNvPr>
            <p:cNvSpPr/>
            <p:nvPr/>
          </p:nvSpPr>
          <p:spPr>
            <a:xfrm>
              <a:off x="7556303" y="5438362"/>
              <a:ext cx="954020" cy="1074194"/>
            </a:xfrm>
            <a:custGeom>
              <a:avLst/>
              <a:gdLst>
                <a:gd name="connsiteX0" fmla="*/ 2607 w 954020"/>
                <a:gd name="connsiteY0" fmla="*/ 1073365 h 1074194"/>
                <a:gd name="connsiteX1" fmla="*/ -2728 w 954020"/>
                <a:gd name="connsiteY1" fmla="*/ 1071364 h 1074194"/>
                <a:gd name="connsiteX2" fmla="*/ -5774 w 954020"/>
                <a:gd name="connsiteY2" fmla="*/ 1064982 h 1074194"/>
                <a:gd name="connsiteX3" fmla="*/ -5774 w 954020"/>
                <a:gd name="connsiteY3" fmla="*/ 7707 h 1074194"/>
                <a:gd name="connsiteX4" fmla="*/ -2728 w 954020"/>
                <a:gd name="connsiteY4" fmla="*/ 1326 h 1074194"/>
                <a:gd name="connsiteX5" fmla="*/ 4128 w 954020"/>
                <a:gd name="connsiteY5" fmla="*/ -484 h 1074194"/>
                <a:gd name="connsiteX6" fmla="*/ 574772 w 954020"/>
                <a:gd name="connsiteY6" fmla="*/ 102195 h 1074194"/>
                <a:gd name="connsiteX7" fmla="*/ 948247 w 954020"/>
                <a:gd name="connsiteY7" fmla="*/ 536536 h 1074194"/>
                <a:gd name="connsiteX8" fmla="*/ 574772 w 954020"/>
                <a:gd name="connsiteY8" fmla="*/ 970875 h 1074194"/>
                <a:gd name="connsiteX9" fmla="*/ 4128 w 954020"/>
                <a:gd name="connsiteY9" fmla="*/ 1073555 h 1074194"/>
                <a:gd name="connsiteX10" fmla="*/ 10988 w 954020"/>
                <a:gd name="connsiteY10" fmla="*/ 17328 h 1074194"/>
                <a:gd name="connsiteX11" fmla="*/ 10988 w 954020"/>
                <a:gd name="connsiteY11" fmla="*/ 1054886 h 1074194"/>
                <a:gd name="connsiteX12" fmla="*/ 572009 w 954020"/>
                <a:gd name="connsiteY12" fmla="*/ 954016 h 1074194"/>
                <a:gd name="connsiteX13" fmla="*/ 931485 w 954020"/>
                <a:gd name="connsiteY13" fmla="*/ 536154 h 1074194"/>
                <a:gd name="connsiteX14" fmla="*/ 572009 w 954020"/>
                <a:gd name="connsiteY14" fmla="*/ 118293 h 1074194"/>
                <a:gd name="connsiteX15" fmla="*/ 10988 w 954020"/>
                <a:gd name="connsiteY15" fmla="*/ 17328 h 107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4020" h="1074194">
                  <a:moveTo>
                    <a:pt x="2607" y="1073365"/>
                  </a:moveTo>
                  <a:cubicBezTo>
                    <a:pt x="607" y="1073365"/>
                    <a:pt x="-1202" y="1072659"/>
                    <a:pt x="-2728" y="1071364"/>
                  </a:cubicBezTo>
                  <a:cubicBezTo>
                    <a:pt x="-4635" y="1069812"/>
                    <a:pt x="-5774" y="1067459"/>
                    <a:pt x="-5774" y="1064982"/>
                  </a:cubicBezTo>
                  <a:lnTo>
                    <a:pt x="-5774" y="7707"/>
                  </a:lnTo>
                  <a:cubicBezTo>
                    <a:pt x="-5774" y="5231"/>
                    <a:pt x="-4635" y="2878"/>
                    <a:pt x="-2728" y="1326"/>
                  </a:cubicBezTo>
                  <a:cubicBezTo>
                    <a:pt x="-826" y="-303"/>
                    <a:pt x="1653" y="-970"/>
                    <a:pt x="4128" y="-484"/>
                  </a:cubicBezTo>
                  <a:cubicBezTo>
                    <a:pt x="8416" y="278"/>
                    <a:pt x="433422" y="78859"/>
                    <a:pt x="574772" y="102195"/>
                  </a:cubicBezTo>
                  <a:cubicBezTo>
                    <a:pt x="789084" y="135447"/>
                    <a:pt x="947484" y="319623"/>
                    <a:pt x="948247" y="536536"/>
                  </a:cubicBezTo>
                  <a:cubicBezTo>
                    <a:pt x="948247" y="752563"/>
                    <a:pt x="791182" y="935157"/>
                    <a:pt x="574772" y="970875"/>
                  </a:cubicBezTo>
                  <a:cubicBezTo>
                    <a:pt x="433422" y="994212"/>
                    <a:pt x="8416" y="1072793"/>
                    <a:pt x="4128" y="1073555"/>
                  </a:cubicBezTo>
                  <a:close/>
                  <a:moveTo>
                    <a:pt x="10988" y="17328"/>
                  </a:moveTo>
                  <a:lnTo>
                    <a:pt x="10988" y="1054886"/>
                  </a:lnTo>
                  <a:cubicBezTo>
                    <a:pt x="75946" y="1042884"/>
                    <a:pt x="442659" y="975352"/>
                    <a:pt x="572009" y="954016"/>
                  </a:cubicBezTo>
                  <a:cubicBezTo>
                    <a:pt x="780322" y="919631"/>
                    <a:pt x="931485" y="743894"/>
                    <a:pt x="931485" y="536154"/>
                  </a:cubicBezTo>
                  <a:cubicBezTo>
                    <a:pt x="930722" y="327423"/>
                    <a:pt x="778322" y="150239"/>
                    <a:pt x="572009" y="118293"/>
                  </a:cubicBezTo>
                  <a:cubicBezTo>
                    <a:pt x="442659" y="96957"/>
                    <a:pt x="75946" y="29329"/>
                    <a:pt x="10988" y="1732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9" name="Freeform: Shape 28">
              <a:extLst>
                <a:ext uri="{FF2B5EF4-FFF2-40B4-BE49-F238E27FC236}">
                  <a16:creationId xmlns:a16="http://schemas.microsoft.com/office/drawing/2014/main" id="{643D82CD-1B6F-FBD0-8B38-D52CCC9C062A}"/>
                </a:ext>
              </a:extLst>
            </p:cNvPr>
            <p:cNvSpPr/>
            <p:nvPr/>
          </p:nvSpPr>
          <p:spPr>
            <a:xfrm>
              <a:off x="6960417" y="5441661"/>
              <a:ext cx="1066990" cy="1066990"/>
            </a:xfrm>
            <a:custGeom>
              <a:avLst/>
              <a:gdLst>
                <a:gd name="connsiteX0" fmla="*/ 1066991 w 1066990"/>
                <a:gd name="connsiteY0" fmla="*/ 533495 h 1066990"/>
                <a:gd name="connsiteX1" fmla="*/ 533495 w 1066990"/>
                <a:gd name="connsiteY1" fmla="*/ 1066991 h 1066990"/>
                <a:gd name="connsiteX2" fmla="*/ 0 w 1066990"/>
                <a:gd name="connsiteY2" fmla="*/ 533495 h 1066990"/>
                <a:gd name="connsiteX3" fmla="*/ 533495 w 1066990"/>
                <a:gd name="connsiteY3" fmla="*/ 0 h 1066990"/>
                <a:gd name="connsiteX4" fmla="*/ 1066991 w 1066990"/>
                <a:gd name="connsiteY4" fmla="*/ 533495 h 1066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990" h="1066990">
                  <a:moveTo>
                    <a:pt x="1066991" y="533495"/>
                  </a:moveTo>
                  <a:cubicBezTo>
                    <a:pt x="1066991" y="828137"/>
                    <a:pt x="828137" y="1066991"/>
                    <a:pt x="533495" y="1066991"/>
                  </a:cubicBezTo>
                  <a:cubicBezTo>
                    <a:pt x="238854" y="1066991"/>
                    <a:pt x="0" y="828137"/>
                    <a:pt x="0" y="533495"/>
                  </a:cubicBezTo>
                  <a:cubicBezTo>
                    <a:pt x="0" y="238854"/>
                    <a:pt x="238854" y="0"/>
                    <a:pt x="533495" y="0"/>
                  </a:cubicBezTo>
                  <a:cubicBezTo>
                    <a:pt x="828137" y="0"/>
                    <a:pt x="1066991" y="238854"/>
                    <a:pt x="1066991" y="533495"/>
                  </a:cubicBez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0" name="Freeform: Shape 29">
              <a:extLst>
                <a:ext uri="{FF2B5EF4-FFF2-40B4-BE49-F238E27FC236}">
                  <a16:creationId xmlns:a16="http://schemas.microsoft.com/office/drawing/2014/main" id="{417A1FF3-73BB-70C3-B627-2E70FED57D47}"/>
                </a:ext>
              </a:extLst>
            </p:cNvPr>
            <p:cNvSpPr/>
            <p:nvPr/>
          </p:nvSpPr>
          <p:spPr>
            <a:xfrm>
              <a:off x="6952033" y="5433279"/>
              <a:ext cx="1083757" cy="1083754"/>
            </a:xfrm>
            <a:custGeom>
              <a:avLst/>
              <a:gdLst>
                <a:gd name="connsiteX0" fmla="*/ 536104 w 1083757"/>
                <a:gd name="connsiteY0" fmla="*/ 1083115 h 1083754"/>
                <a:gd name="connsiteX1" fmla="*/ -5774 w 1083757"/>
                <a:gd name="connsiteY1" fmla="*/ 541238 h 1083754"/>
                <a:gd name="connsiteX2" fmla="*/ 536104 w 1083757"/>
                <a:gd name="connsiteY2" fmla="*/ -639 h 1083754"/>
                <a:gd name="connsiteX3" fmla="*/ 1077983 w 1083757"/>
                <a:gd name="connsiteY3" fmla="*/ 541238 h 1083754"/>
                <a:gd name="connsiteX4" fmla="*/ 536104 w 1083757"/>
                <a:gd name="connsiteY4" fmla="*/ 1083115 h 1083754"/>
                <a:gd name="connsiteX5" fmla="*/ 536104 w 1083757"/>
                <a:gd name="connsiteY5" fmla="*/ 16315 h 1083754"/>
                <a:gd name="connsiteX6" fmla="*/ 10992 w 1083757"/>
                <a:gd name="connsiteY6" fmla="*/ 541429 h 1083754"/>
                <a:gd name="connsiteX7" fmla="*/ 536104 w 1083757"/>
                <a:gd name="connsiteY7" fmla="*/ 1066542 h 1083754"/>
                <a:gd name="connsiteX8" fmla="*/ 1061217 w 1083757"/>
                <a:gd name="connsiteY8" fmla="*/ 541429 h 1083754"/>
                <a:gd name="connsiteX9" fmla="*/ 536104 w 1083757"/>
                <a:gd name="connsiteY9" fmla="*/ 16125 h 108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3757" h="1083754">
                  <a:moveTo>
                    <a:pt x="536104" y="1083115"/>
                  </a:moveTo>
                  <a:cubicBezTo>
                    <a:pt x="236830" y="1083115"/>
                    <a:pt x="-5774" y="840504"/>
                    <a:pt x="-5774" y="541238"/>
                  </a:cubicBezTo>
                  <a:cubicBezTo>
                    <a:pt x="-5774" y="241963"/>
                    <a:pt x="236830" y="-639"/>
                    <a:pt x="536104" y="-639"/>
                  </a:cubicBezTo>
                  <a:cubicBezTo>
                    <a:pt x="835379" y="-639"/>
                    <a:pt x="1077983" y="241963"/>
                    <a:pt x="1077983" y="541238"/>
                  </a:cubicBezTo>
                  <a:cubicBezTo>
                    <a:pt x="1077411" y="840266"/>
                    <a:pt x="835095" y="1082535"/>
                    <a:pt x="536104" y="1083115"/>
                  </a:cubicBezTo>
                  <a:close/>
                  <a:moveTo>
                    <a:pt x="536104" y="16315"/>
                  </a:moveTo>
                  <a:cubicBezTo>
                    <a:pt x="246071" y="16315"/>
                    <a:pt x="10992" y="251421"/>
                    <a:pt x="10992" y="541429"/>
                  </a:cubicBezTo>
                  <a:cubicBezTo>
                    <a:pt x="10992" y="831437"/>
                    <a:pt x="246071" y="1066542"/>
                    <a:pt x="536104" y="1066542"/>
                  </a:cubicBezTo>
                  <a:cubicBezTo>
                    <a:pt x="826143" y="1066542"/>
                    <a:pt x="1061217" y="831437"/>
                    <a:pt x="1061217" y="541429"/>
                  </a:cubicBezTo>
                  <a:cubicBezTo>
                    <a:pt x="1061026" y="251468"/>
                    <a:pt x="826045" y="16439"/>
                    <a:pt x="536104" y="161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1" name="Freeform: Shape 30">
              <a:extLst>
                <a:ext uri="{FF2B5EF4-FFF2-40B4-BE49-F238E27FC236}">
                  <a16:creationId xmlns:a16="http://schemas.microsoft.com/office/drawing/2014/main" id="{6D615F55-ADA3-193F-CB95-0A9B8E92A802}"/>
                </a:ext>
              </a:extLst>
            </p:cNvPr>
            <p:cNvSpPr/>
            <p:nvPr/>
          </p:nvSpPr>
          <p:spPr>
            <a:xfrm>
              <a:off x="7095577" y="5576821"/>
              <a:ext cx="796671" cy="796671"/>
            </a:xfrm>
            <a:custGeom>
              <a:avLst/>
              <a:gdLst>
                <a:gd name="connsiteX0" fmla="*/ 796671 w 796671"/>
                <a:gd name="connsiteY0" fmla="*/ 398336 h 796671"/>
                <a:gd name="connsiteX1" fmla="*/ 398336 w 796671"/>
                <a:gd name="connsiteY1" fmla="*/ 796671 h 796671"/>
                <a:gd name="connsiteX2" fmla="*/ 0 w 796671"/>
                <a:gd name="connsiteY2" fmla="*/ 398336 h 796671"/>
                <a:gd name="connsiteX3" fmla="*/ 398336 w 796671"/>
                <a:gd name="connsiteY3" fmla="*/ 0 h 796671"/>
                <a:gd name="connsiteX4" fmla="*/ 796671 w 796671"/>
                <a:gd name="connsiteY4" fmla="*/ 398336 h 796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671" h="796671">
                  <a:moveTo>
                    <a:pt x="796671" y="398336"/>
                  </a:moveTo>
                  <a:cubicBezTo>
                    <a:pt x="796671" y="618330"/>
                    <a:pt x="618330" y="796671"/>
                    <a:pt x="398336" y="796671"/>
                  </a:cubicBezTo>
                  <a:cubicBezTo>
                    <a:pt x="178341" y="796671"/>
                    <a:pt x="0" y="618330"/>
                    <a:pt x="0" y="398336"/>
                  </a:cubicBezTo>
                  <a:cubicBezTo>
                    <a:pt x="0" y="178341"/>
                    <a:pt x="178341" y="0"/>
                    <a:pt x="398336" y="0"/>
                  </a:cubicBezTo>
                  <a:cubicBezTo>
                    <a:pt x="618330" y="0"/>
                    <a:pt x="796671" y="178341"/>
                    <a:pt x="796671" y="39833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2" name="Freeform: Shape 31">
              <a:extLst>
                <a:ext uri="{FF2B5EF4-FFF2-40B4-BE49-F238E27FC236}">
                  <a16:creationId xmlns:a16="http://schemas.microsoft.com/office/drawing/2014/main" id="{058C2521-826F-3DD5-E9CE-C559B418E653}"/>
                </a:ext>
              </a:extLst>
            </p:cNvPr>
            <p:cNvSpPr/>
            <p:nvPr/>
          </p:nvSpPr>
          <p:spPr>
            <a:xfrm rot="18900000">
              <a:off x="7203369" y="5684614"/>
              <a:ext cx="581025" cy="581025"/>
            </a:xfrm>
            <a:custGeom>
              <a:avLst/>
              <a:gdLst>
                <a:gd name="connsiteX0" fmla="*/ 575250 w 581025"/>
                <a:gd name="connsiteY0" fmla="*/ 289873 h 581025"/>
                <a:gd name="connsiteX1" fmla="*/ 284738 w 581025"/>
                <a:gd name="connsiteY1" fmla="*/ 580386 h 581025"/>
                <a:gd name="connsiteX2" fmla="*/ -5775 w 581025"/>
                <a:gd name="connsiteY2" fmla="*/ 289873 h 581025"/>
                <a:gd name="connsiteX3" fmla="*/ 284738 w 581025"/>
                <a:gd name="connsiteY3" fmla="*/ -640 h 581025"/>
                <a:gd name="connsiteX4" fmla="*/ 575250 w 581025"/>
                <a:gd name="connsiteY4" fmla="*/ 289873 h 58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25" h="581025">
                  <a:moveTo>
                    <a:pt x="575250" y="289873"/>
                  </a:moveTo>
                  <a:cubicBezTo>
                    <a:pt x="575250" y="450319"/>
                    <a:pt x="445184" y="580386"/>
                    <a:pt x="284738" y="580386"/>
                  </a:cubicBezTo>
                  <a:cubicBezTo>
                    <a:pt x="124292" y="580386"/>
                    <a:pt x="-5775" y="450319"/>
                    <a:pt x="-5775" y="289873"/>
                  </a:cubicBezTo>
                  <a:cubicBezTo>
                    <a:pt x="-5775" y="129428"/>
                    <a:pt x="124292" y="-640"/>
                    <a:pt x="284738" y="-640"/>
                  </a:cubicBezTo>
                  <a:cubicBezTo>
                    <a:pt x="445184" y="-640"/>
                    <a:pt x="575250" y="129428"/>
                    <a:pt x="575250" y="289873"/>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3" name="Freeform: Shape 32">
              <a:extLst>
                <a:ext uri="{FF2B5EF4-FFF2-40B4-BE49-F238E27FC236}">
                  <a16:creationId xmlns:a16="http://schemas.microsoft.com/office/drawing/2014/main" id="{E5519543-092D-74BC-FC33-289167538A33}"/>
                </a:ext>
              </a:extLst>
            </p:cNvPr>
            <p:cNvSpPr/>
            <p:nvPr/>
          </p:nvSpPr>
          <p:spPr>
            <a:xfrm>
              <a:off x="7464672" y="5684643"/>
              <a:ext cx="312036" cy="290513"/>
            </a:xfrm>
            <a:custGeom>
              <a:avLst/>
              <a:gdLst>
                <a:gd name="connsiteX0" fmla="*/ 23466 w 312036"/>
                <a:gd name="connsiteY0" fmla="*/ 289874 h 290513"/>
                <a:gd name="connsiteX1" fmla="*/ 306263 w 312036"/>
                <a:gd name="connsiteY1" fmla="*/ 223675 h 290513"/>
                <a:gd name="connsiteX2" fmla="*/ 23466 w 312036"/>
                <a:gd name="connsiteY2" fmla="*/ -639 h 290513"/>
                <a:gd name="connsiteX3" fmla="*/ -5774 w 312036"/>
                <a:gd name="connsiteY3" fmla="*/ 885 h 290513"/>
              </a:gdLst>
              <a:ahLst/>
              <a:cxnLst>
                <a:cxn ang="0">
                  <a:pos x="connsiteX0" y="connsiteY0"/>
                </a:cxn>
                <a:cxn ang="0">
                  <a:pos x="connsiteX1" y="connsiteY1"/>
                </a:cxn>
                <a:cxn ang="0">
                  <a:pos x="connsiteX2" y="connsiteY2"/>
                </a:cxn>
                <a:cxn ang="0">
                  <a:pos x="connsiteX3" y="connsiteY3"/>
                </a:cxn>
              </a:cxnLst>
              <a:rect l="l" t="t" r="r" b="b"/>
              <a:pathLst>
                <a:path w="312036" h="290513">
                  <a:moveTo>
                    <a:pt x="23466" y="289874"/>
                  </a:moveTo>
                  <a:lnTo>
                    <a:pt x="306263" y="223675"/>
                  </a:lnTo>
                  <a:cubicBezTo>
                    <a:pt x="275595" y="92287"/>
                    <a:pt x="158434" y="-639"/>
                    <a:pt x="23466" y="-639"/>
                  </a:cubicBezTo>
                  <a:cubicBezTo>
                    <a:pt x="13657" y="-658"/>
                    <a:pt x="3942" y="-153"/>
                    <a:pt x="-5774" y="885"/>
                  </a:cubicBezTo>
                  <a:close/>
                </a:path>
              </a:pathLst>
            </a:custGeom>
            <a:solidFill>
              <a:schemeClr val="accent4">
                <a:lumMod val="40000"/>
                <a:lumOff val="6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4" name="Freeform: Shape 33">
              <a:extLst>
                <a:ext uri="{FF2B5EF4-FFF2-40B4-BE49-F238E27FC236}">
                  <a16:creationId xmlns:a16="http://schemas.microsoft.com/office/drawing/2014/main" id="{AC588C8B-7110-2E9E-F7A8-F290DD0372FA}"/>
                </a:ext>
              </a:extLst>
            </p:cNvPr>
            <p:cNvSpPr/>
            <p:nvPr/>
          </p:nvSpPr>
          <p:spPr>
            <a:xfrm>
              <a:off x="8836984" y="5595358"/>
              <a:ext cx="74278" cy="133576"/>
            </a:xfrm>
            <a:custGeom>
              <a:avLst/>
              <a:gdLst>
                <a:gd name="connsiteX0" fmla="*/ 60281 w 74278"/>
                <a:gd name="connsiteY0" fmla="*/ 132937 h 133576"/>
                <a:gd name="connsiteX1" fmla="*/ 52091 w 74278"/>
                <a:gd name="connsiteY1" fmla="*/ 126460 h 133576"/>
                <a:gd name="connsiteX2" fmla="*/ -3343 w 74278"/>
                <a:gd name="connsiteY2" fmla="*/ 13684 h 133576"/>
                <a:gd name="connsiteX3" fmla="*/ -3343 w 74278"/>
                <a:gd name="connsiteY3" fmla="*/ 1873 h 133576"/>
                <a:gd name="connsiteX4" fmla="*/ 8275 w 74278"/>
                <a:gd name="connsiteY4" fmla="*/ 1645 h 133576"/>
                <a:gd name="connsiteX5" fmla="*/ 8466 w 74278"/>
                <a:gd name="connsiteY5" fmla="*/ 1873 h 133576"/>
                <a:gd name="connsiteX6" fmla="*/ 68378 w 74278"/>
                <a:gd name="connsiteY6" fmla="*/ 122650 h 133576"/>
                <a:gd name="connsiteX7" fmla="*/ 62090 w 74278"/>
                <a:gd name="connsiteY7" fmla="*/ 132175 h 133576"/>
                <a:gd name="connsiteX8" fmla="*/ 60281 w 74278"/>
                <a:gd name="connsiteY8" fmla="*/ 132937 h 13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78" h="133576">
                  <a:moveTo>
                    <a:pt x="60281" y="132937"/>
                  </a:moveTo>
                  <a:cubicBezTo>
                    <a:pt x="56379" y="132880"/>
                    <a:pt x="53044" y="130222"/>
                    <a:pt x="52091" y="126460"/>
                  </a:cubicBezTo>
                  <a:cubicBezTo>
                    <a:pt x="43519" y="84760"/>
                    <a:pt x="24469" y="45936"/>
                    <a:pt x="-3343" y="13684"/>
                  </a:cubicBezTo>
                  <a:cubicBezTo>
                    <a:pt x="-6585" y="10417"/>
                    <a:pt x="-6585" y="5140"/>
                    <a:pt x="-3343" y="1873"/>
                  </a:cubicBezTo>
                  <a:cubicBezTo>
                    <a:pt x="-204" y="-1384"/>
                    <a:pt x="4940" y="-1489"/>
                    <a:pt x="8275" y="1645"/>
                  </a:cubicBezTo>
                  <a:cubicBezTo>
                    <a:pt x="8275" y="1721"/>
                    <a:pt x="8373" y="1797"/>
                    <a:pt x="8466" y="1873"/>
                  </a:cubicBezTo>
                  <a:cubicBezTo>
                    <a:pt x="10182" y="3588"/>
                    <a:pt x="50282" y="44355"/>
                    <a:pt x="68378" y="122650"/>
                  </a:cubicBezTo>
                  <a:cubicBezTo>
                    <a:pt x="69141" y="126993"/>
                    <a:pt x="66378" y="131175"/>
                    <a:pt x="62090" y="132175"/>
                  </a:cubicBezTo>
                  <a:cubicBezTo>
                    <a:pt x="61518" y="132527"/>
                    <a:pt x="60951" y="132785"/>
                    <a:pt x="60281" y="132937"/>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5" name="Freeform: Shape 34">
              <a:extLst>
                <a:ext uri="{FF2B5EF4-FFF2-40B4-BE49-F238E27FC236}">
                  <a16:creationId xmlns:a16="http://schemas.microsoft.com/office/drawing/2014/main" id="{CE34BAD3-D6A9-E2B9-AC15-90EADB021869}"/>
                </a:ext>
              </a:extLst>
            </p:cNvPr>
            <p:cNvSpPr/>
            <p:nvPr/>
          </p:nvSpPr>
          <p:spPr>
            <a:xfrm>
              <a:off x="8651770" y="5586200"/>
              <a:ext cx="78297" cy="145021"/>
            </a:xfrm>
            <a:custGeom>
              <a:avLst/>
              <a:gdLst>
                <a:gd name="connsiteX0" fmla="*/ 64237 w 78297"/>
                <a:gd name="connsiteY0" fmla="*/ 144382 h 145021"/>
                <a:gd name="connsiteX1" fmla="*/ 56047 w 78297"/>
                <a:gd name="connsiteY1" fmla="*/ 137619 h 145021"/>
                <a:gd name="connsiteX2" fmla="*/ -3201 w 78297"/>
                <a:gd name="connsiteY2" fmla="*/ 13794 h 145021"/>
                <a:gd name="connsiteX3" fmla="*/ -3484 w 78297"/>
                <a:gd name="connsiteY3" fmla="*/ 1945 h 145021"/>
                <a:gd name="connsiteX4" fmla="*/ 8422 w 78297"/>
                <a:gd name="connsiteY4" fmla="*/ 1688 h 145021"/>
                <a:gd name="connsiteX5" fmla="*/ 9180 w 78297"/>
                <a:gd name="connsiteY5" fmla="*/ 2554 h 145021"/>
                <a:gd name="connsiteX6" fmla="*/ 72427 w 78297"/>
                <a:gd name="connsiteY6" fmla="*/ 134476 h 145021"/>
                <a:gd name="connsiteX7" fmla="*/ 65855 w 78297"/>
                <a:gd name="connsiteY7" fmla="*/ 144001 h 145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297" h="145021">
                  <a:moveTo>
                    <a:pt x="64237" y="144382"/>
                  </a:moveTo>
                  <a:cubicBezTo>
                    <a:pt x="60237" y="144363"/>
                    <a:pt x="56805" y="141534"/>
                    <a:pt x="56047" y="137619"/>
                  </a:cubicBezTo>
                  <a:cubicBezTo>
                    <a:pt x="46522" y="92194"/>
                    <a:pt x="26230" y="49723"/>
                    <a:pt x="-3201" y="13794"/>
                  </a:cubicBezTo>
                  <a:cubicBezTo>
                    <a:pt x="-6535" y="10594"/>
                    <a:pt x="-6628" y="5288"/>
                    <a:pt x="-3484" y="1945"/>
                  </a:cubicBezTo>
                  <a:cubicBezTo>
                    <a:pt x="-247" y="-1398"/>
                    <a:pt x="5087" y="-1513"/>
                    <a:pt x="8422" y="1688"/>
                  </a:cubicBezTo>
                  <a:cubicBezTo>
                    <a:pt x="8705" y="1955"/>
                    <a:pt x="8896" y="2250"/>
                    <a:pt x="9180" y="2554"/>
                  </a:cubicBezTo>
                  <a:cubicBezTo>
                    <a:pt x="40806" y="40664"/>
                    <a:pt x="62521" y="85974"/>
                    <a:pt x="72427" y="134476"/>
                  </a:cubicBezTo>
                  <a:cubicBezTo>
                    <a:pt x="73092" y="138896"/>
                    <a:pt x="70237" y="143087"/>
                    <a:pt x="65855" y="144001"/>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6" name="Freeform: Shape 35">
              <a:extLst>
                <a:ext uri="{FF2B5EF4-FFF2-40B4-BE49-F238E27FC236}">
                  <a16:creationId xmlns:a16="http://schemas.microsoft.com/office/drawing/2014/main" id="{CFA2B73D-1FA7-0513-254E-136251591A58}"/>
                </a:ext>
              </a:extLst>
            </p:cNvPr>
            <p:cNvSpPr/>
            <p:nvPr/>
          </p:nvSpPr>
          <p:spPr>
            <a:xfrm>
              <a:off x="8447863" y="5584673"/>
              <a:ext cx="59320" cy="118068"/>
            </a:xfrm>
            <a:custGeom>
              <a:avLst/>
              <a:gdLst>
                <a:gd name="connsiteX0" fmla="*/ 45260 w 59320"/>
                <a:gd name="connsiteY0" fmla="*/ 117429 h 118068"/>
                <a:gd name="connsiteX1" fmla="*/ 37065 w 59320"/>
                <a:gd name="connsiteY1" fmla="*/ 110666 h 118068"/>
                <a:gd name="connsiteX2" fmla="*/ -3798 w 59320"/>
                <a:gd name="connsiteY2" fmla="*/ 13130 h 118068"/>
                <a:gd name="connsiteX3" fmla="*/ -2844 w 59320"/>
                <a:gd name="connsiteY3" fmla="*/ 1319 h 118068"/>
                <a:gd name="connsiteX4" fmla="*/ 8969 w 59320"/>
                <a:gd name="connsiteY4" fmla="*/ 2272 h 118068"/>
                <a:gd name="connsiteX5" fmla="*/ 53450 w 59320"/>
                <a:gd name="connsiteY5" fmla="*/ 107047 h 118068"/>
                <a:gd name="connsiteX6" fmla="*/ 46878 w 59320"/>
                <a:gd name="connsiteY6" fmla="*/ 116572 h 11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0" h="118068">
                  <a:moveTo>
                    <a:pt x="45260" y="117429"/>
                  </a:moveTo>
                  <a:cubicBezTo>
                    <a:pt x="41256" y="117410"/>
                    <a:pt x="37828" y="114581"/>
                    <a:pt x="37065" y="110666"/>
                  </a:cubicBezTo>
                  <a:cubicBezTo>
                    <a:pt x="31163" y="75424"/>
                    <a:pt x="17159" y="42038"/>
                    <a:pt x="-3798" y="13130"/>
                  </a:cubicBezTo>
                  <a:cubicBezTo>
                    <a:pt x="-6746" y="9606"/>
                    <a:pt x="-6369" y="4320"/>
                    <a:pt x="-2844" y="1319"/>
                  </a:cubicBezTo>
                  <a:cubicBezTo>
                    <a:pt x="681" y="-1624"/>
                    <a:pt x="5918" y="-1205"/>
                    <a:pt x="8969" y="2272"/>
                  </a:cubicBezTo>
                  <a:cubicBezTo>
                    <a:pt x="10206" y="3796"/>
                    <a:pt x="40116" y="39800"/>
                    <a:pt x="53450" y="107047"/>
                  </a:cubicBezTo>
                  <a:cubicBezTo>
                    <a:pt x="54115" y="111466"/>
                    <a:pt x="51260" y="115657"/>
                    <a:pt x="46878" y="116572"/>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grpSp>
      <p:sp>
        <p:nvSpPr>
          <p:cNvPr id="9" name="TextBox 8">
            <a:extLst>
              <a:ext uri="{FF2B5EF4-FFF2-40B4-BE49-F238E27FC236}">
                <a16:creationId xmlns:a16="http://schemas.microsoft.com/office/drawing/2014/main" id="{DFD7058B-0E20-E944-F17F-EF964F548DE7}"/>
              </a:ext>
            </a:extLst>
          </p:cNvPr>
          <p:cNvSpPr txBox="1"/>
          <p:nvPr/>
        </p:nvSpPr>
        <p:spPr>
          <a:xfrm>
            <a:off x="10422446" y="6327320"/>
            <a:ext cx="178798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entury Gothic"/>
                <a:ea typeface="+mn-ea"/>
                <a:cs typeface="+mn-cs"/>
                <a:hlinkClick r:id="rId5"/>
              </a:rPr>
              <a:t>HRDive</a:t>
            </a:r>
            <a:r>
              <a:rPr kumimoji="0" lang="en-US" sz="1050" b="0" i="0" u="none" strike="noStrike" kern="1200" cap="none" spc="0" normalizeH="0" baseline="0" noProof="0">
                <a:ln>
                  <a:noFill/>
                </a:ln>
                <a:solidFill>
                  <a:prstClr val="black"/>
                </a:solidFill>
                <a:effectLst/>
                <a:uLnTx/>
                <a:uFillTx/>
                <a:latin typeface="Century Gothic"/>
                <a:ea typeface="+mn-ea"/>
                <a:cs typeface="+mn-cs"/>
              </a:rPr>
              <a:t>|</a:t>
            </a:r>
            <a:r>
              <a:rPr kumimoji="0" lang="en-US" sz="1050" b="0" i="0" u="none" strike="noStrike" kern="1200" cap="none" spc="0" normalizeH="0" baseline="0" noProof="0">
                <a:ln>
                  <a:noFill/>
                </a:ln>
                <a:solidFill>
                  <a:prstClr val="black"/>
                </a:solidFill>
                <a:effectLst/>
                <a:uLnTx/>
                <a:uFillTx/>
                <a:latin typeface="Century Gothic"/>
                <a:ea typeface="+mn-ea"/>
                <a:cs typeface="+mn-cs"/>
                <a:hlinkClick r:id="rId6"/>
              </a:rPr>
              <a:t> Payscale</a:t>
            </a:r>
            <a:endParaRPr kumimoji="0" lang="en-US" sz="105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443055496"/>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8690E-5325-4E73-A13A-90268031379C}"/>
              </a:ext>
            </a:extLst>
          </p:cNvPr>
          <p:cNvSpPr>
            <a:spLocks noGrp="1"/>
          </p:cNvSpPr>
          <p:nvPr>
            <p:ph type="title"/>
          </p:nvPr>
        </p:nvSpPr>
        <p:spPr>
          <a:xfrm>
            <a:off x="655093" y="621468"/>
            <a:ext cx="10881814" cy="646444"/>
          </a:xfrm>
        </p:spPr>
        <p:txBody>
          <a:bodyPr/>
          <a:lstStyle/>
          <a:p>
            <a:r>
              <a:rPr lang="en-US"/>
              <a:t>Areas of Friction </a:t>
            </a:r>
            <a:r>
              <a:rPr lang="en-US" b="0"/>
              <a:t>in Pay Transparency</a:t>
            </a:r>
          </a:p>
        </p:txBody>
      </p:sp>
      <p:sp>
        <p:nvSpPr>
          <p:cNvPr id="10" name="TextBox 9">
            <a:extLst>
              <a:ext uri="{FF2B5EF4-FFF2-40B4-BE49-F238E27FC236}">
                <a16:creationId xmlns:a16="http://schemas.microsoft.com/office/drawing/2014/main" id="{651842DD-B95E-F961-11A2-31182A7F01C1}"/>
              </a:ext>
            </a:extLst>
          </p:cNvPr>
          <p:cNvSpPr txBox="1"/>
          <p:nvPr/>
        </p:nvSpPr>
        <p:spPr>
          <a:xfrm>
            <a:off x="255288" y="6348215"/>
            <a:ext cx="11732652" cy="415498"/>
          </a:xfrm>
          <a:prstGeom prst="rect">
            <a:avLst/>
          </a:prstGeom>
          <a:noFill/>
        </p:spPr>
        <p:txBody>
          <a:bodyPr wrap="square">
            <a:spAutoFit/>
          </a:bodyPr>
          <a:lstStyle/>
          <a:p>
            <a:r>
              <a:rPr lang="en-US" sz="1050"/>
              <a:t> </a:t>
            </a:r>
            <a:r>
              <a:rPr lang="en-US" sz="1050">
                <a:hlinkClick r:id="rId3"/>
              </a:rPr>
              <a:t>https://www.ziprecruiter.com/blog/pay-trends-report/</a:t>
            </a:r>
            <a:r>
              <a:rPr lang="en-US" sz="1050"/>
              <a:t>  </a:t>
            </a:r>
            <a:r>
              <a:rPr lang="en-US" sz="1050">
                <a:hlinkClick r:id="rId4"/>
              </a:rPr>
              <a:t>https://www.business.com/articles/pay-transparency/</a:t>
            </a:r>
            <a:r>
              <a:rPr lang="en-US" sz="1050"/>
              <a:t>  </a:t>
            </a:r>
            <a:r>
              <a:rPr lang="en-US" sz="1050">
                <a:hlinkClick r:id="rId5"/>
              </a:rPr>
              <a:t>https://www.hiringlab.org/2023/03/14/us-pay-transparency-march-2023/</a:t>
            </a:r>
            <a:r>
              <a:rPr lang="en-US" sz="1050"/>
              <a:t> </a:t>
            </a:r>
          </a:p>
          <a:p>
            <a:r>
              <a:rPr lang="en-US" sz="1050"/>
              <a:t> </a:t>
            </a:r>
            <a:r>
              <a:rPr lang="en-US" sz="1050">
                <a:hlinkClick r:id="rId6"/>
              </a:rPr>
              <a:t>https://www.hiringlab.org/2023/09/14/pay-transparency-majority-of-us-job-postings/</a:t>
            </a:r>
            <a:r>
              <a:rPr lang="en-US" sz="1050"/>
              <a:t> </a:t>
            </a:r>
          </a:p>
        </p:txBody>
      </p:sp>
      <p:sp>
        <p:nvSpPr>
          <p:cNvPr id="3" name="Oval 2">
            <a:extLst>
              <a:ext uri="{FF2B5EF4-FFF2-40B4-BE49-F238E27FC236}">
                <a16:creationId xmlns:a16="http://schemas.microsoft.com/office/drawing/2014/main" id="{774F13D5-53FB-EFDA-9EFC-95A880BAF438}"/>
              </a:ext>
            </a:extLst>
          </p:cNvPr>
          <p:cNvSpPr/>
          <p:nvPr/>
        </p:nvSpPr>
        <p:spPr>
          <a:xfrm>
            <a:off x="6857145" y="1590480"/>
            <a:ext cx="4825479" cy="466451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Pie 8">
            <a:extLst>
              <a:ext uri="{FF2B5EF4-FFF2-40B4-BE49-F238E27FC236}">
                <a16:creationId xmlns:a16="http://schemas.microsoft.com/office/drawing/2014/main" id="{3E9BB498-1EA2-BBDF-D0A7-A1522397137F}"/>
              </a:ext>
            </a:extLst>
          </p:cNvPr>
          <p:cNvSpPr/>
          <p:nvPr/>
        </p:nvSpPr>
        <p:spPr>
          <a:xfrm>
            <a:off x="6859608" y="1612818"/>
            <a:ext cx="4825479" cy="4664519"/>
          </a:xfrm>
          <a:prstGeom prst="pie">
            <a:avLst>
              <a:gd name="adj1" fmla="val 16203509"/>
              <a:gd name="adj2" fmla="val 6291949"/>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4887B10D-0E96-67EB-3264-A20EFE94109F}"/>
              </a:ext>
            </a:extLst>
          </p:cNvPr>
          <p:cNvSpPr/>
          <p:nvPr/>
        </p:nvSpPr>
        <p:spPr>
          <a:xfrm>
            <a:off x="7183144" y="1919562"/>
            <a:ext cx="4178409" cy="403903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Pie 9">
            <a:extLst>
              <a:ext uri="{FF2B5EF4-FFF2-40B4-BE49-F238E27FC236}">
                <a16:creationId xmlns:a16="http://schemas.microsoft.com/office/drawing/2014/main" id="{D107F9AC-3930-EF74-B5FA-0904117F8C96}"/>
              </a:ext>
            </a:extLst>
          </p:cNvPr>
          <p:cNvSpPr/>
          <p:nvPr/>
        </p:nvSpPr>
        <p:spPr>
          <a:xfrm>
            <a:off x="7183144" y="1919562"/>
            <a:ext cx="4178409" cy="4039033"/>
          </a:xfrm>
          <a:prstGeom prst="pie">
            <a:avLst>
              <a:gd name="adj1" fmla="val 16200764"/>
              <a:gd name="adj2" fmla="val 604724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AB423209-1CAF-9B4B-E4E2-F5E8BAEF0EDE}"/>
              </a:ext>
            </a:extLst>
          </p:cNvPr>
          <p:cNvSpPr/>
          <p:nvPr/>
        </p:nvSpPr>
        <p:spPr>
          <a:xfrm>
            <a:off x="7503824" y="2256837"/>
            <a:ext cx="3510265" cy="339317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Pie 10">
            <a:extLst>
              <a:ext uri="{FF2B5EF4-FFF2-40B4-BE49-F238E27FC236}">
                <a16:creationId xmlns:a16="http://schemas.microsoft.com/office/drawing/2014/main" id="{BB0DD3F0-7AEE-6892-2078-645EB382627A}"/>
              </a:ext>
            </a:extLst>
          </p:cNvPr>
          <p:cNvSpPr/>
          <p:nvPr/>
        </p:nvSpPr>
        <p:spPr>
          <a:xfrm>
            <a:off x="7514750" y="2242490"/>
            <a:ext cx="3510265" cy="3393176"/>
          </a:xfrm>
          <a:prstGeom prst="pie">
            <a:avLst>
              <a:gd name="adj1" fmla="val 16205589"/>
              <a:gd name="adj2" fmla="val 17342464"/>
            </a:avLst>
          </a:prstGeom>
          <a:solidFill>
            <a:srgbClr val="6E3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0C56D009-5E9B-FC1B-2724-FA2D72473E36}"/>
              </a:ext>
            </a:extLst>
          </p:cNvPr>
          <p:cNvSpPr/>
          <p:nvPr/>
        </p:nvSpPr>
        <p:spPr>
          <a:xfrm>
            <a:off x="641549" y="1790986"/>
            <a:ext cx="668752" cy="64644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Subtitle 2">
            <a:extLst>
              <a:ext uri="{FF2B5EF4-FFF2-40B4-BE49-F238E27FC236}">
                <a16:creationId xmlns:a16="http://schemas.microsoft.com/office/drawing/2014/main" id="{B190B8D3-4C95-ED2E-A814-F3A7C2BE83FD}"/>
              </a:ext>
            </a:extLst>
          </p:cNvPr>
          <p:cNvSpPr txBox="1">
            <a:spLocks/>
          </p:cNvSpPr>
          <p:nvPr/>
        </p:nvSpPr>
        <p:spPr>
          <a:xfrm>
            <a:off x="1429183" y="1961646"/>
            <a:ext cx="4277425" cy="276999"/>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defTabSz="543818">
              <a:lnSpc>
                <a:spcPts val="1750"/>
              </a:lnSpc>
              <a:defRPr/>
            </a:pPr>
            <a:r>
              <a:rPr lang="en-US" sz="1600" b="1">
                <a:solidFill>
                  <a:srgbClr val="00A570"/>
                </a:solidFill>
                <a:latin typeface="+mj-lt"/>
                <a:ea typeface="Lato Light" panose="020F0502020204030203" pitchFamily="34" charset="0"/>
                <a:cs typeface="Arial" panose="020B0604020202020204" pitchFamily="34" charset="0"/>
              </a:rPr>
              <a:t>Employee Tensions and Jealousy</a:t>
            </a:r>
          </a:p>
        </p:txBody>
      </p:sp>
      <p:sp>
        <p:nvSpPr>
          <p:cNvPr id="20" name="Oval 19">
            <a:extLst>
              <a:ext uri="{FF2B5EF4-FFF2-40B4-BE49-F238E27FC236}">
                <a16:creationId xmlns:a16="http://schemas.microsoft.com/office/drawing/2014/main" id="{F7E210EE-4020-F4AE-1431-8F83DB6A7382}"/>
              </a:ext>
            </a:extLst>
          </p:cNvPr>
          <p:cNvSpPr/>
          <p:nvPr/>
        </p:nvSpPr>
        <p:spPr>
          <a:xfrm>
            <a:off x="644552" y="2671610"/>
            <a:ext cx="668752" cy="64644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8490BCB4-244C-BAE1-19EE-413910DD1E4F}"/>
              </a:ext>
            </a:extLst>
          </p:cNvPr>
          <p:cNvSpPr/>
          <p:nvPr/>
        </p:nvSpPr>
        <p:spPr>
          <a:xfrm>
            <a:off x="629846" y="3552234"/>
            <a:ext cx="668752" cy="646444"/>
          </a:xfrm>
          <a:prstGeom prst="ellipse">
            <a:avLst/>
          </a:prstGeom>
          <a:solidFill>
            <a:srgbClr val="6E3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31D7ABB5-1073-0086-20FE-437EF5F3761D}"/>
              </a:ext>
            </a:extLst>
          </p:cNvPr>
          <p:cNvSpPr/>
          <p:nvPr/>
        </p:nvSpPr>
        <p:spPr>
          <a:xfrm>
            <a:off x="629846" y="4432858"/>
            <a:ext cx="668752" cy="646444"/>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2EA200F9-DEB6-D438-6E28-EB4F1EDC5146}"/>
              </a:ext>
            </a:extLst>
          </p:cNvPr>
          <p:cNvSpPr/>
          <p:nvPr/>
        </p:nvSpPr>
        <p:spPr>
          <a:xfrm>
            <a:off x="641549" y="5313482"/>
            <a:ext cx="668752" cy="646444"/>
          </a:xfrm>
          <a:prstGeom prst="ellipse">
            <a:avLst/>
          </a:prstGeom>
          <a:solidFill>
            <a:srgbClr val="FFB7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2A80636E-C17D-3AB9-B4A1-316B3F0ACC89}"/>
              </a:ext>
            </a:extLst>
          </p:cNvPr>
          <p:cNvSpPr txBox="1"/>
          <p:nvPr/>
        </p:nvSpPr>
        <p:spPr>
          <a:xfrm>
            <a:off x="1367232" y="2788876"/>
            <a:ext cx="4320997" cy="584775"/>
          </a:xfrm>
          <a:prstGeom prst="rect">
            <a:avLst/>
          </a:prstGeom>
          <a:noFill/>
        </p:spPr>
        <p:txBody>
          <a:bodyPr wrap="square">
            <a:spAutoFit/>
          </a:bodyPr>
          <a:lstStyle/>
          <a:p>
            <a:pPr marL="0" marR="0" lvl="1" indent="0" algn="l" defTabSz="914400" rtl="0" eaLnBrk="1" fontAlgn="auto" latinLnBrk="0" hangingPunct="1">
              <a:lnSpc>
                <a:spcPct val="100000"/>
              </a:lnSpc>
              <a:spcBef>
                <a:spcPts val="600"/>
              </a:spcBef>
              <a:spcAft>
                <a:spcPts val="0"/>
              </a:spcAft>
              <a:buClr>
                <a:srgbClr val="17064B"/>
              </a:buClr>
              <a:buSzTx/>
              <a:buFontTx/>
              <a:buNone/>
              <a:tabLst/>
              <a:defRPr/>
            </a:pPr>
            <a:r>
              <a:rPr kumimoji="0" lang="en-US" sz="1600" b="1" i="0" u="none" strike="noStrike" kern="1200" cap="none" spc="0" normalizeH="0" baseline="0" noProof="0">
                <a:ln>
                  <a:noFill/>
                </a:ln>
                <a:solidFill>
                  <a:srgbClr val="53D1DE"/>
                </a:solidFill>
                <a:effectLst/>
                <a:uLnTx/>
                <a:uFillTx/>
                <a:latin typeface="+mj-lt"/>
                <a:cs typeface="Arial" panose="020B0604020202020204" pitchFamily="34" charset="0"/>
              </a:rPr>
              <a:t>Difficulty Retaining</a:t>
            </a:r>
            <a:r>
              <a:rPr kumimoji="0" lang="en-US" sz="1600" b="1" i="0" u="none" strike="noStrike" kern="1200" cap="none" spc="0" normalizeH="0" noProof="0">
                <a:ln>
                  <a:noFill/>
                </a:ln>
                <a:solidFill>
                  <a:srgbClr val="53D1DE"/>
                </a:solidFill>
                <a:effectLst/>
                <a:uLnTx/>
                <a:uFillTx/>
                <a:latin typeface="+mj-lt"/>
                <a:cs typeface="Arial" panose="020B0604020202020204" pitchFamily="34" charset="0"/>
              </a:rPr>
              <a:t> and Attracting Talent</a:t>
            </a:r>
            <a:endParaRPr kumimoji="0" lang="en-US" sz="1600" b="0" i="0" u="none" strike="noStrike" kern="1200" cap="none" spc="0" normalizeH="0" baseline="0" noProof="0">
              <a:ln>
                <a:noFill/>
              </a:ln>
              <a:solidFill>
                <a:srgbClr val="53D1DE"/>
              </a:solidFill>
              <a:effectLst/>
              <a:uLnTx/>
              <a:uFillTx/>
              <a:latin typeface="+mj-lt"/>
              <a:cs typeface="Arial" panose="020B0604020202020204" pitchFamily="34" charset="0"/>
            </a:endParaRPr>
          </a:p>
        </p:txBody>
      </p:sp>
      <p:sp>
        <p:nvSpPr>
          <p:cNvPr id="25" name="TextBox 24">
            <a:extLst>
              <a:ext uri="{FF2B5EF4-FFF2-40B4-BE49-F238E27FC236}">
                <a16:creationId xmlns:a16="http://schemas.microsoft.com/office/drawing/2014/main" id="{77E677F1-264C-FE7E-8165-18825FE8CCE9}"/>
              </a:ext>
            </a:extLst>
          </p:cNvPr>
          <p:cNvSpPr txBox="1"/>
          <p:nvPr/>
        </p:nvSpPr>
        <p:spPr>
          <a:xfrm>
            <a:off x="1361240" y="3677661"/>
            <a:ext cx="4291893" cy="338554"/>
          </a:xfrm>
          <a:prstGeom prst="rect">
            <a:avLst/>
          </a:prstGeom>
          <a:noFill/>
        </p:spPr>
        <p:txBody>
          <a:bodyPr wrap="square">
            <a:spAutoFit/>
          </a:bodyPr>
          <a:lstStyle/>
          <a:p>
            <a:pPr marL="0" marR="0" lvl="1" indent="0" algn="l" defTabSz="914400" rtl="0" eaLnBrk="1" fontAlgn="auto" latinLnBrk="0" hangingPunct="1">
              <a:lnSpc>
                <a:spcPct val="100000"/>
              </a:lnSpc>
              <a:spcBef>
                <a:spcPts val="600"/>
              </a:spcBef>
              <a:spcAft>
                <a:spcPts val="0"/>
              </a:spcAft>
              <a:buClr>
                <a:srgbClr val="17064B"/>
              </a:buClr>
              <a:buSzTx/>
              <a:buFontTx/>
              <a:buNone/>
              <a:tabLst/>
              <a:defRPr/>
            </a:pPr>
            <a:r>
              <a:rPr kumimoji="0" lang="en-US" sz="1600" b="1" i="0" u="none" strike="noStrike" kern="1200" cap="none" spc="0" normalizeH="0" baseline="0" noProof="0">
                <a:ln>
                  <a:noFill/>
                </a:ln>
                <a:solidFill>
                  <a:srgbClr val="6E3BC9"/>
                </a:solidFill>
                <a:effectLst/>
                <a:uLnTx/>
                <a:uFillTx/>
                <a:latin typeface="+mj-lt"/>
                <a:cs typeface="Arial" panose="020B0604020202020204" pitchFamily="34" charset="0"/>
              </a:rPr>
              <a:t>Revealing</a:t>
            </a:r>
            <a:r>
              <a:rPr kumimoji="0" lang="en-US" sz="1600" b="1" i="0" u="none" strike="noStrike" kern="1200" cap="none" spc="0" normalizeH="0" noProof="0">
                <a:ln>
                  <a:noFill/>
                </a:ln>
                <a:solidFill>
                  <a:srgbClr val="6E3BC9"/>
                </a:solidFill>
                <a:effectLst/>
                <a:uLnTx/>
                <a:uFillTx/>
                <a:latin typeface="+mj-lt"/>
                <a:cs typeface="Arial" panose="020B0604020202020204" pitchFamily="34" charset="0"/>
              </a:rPr>
              <a:t> Gender and Racial Pay Gaps</a:t>
            </a:r>
            <a:endParaRPr kumimoji="0" lang="en-US" sz="1600" b="0" i="0" u="none" strike="noStrike" kern="1200" cap="none" spc="0" normalizeH="0" baseline="0" noProof="0">
              <a:ln>
                <a:noFill/>
              </a:ln>
              <a:solidFill>
                <a:srgbClr val="6E3BC9"/>
              </a:solidFill>
              <a:effectLst/>
              <a:uLnTx/>
              <a:uFillTx/>
              <a:latin typeface="+mj-lt"/>
              <a:cs typeface="Arial" panose="020B0604020202020204" pitchFamily="34" charset="0"/>
            </a:endParaRPr>
          </a:p>
        </p:txBody>
      </p:sp>
      <p:sp>
        <p:nvSpPr>
          <p:cNvPr id="26" name="TextBox 25">
            <a:extLst>
              <a:ext uri="{FF2B5EF4-FFF2-40B4-BE49-F238E27FC236}">
                <a16:creationId xmlns:a16="http://schemas.microsoft.com/office/drawing/2014/main" id="{453611C4-1689-518A-F40E-D6E5F63F067A}"/>
              </a:ext>
            </a:extLst>
          </p:cNvPr>
          <p:cNvSpPr txBox="1"/>
          <p:nvPr/>
        </p:nvSpPr>
        <p:spPr>
          <a:xfrm>
            <a:off x="1361240" y="4582835"/>
            <a:ext cx="5174834" cy="338554"/>
          </a:xfrm>
          <a:prstGeom prst="rect">
            <a:avLst/>
          </a:prstGeom>
          <a:noFill/>
        </p:spPr>
        <p:txBody>
          <a:bodyPr wrap="square">
            <a:spAutoFit/>
          </a:bodyPr>
          <a:lstStyle/>
          <a:p>
            <a:pPr marL="0" lvl="1">
              <a:spcBef>
                <a:spcPts val="600"/>
              </a:spcBef>
              <a:buClr>
                <a:srgbClr val="17064B"/>
              </a:buClr>
              <a:defRPr/>
            </a:pPr>
            <a:r>
              <a:rPr lang="en-US" sz="1600" b="1">
                <a:solidFill>
                  <a:schemeClr val="accent6"/>
                </a:solidFill>
                <a:latin typeface="+mj-lt"/>
                <a:cs typeface="Arial" panose="020B0604020202020204" pitchFamily="34" charset="0"/>
              </a:rPr>
              <a:t>Lack of Readiness and Resistance to Change</a:t>
            </a:r>
            <a:endParaRPr lang="en-US" sz="1000">
              <a:solidFill>
                <a:srgbClr val="000000"/>
              </a:solidFill>
              <a:latin typeface="+mj-lt"/>
              <a:ea typeface="Lato Light" panose="020F0502020204030203" pitchFamily="34" charset="0"/>
              <a:cs typeface="Arial" panose="020B0604020202020204" pitchFamily="34" charset="0"/>
            </a:endParaRPr>
          </a:p>
        </p:txBody>
      </p:sp>
      <p:sp>
        <p:nvSpPr>
          <p:cNvPr id="27" name="TextBox 26">
            <a:extLst>
              <a:ext uri="{FF2B5EF4-FFF2-40B4-BE49-F238E27FC236}">
                <a16:creationId xmlns:a16="http://schemas.microsoft.com/office/drawing/2014/main" id="{866CDB79-7A4A-F5F1-7A3E-267914173F69}"/>
              </a:ext>
            </a:extLst>
          </p:cNvPr>
          <p:cNvSpPr txBox="1"/>
          <p:nvPr/>
        </p:nvSpPr>
        <p:spPr>
          <a:xfrm>
            <a:off x="1361240" y="5455232"/>
            <a:ext cx="3914578" cy="338554"/>
          </a:xfrm>
          <a:prstGeom prst="rect">
            <a:avLst/>
          </a:prstGeom>
          <a:noFill/>
        </p:spPr>
        <p:txBody>
          <a:bodyPr wrap="square">
            <a:spAutoFit/>
          </a:bodyPr>
          <a:lstStyle/>
          <a:p>
            <a:pPr marL="0" lvl="1">
              <a:spcBef>
                <a:spcPts val="600"/>
              </a:spcBef>
              <a:buClr>
                <a:srgbClr val="17064B"/>
              </a:buClr>
              <a:defRPr/>
            </a:pPr>
            <a:r>
              <a:rPr lang="en-US" sz="1600" b="1">
                <a:solidFill>
                  <a:srgbClr val="FFB74D"/>
                </a:solidFill>
                <a:latin typeface="+mj-lt"/>
                <a:cs typeface="Arial" panose="020B0604020202020204" pitchFamily="34" charset="0"/>
              </a:rPr>
              <a:t>Complexities in Implementation</a:t>
            </a:r>
            <a:endParaRPr lang="en-US" sz="1000">
              <a:solidFill>
                <a:srgbClr val="000000"/>
              </a:solidFill>
              <a:latin typeface="+mj-lt"/>
              <a:ea typeface="Lato Light" panose="020F0502020204030203" pitchFamily="34" charset="0"/>
              <a:cs typeface="Arial" panose="020B0604020202020204" pitchFamily="34" charset="0"/>
            </a:endParaRPr>
          </a:p>
        </p:txBody>
      </p:sp>
      <p:sp>
        <p:nvSpPr>
          <p:cNvPr id="14" name="Pie 11">
            <a:extLst>
              <a:ext uri="{FF2B5EF4-FFF2-40B4-BE49-F238E27FC236}">
                <a16:creationId xmlns:a16="http://schemas.microsoft.com/office/drawing/2014/main" id="{D71EB094-1E6C-9889-5FA5-D0AEE6907EB3}"/>
              </a:ext>
            </a:extLst>
          </p:cNvPr>
          <p:cNvSpPr/>
          <p:nvPr/>
        </p:nvSpPr>
        <p:spPr>
          <a:xfrm>
            <a:off x="7863997" y="2580088"/>
            <a:ext cx="2811769" cy="2717979"/>
          </a:xfrm>
          <a:prstGeom prst="pie">
            <a:avLst>
              <a:gd name="adj1" fmla="val 16201900"/>
              <a:gd name="adj2" fmla="val 128776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1986E619-5FBB-AC0D-1BA1-A4A78EDBAB34}"/>
              </a:ext>
            </a:extLst>
          </p:cNvPr>
          <p:cNvSpPr/>
          <p:nvPr/>
        </p:nvSpPr>
        <p:spPr>
          <a:xfrm>
            <a:off x="8275217" y="2894839"/>
            <a:ext cx="2053361" cy="207734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Pie 12">
            <a:extLst>
              <a:ext uri="{FF2B5EF4-FFF2-40B4-BE49-F238E27FC236}">
                <a16:creationId xmlns:a16="http://schemas.microsoft.com/office/drawing/2014/main" id="{F9F91116-BD89-03E4-8FE8-3CA4AC383FA6}"/>
              </a:ext>
            </a:extLst>
          </p:cNvPr>
          <p:cNvSpPr/>
          <p:nvPr/>
        </p:nvSpPr>
        <p:spPr>
          <a:xfrm rot="21354938">
            <a:off x="8164449" y="2885510"/>
            <a:ext cx="2189016" cy="2115999"/>
          </a:xfrm>
          <a:prstGeom prst="pie">
            <a:avLst>
              <a:gd name="adj1" fmla="val 16487089"/>
              <a:gd name="adj2" fmla="val 19834366"/>
            </a:avLst>
          </a:prstGeom>
          <a:solidFill>
            <a:srgbClr val="FFB7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0539623C-2755-DCD1-1D99-D48FB429B363}"/>
              </a:ext>
            </a:extLst>
          </p:cNvPr>
          <p:cNvSpPr/>
          <p:nvPr/>
        </p:nvSpPr>
        <p:spPr>
          <a:xfrm>
            <a:off x="8521424" y="3209111"/>
            <a:ext cx="1468716" cy="141972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Subtitle 2">
            <a:extLst>
              <a:ext uri="{FF2B5EF4-FFF2-40B4-BE49-F238E27FC236}">
                <a16:creationId xmlns:a16="http://schemas.microsoft.com/office/drawing/2014/main" id="{26576CE0-CAE9-700F-537C-8C08564443F3}"/>
              </a:ext>
            </a:extLst>
          </p:cNvPr>
          <p:cNvSpPr txBox="1">
            <a:spLocks/>
          </p:cNvSpPr>
          <p:nvPr/>
        </p:nvSpPr>
        <p:spPr>
          <a:xfrm>
            <a:off x="6770467" y="1645518"/>
            <a:ext cx="2811129" cy="258469"/>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defTabSz="543818">
              <a:lnSpc>
                <a:spcPts val="1750"/>
              </a:lnSpc>
              <a:defRPr/>
            </a:pPr>
            <a:r>
              <a:rPr lang="en-US" sz="1200" b="1">
                <a:solidFill>
                  <a:srgbClr val="00A570"/>
                </a:solidFill>
                <a:latin typeface="Century Gothic" panose="020B0502020202020204" pitchFamily="34" charset="0"/>
                <a:ea typeface="Lato Light" panose="020F0502020204030203" pitchFamily="34" charset="0"/>
                <a:cs typeface="Arial" panose="020B0604020202020204" pitchFamily="34" charset="0"/>
              </a:rPr>
              <a:t>62% would be demotivated -----</a:t>
            </a:r>
          </a:p>
        </p:txBody>
      </p:sp>
      <p:sp>
        <p:nvSpPr>
          <p:cNvPr id="34" name="TextBox 33">
            <a:extLst>
              <a:ext uri="{FF2B5EF4-FFF2-40B4-BE49-F238E27FC236}">
                <a16:creationId xmlns:a16="http://schemas.microsoft.com/office/drawing/2014/main" id="{7449FAE4-349A-3ACF-303A-7C69F0F1509D}"/>
              </a:ext>
            </a:extLst>
          </p:cNvPr>
          <p:cNvSpPr txBox="1"/>
          <p:nvPr/>
        </p:nvSpPr>
        <p:spPr>
          <a:xfrm>
            <a:off x="6334975" y="1938143"/>
            <a:ext cx="3364698" cy="276999"/>
          </a:xfrm>
          <a:prstGeom prst="rect">
            <a:avLst/>
          </a:prstGeom>
          <a:noFill/>
        </p:spPr>
        <p:txBody>
          <a:bodyPr wrap="square">
            <a:spAutoFit/>
          </a:bodyPr>
          <a:lstStyle/>
          <a:p>
            <a:pPr marL="0" lvl="1">
              <a:spcBef>
                <a:spcPts val="600"/>
              </a:spcBef>
              <a:buClr>
                <a:srgbClr val="17064B"/>
              </a:buClr>
              <a:defRPr/>
            </a:pPr>
            <a:r>
              <a:rPr lang="en-US" sz="1200" b="1">
                <a:solidFill>
                  <a:srgbClr val="53D1DE"/>
                </a:solidFill>
                <a:latin typeface="Century Gothic" panose="020B0502020202020204" pitchFamily="34" charset="0"/>
                <a:cs typeface="Arial" panose="020B0604020202020204" pitchFamily="34" charset="0"/>
              </a:rPr>
              <a:t>60% would leave for a 10% raise</a:t>
            </a:r>
            <a:r>
              <a:rPr lang="en-US" sz="1200" b="1">
                <a:solidFill>
                  <a:srgbClr val="00A570"/>
                </a:solidFill>
                <a:latin typeface="Century Gothic" panose="020B0502020202020204" pitchFamily="34" charset="0"/>
                <a:ea typeface="Lato Light" panose="020F0502020204030203" pitchFamily="34" charset="0"/>
                <a:cs typeface="Arial" panose="020B0604020202020204" pitchFamily="34" charset="0"/>
              </a:rPr>
              <a:t> -----</a:t>
            </a:r>
            <a:endParaRPr lang="en-US" sz="1200" b="1">
              <a:solidFill>
                <a:srgbClr val="53D1DE"/>
              </a:solidFill>
              <a:latin typeface="Century Gothic" panose="020B0502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5F5A929E-4960-820E-658A-8D5C7861077E}"/>
              </a:ext>
            </a:extLst>
          </p:cNvPr>
          <p:cNvSpPr txBox="1"/>
          <p:nvPr/>
        </p:nvSpPr>
        <p:spPr>
          <a:xfrm>
            <a:off x="6189864" y="2291325"/>
            <a:ext cx="3648883" cy="276999"/>
          </a:xfrm>
          <a:prstGeom prst="rect">
            <a:avLst/>
          </a:prstGeom>
          <a:noFill/>
        </p:spPr>
        <p:txBody>
          <a:bodyPr wrap="square">
            <a:spAutoFit/>
          </a:bodyPr>
          <a:lstStyle/>
          <a:p>
            <a:pPr marL="0" lvl="1">
              <a:spcBef>
                <a:spcPts val="600"/>
              </a:spcBef>
              <a:buClr>
                <a:srgbClr val="17064B"/>
              </a:buClr>
              <a:defRPr/>
            </a:pPr>
            <a:r>
              <a:rPr lang="en-US" sz="1200" b="1">
                <a:solidFill>
                  <a:srgbClr val="6E3BC9"/>
                </a:solidFill>
                <a:latin typeface="Century Gothic" panose="020B0502020202020204" pitchFamily="34" charset="0"/>
                <a:cs typeface="Arial" panose="020B0604020202020204" pitchFamily="34" charset="0"/>
              </a:rPr>
              <a:t>8.4% gender gap in Uber backlash -----</a:t>
            </a:r>
          </a:p>
        </p:txBody>
      </p:sp>
      <p:sp>
        <p:nvSpPr>
          <p:cNvPr id="36" name="TextBox 35">
            <a:extLst>
              <a:ext uri="{FF2B5EF4-FFF2-40B4-BE49-F238E27FC236}">
                <a16:creationId xmlns:a16="http://schemas.microsoft.com/office/drawing/2014/main" id="{99A590A9-A78E-BC59-9978-43F3FF640626}"/>
              </a:ext>
            </a:extLst>
          </p:cNvPr>
          <p:cNvSpPr txBox="1"/>
          <p:nvPr/>
        </p:nvSpPr>
        <p:spPr>
          <a:xfrm>
            <a:off x="5674639" y="2609958"/>
            <a:ext cx="3648883" cy="276999"/>
          </a:xfrm>
          <a:prstGeom prst="rect">
            <a:avLst/>
          </a:prstGeom>
          <a:noFill/>
        </p:spPr>
        <p:txBody>
          <a:bodyPr wrap="square">
            <a:spAutoFit/>
          </a:bodyPr>
          <a:lstStyle/>
          <a:p>
            <a:pPr marL="0" lvl="1">
              <a:spcBef>
                <a:spcPts val="600"/>
              </a:spcBef>
              <a:buClr>
                <a:srgbClr val="17064B"/>
              </a:buClr>
              <a:defRPr/>
            </a:pPr>
            <a:r>
              <a:rPr lang="en-US" sz="1200" b="1">
                <a:solidFill>
                  <a:schemeClr val="accent6"/>
                </a:solidFill>
                <a:latin typeface="Century Gothic" panose="020B0502020202020204" pitchFamily="34" charset="0"/>
                <a:cs typeface="Arial" panose="020B0604020202020204" pitchFamily="34" charset="0"/>
              </a:rPr>
              <a:t>31% not ready &amp; 46% delaying disclosure -----</a:t>
            </a:r>
            <a:endParaRPr lang="en-US" sz="800" b="1">
              <a:solidFill>
                <a:srgbClr val="000000"/>
              </a:solidFill>
              <a:latin typeface="Century Gothic" panose="020B0502020202020204" pitchFamily="34" charset="0"/>
              <a:ea typeface="Lato Light" panose="020F0502020204030203" pitchFamily="34" charset="0"/>
              <a:cs typeface="Arial" panose="020B0604020202020204" pitchFamily="34" charset="0"/>
            </a:endParaRPr>
          </a:p>
        </p:txBody>
      </p:sp>
      <p:sp>
        <p:nvSpPr>
          <p:cNvPr id="37" name="TextBox 36">
            <a:extLst>
              <a:ext uri="{FF2B5EF4-FFF2-40B4-BE49-F238E27FC236}">
                <a16:creationId xmlns:a16="http://schemas.microsoft.com/office/drawing/2014/main" id="{AD61977D-C373-59CF-A386-D1FF07307F94}"/>
              </a:ext>
            </a:extLst>
          </p:cNvPr>
          <p:cNvSpPr txBox="1"/>
          <p:nvPr/>
        </p:nvSpPr>
        <p:spPr>
          <a:xfrm>
            <a:off x="6874535" y="2917004"/>
            <a:ext cx="2686054" cy="276999"/>
          </a:xfrm>
          <a:prstGeom prst="rect">
            <a:avLst/>
          </a:prstGeom>
          <a:noFill/>
        </p:spPr>
        <p:txBody>
          <a:bodyPr wrap="square">
            <a:spAutoFit/>
          </a:bodyPr>
          <a:lstStyle/>
          <a:p>
            <a:pPr marL="0" lvl="1">
              <a:spcBef>
                <a:spcPts val="600"/>
              </a:spcBef>
              <a:buClr>
                <a:srgbClr val="17064B"/>
              </a:buClr>
              <a:defRPr/>
            </a:pPr>
            <a:r>
              <a:rPr lang="en-US" sz="1200" b="1">
                <a:solidFill>
                  <a:srgbClr val="FFB74D"/>
                </a:solidFill>
                <a:latin typeface="Century Gothic" panose="020B0502020202020204" pitchFamily="34" charset="0"/>
                <a:cs typeface="Arial" panose="020B0604020202020204" pitchFamily="34" charset="0"/>
              </a:rPr>
              <a:t>16% have formal process -----</a:t>
            </a:r>
            <a:endParaRPr lang="en-US" sz="800" b="1">
              <a:solidFill>
                <a:srgbClr val="000000"/>
              </a:solidFill>
              <a:latin typeface="Century Gothic" panose="020B0502020202020204" pitchFamily="34" charset="0"/>
              <a:ea typeface="Lato Light" panose="020F0502020204030203" pitchFamily="34" charset="0"/>
              <a:cs typeface="Arial" panose="020B0604020202020204" pitchFamily="34" charset="0"/>
            </a:endParaRPr>
          </a:p>
        </p:txBody>
      </p:sp>
      <p:pic>
        <p:nvPicPr>
          <p:cNvPr id="39" name="Picture 38" descr="A white face with a sad face&#10;&#10;Description automatically generated">
            <a:extLst>
              <a:ext uri="{FF2B5EF4-FFF2-40B4-BE49-F238E27FC236}">
                <a16:creationId xmlns:a16="http://schemas.microsoft.com/office/drawing/2014/main" id="{5DEBAA3A-C2F5-E3A4-0C22-BAFBA62FE5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9458" y="1905121"/>
            <a:ext cx="432933" cy="432933"/>
          </a:xfrm>
          <a:prstGeom prst="rect">
            <a:avLst/>
          </a:prstGeom>
        </p:spPr>
      </p:pic>
      <p:pic>
        <p:nvPicPr>
          <p:cNvPr id="43" name="Picture 42" descr="A white line drawing of a person climbing a door&#10;&#10;Description automatically generated">
            <a:extLst>
              <a:ext uri="{FF2B5EF4-FFF2-40B4-BE49-F238E27FC236}">
                <a16:creationId xmlns:a16="http://schemas.microsoft.com/office/drawing/2014/main" id="{8B9B229C-09E2-D3E0-F280-277E777CAD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615" y="2743266"/>
            <a:ext cx="475370" cy="475370"/>
          </a:xfrm>
          <a:prstGeom prst="rect">
            <a:avLst/>
          </a:prstGeom>
        </p:spPr>
      </p:pic>
      <p:pic>
        <p:nvPicPr>
          <p:cNvPr id="47" name="Picture 46" descr="A white arrow in a black square&#10;&#10;Description automatically generated">
            <a:extLst>
              <a:ext uri="{FF2B5EF4-FFF2-40B4-BE49-F238E27FC236}">
                <a16:creationId xmlns:a16="http://schemas.microsoft.com/office/drawing/2014/main" id="{C389EB5A-7C8A-D750-6654-26797B93F3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6046" y="3659526"/>
            <a:ext cx="431860" cy="431860"/>
          </a:xfrm>
          <a:prstGeom prst="rect">
            <a:avLst/>
          </a:prstGeom>
        </p:spPr>
      </p:pic>
      <p:pic>
        <p:nvPicPr>
          <p:cNvPr id="49" name="Picture 48" descr="A white arrows pointing to the left&#10;&#10;Description automatically generated with medium confidence">
            <a:extLst>
              <a:ext uri="{FF2B5EF4-FFF2-40B4-BE49-F238E27FC236}">
                <a16:creationId xmlns:a16="http://schemas.microsoft.com/office/drawing/2014/main" id="{A4FF0AB4-D287-3708-FEE2-455B5A09ACD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3696" y="4508017"/>
            <a:ext cx="488190" cy="488190"/>
          </a:xfrm>
          <a:prstGeom prst="rect">
            <a:avLst/>
          </a:prstGeom>
        </p:spPr>
      </p:pic>
      <p:pic>
        <p:nvPicPr>
          <p:cNvPr id="51" name="Picture 50">
            <a:extLst>
              <a:ext uri="{FF2B5EF4-FFF2-40B4-BE49-F238E27FC236}">
                <a16:creationId xmlns:a16="http://schemas.microsoft.com/office/drawing/2014/main" id="{BFB22E18-D1CC-43B7-BAB5-FBCCF2ACFF2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8581" y="5406698"/>
            <a:ext cx="453810" cy="453810"/>
          </a:xfrm>
          <a:prstGeom prst="rect">
            <a:avLst/>
          </a:prstGeom>
        </p:spPr>
      </p:pic>
    </p:spTree>
    <p:extLst>
      <p:ext uri="{BB962C8B-B14F-4D97-AF65-F5344CB8AC3E}">
        <p14:creationId xmlns:p14="http://schemas.microsoft.com/office/powerpoint/2010/main" val="364809858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74902-DD88-D57D-A121-27176677A268}"/>
              </a:ext>
            </a:extLst>
          </p:cNvPr>
          <p:cNvSpPr>
            <a:spLocks noGrp="1"/>
          </p:cNvSpPr>
          <p:nvPr>
            <p:ph type="title"/>
          </p:nvPr>
        </p:nvSpPr>
        <p:spPr>
          <a:xfrm>
            <a:off x="3696433" y="628944"/>
            <a:ext cx="4799133" cy="647063"/>
          </a:xfrm>
        </p:spPr>
        <p:txBody>
          <a:bodyPr/>
          <a:lstStyle/>
          <a:p>
            <a:pPr algn="ctr"/>
            <a:r>
              <a:rPr lang="en-US"/>
              <a:t>Poll</a:t>
            </a:r>
            <a:br>
              <a:rPr lang="en-US"/>
            </a:br>
            <a:endParaRPr lang="en-US" b="0">
              <a:latin typeface="Century Gothic" panose="020B0502020202020204" pitchFamily="34" charset="0"/>
            </a:endParaRPr>
          </a:p>
        </p:txBody>
      </p:sp>
      <p:sp>
        <p:nvSpPr>
          <p:cNvPr id="4" name="TextBox 3">
            <a:extLst>
              <a:ext uri="{FF2B5EF4-FFF2-40B4-BE49-F238E27FC236}">
                <a16:creationId xmlns:a16="http://schemas.microsoft.com/office/drawing/2014/main" id="{5867BA3E-CFD3-68DB-DD97-59FC0CC440C6}"/>
              </a:ext>
            </a:extLst>
          </p:cNvPr>
          <p:cNvSpPr txBox="1"/>
          <p:nvPr/>
        </p:nvSpPr>
        <p:spPr>
          <a:xfrm>
            <a:off x="-144966" y="2074102"/>
            <a:ext cx="12199434" cy="1077218"/>
          </a:xfrm>
          <a:prstGeom prst="rect">
            <a:avLst/>
          </a:prstGeom>
          <a:noFill/>
        </p:spPr>
        <p:txBody>
          <a:bodyPr wrap="square">
            <a:spAutoFit/>
          </a:bodyPr>
          <a:lstStyle/>
          <a:p>
            <a:pPr algn="ctr"/>
            <a:r>
              <a:rPr lang="en-US" sz="3200" b="1">
                <a:solidFill>
                  <a:schemeClr val="bg1"/>
                </a:solidFill>
                <a:latin typeface="+mj-lt"/>
              </a:rPr>
              <a:t>Are you currently using AI in your HR or talent management process?</a:t>
            </a:r>
          </a:p>
        </p:txBody>
      </p:sp>
      <p:sp>
        <p:nvSpPr>
          <p:cNvPr id="5" name="TextBox 4">
            <a:extLst>
              <a:ext uri="{FF2B5EF4-FFF2-40B4-BE49-F238E27FC236}">
                <a16:creationId xmlns:a16="http://schemas.microsoft.com/office/drawing/2014/main" id="{1844248B-FB3E-4283-A5A1-1A4D691CA4B1}"/>
              </a:ext>
            </a:extLst>
          </p:cNvPr>
          <p:cNvSpPr txBox="1"/>
          <p:nvPr/>
        </p:nvSpPr>
        <p:spPr>
          <a:xfrm>
            <a:off x="1112293" y="3868374"/>
            <a:ext cx="6097656" cy="1130118"/>
          </a:xfrm>
          <a:prstGeom prst="rect">
            <a:avLst/>
          </a:prstGeom>
          <a:noFill/>
        </p:spPr>
        <p:txBody>
          <a:bodyPr wrap="square">
            <a:spAutoFit/>
          </a:bodyPr>
          <a:lstStyle/>
          <a:p>
            <a:pPr>
              <a:lnSpc>
                <a:spcPct val="150000"/>
              </a:lnSpc>
            </a:pPr>
            <a:r>
              <a:rPr lang="en-US" sz="2400" b="0">
                <a:solidFill>
                  <a:schemeClr val="bg1"/>
                </a:solidFill>
                <a:latin typeface="Century Gothic" panose="020B0502020202020204" pitchFamily="34" charset="0"/>
              </a:rPr>
              <a:t>Yes</a:t>
            </a:r>
            <a:br>
              <a:rPr lang="en-US" sz="2400" b="0">
                <a:solidFill>
                  <a:schemeClr val="bg1"/>
                </a:solidFill>
                <a:latin typeface="Century Gothic" panose="020B0502020202020204" pitchFamily="34" charset="0"/>
              </a:rPr>
            </a:br>
            <a:r>
              <a:rPr lang="en-US" sz="2400" b="0">
                <a:solidFill>
                  <a:schemeClr val="bg1"/>
                </a:solidFill>
                <a:latin typeface="Century Gothic" panose="020B0502020202020204" pitchFamily="34" charset="0"/>
              </a:rPr>
              <a:t>No</a:t>
            </a:r>
            <a:endParaRPr lang="en-US" sz="2400">
              <a:solidFill>
                <a:schemeClr val="bg1"/>
              </a:solidFill>
            </a:endParaRPr>
          </a:p>
        </p:txBody>
      </p:sp>
    </p:spTree>
    <p:extLst>
      <p:ext uri="{BB962C8B-B14F-4D97-AF65-F5344CB8AC3E}">
        <p14:creationId xmlns:p14="http://schemas.microsoft.com/office/powerpoint/2010/main" val="3617725120"/>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74902-DD88-D57D-A121-27176677A268}"/>
              </a:ext>
            </a:extLst>
          </p:cNvPr>
          <p:cNvSpPr>
            <a:spLocks noGrp="1"/>
          </p:cNvSpPr>
          <p:nvPr>
            <p:ph type="title"/>
          </p:nvPr>
        </p:nvSpPr>
        <p:spPr/>
        <p:txBody>
          <a:bodyPr/>
          <a:lstStyle/>
          <a:p>
            <a:pPr algn="ctr"/>
            <a:r>
              <a:rPr lang="en-US">
                <a:solidFill>
                  <a:schemeClr val="bg1"/>
                </a:solidFill>
              </a:rPr>
              <a:t>Poll</a:t>
            </a:r>
            <a:endParaRPr lang="en-US" sz="1400" b="0">
              <a:solidFill>
                <a:schemeClr val="bg1"/>
              </a:solidFill>
            </a:endParaRPr>
          </a:p>
        </p:txBody>
      </p:sp>
      <p:sp>
        <p:nvSpPr>
          <p:cNvPr id="4" name="TextBox 3">
            <a:extLst>
              <a:ext uri="{FF2B5EF4-FFF2-40B4-BE49-F238E27FC236}">
                <a16:creationId xmlns:a16="http://schemas.microsoft.com/office/drawing/2014/main" id="{6297A219-FA36-BE60-108F-84A32C09D94E}"/>
              </a:ext>
            </a:extLst>
          </p:cNvPr>
          <p:cNvSpPr txBox="1"/>
          <p:nvPr/>
        </p:nvSpPr>
        <p:spPr>
          <a:xfrm>
            <a:off x="869742" y="3540512"/>
            <a:ext cx="11322258" cy="1918923"/>
          </a:xfrm>
          <a:prstGeom prst="rect">
            <a:avLst/>
          </a:prstGeom>
          <a:noFill/>
        </p:spPr>
        <p:txBody>
          <a:bodyPr wrap="square">
            <a:spAutoFit/>
          </a:bodyPr>
          <a:lstStyle/>
          <a:p>
            <a:pPr marL="342900" marR="0" lvl="0" indent="-342900" algn="l" defTabSz="914400" rtl="0" eaLnBrk="1" fontAlgn="auto" latinLnBrk="0" hangingPunct="1">
              <a:lnSpc>
                <a:spcPct val="120000"/>
              </a:lnSpc>
              <a:spcBef>
                <a:spcPts val="1000"/>
              </a:spcBef>
              <a:spcAft>
                <a:spcPts val="0"/>
              </a:spcAft>
              <a:buClrTx/>
              <a:buSzTx/>
              <a:buFont typeface="+mj-lt"/>
              <a:buAutoNum type="alphaUcPeriod"/>
              <a:tabLst/>
              <a:defRPr/>
            </a:pPr>
            <a:r>
              <a:rPr kumimoji="0" lang="en-US" sz="2000" b="0" i="0" u="none" strike="noStrike" kern="1200" cap="none" spc="0" normalizeH="0" baseline="0" noProof="0">
                <a:ln>
                  <a:noFill/>
                </a:ln>
                <a:solidFill>
                  <a:prstClr val="white"/>
                </a:solidFill>
                <a:effectLst/>
                <a:uLnTx/>
                <a:uFillTx/>
                <a:latin typeface="Century Gothic" panose="020B0502020202020204" pitchFamily="34" charset="0"/>
              </a:rPr>
              <a:t> No transparency (pay information is confidential)</a:t>
            </a:r>
          </a:p>
          <a:p>
            <a:pPr marL="342900" marR="0" lvl="0" indent="-342900" algn="l" defTabSz="914400" rtl="0" eaLnBrk="1" fontAlgn="auto" latinLnBrk="0" hangingPunct="1">
              <a:lnSpc>
                <a:spcPct val="120000"/>
              </a:lnSpc>
              <a:spcBef>
                <a:spcPts val="1000"/>
              </a:spcBef>
              <a:spcAft>
                <a:spcPts val="0"/>
              </a:spcAft>
              <a:buClrTx/>
              <a:buSzTx/>
              <a:buFont typeface="+mj-lt"/>
              <a:buAutoNum type="alphaUcPeriod"/>
              <a:tabLst/>
              <a:defRPr/>
            </a:pPr>
            <a:r>
              <a:rPr kumimoji="0" lang="en-US" sz="2000" b="0" i="0" u="none" strike="noStrike" kern="1200" cap="none" spc="0" normalizeH="0" baseline="0" noProof="0">
                <a:ln>
                  <a:noFill/>
                </a:ln>
                <a:solidFill>
                  <a:prstClr val="white"/>
                </a:solidFill>
                <a:effectLst/>
                <a:uLnTx/>
                <a:uFillTx/>
                <a:latin typeface="Century Gothic" panose="020B0502020202020204" pitchFamily="34" charset="0"/>
              </a:rPr>
              <a:t>Limited transparency (pay ranges shared internally)</a:t>
            </a:r>
          </a:p>
          <a:p>
            <a:pPr marL="342900" marR="0" lvl="0" indent="-342900" algn="l" defTabSz="914400" rtl="0" eaLnBrk="1" fontAlgn="auto" latinLnBrk="0" hangingPunct="1">
              <a:lnSpc>
                <a:spcPct val="120000"/>
              </a:lnSpc>
              <a:spcBef>
                <a:spcPts val="1000"/>
              </a:spcBef>
              <a:spcAft>
                <a:spcPts val="0"/>
              </a:spcAft>
              <a:buClrTx/>
              <a:buSzTx/>
              <a:buFont typeface="+mj-lt"/>
              <a:buAutoNum type="alphaUcPeriod"/>
              <a:tabLst/>
              <a:defRPr/>
            </a:pPr>
            <a:r>
              <a:rPr kumimoji="0" lang="en-US" sz="2000" b="0" i="0" u="none" strike="noStrike" kern="1200" cap="none" spc="0" normalizeH="0" baseline="0" noProof="0">
                <a:ln>
                  <a:noFill/>
                </a:ln>
                <a:solidFill>
                  <a:prstClr val="white"/>
                </a:solidFill>
                <a:effectLst/>
                <a:uLnTx/>
                <a:uFillTx/>
                <a:latin typeface="Century Gothic" panose="020B0502020202020204" pitchFamily="34" charset="0"/>
              </a:rPr>
              <a:t>Moderate transparency (pay ranges shared externally for job postings)</a:t>
            </a:r>
          </a:p>
          <a:p>
            <a:pPr marL="342900" marR="0" lvl="0" indent="-342900" algn="l" defTabSz="914400" rtl="0" eaLnBrk="1" fontAlgn="auto" latinLnBrk="0" hangingPunct="1">
              <a:lnSpc>
                <a:spcPct val="120000"/>
              </a:lnSpc>
              <a:spcBef>
                <a:spcPts val="1000"/>
              </a:spcBef>
              <a:spcAft>
                <a:spcPts val="0"/>
              </a:spcAft>
              <a:buClrTx/>
              <a:buSzTx/>
              <a:buFont typeface="+mj-lt"/>
              <a:buAutoNum type="alphaUcPeriod"/>
              <a:tabLst/>
              <a:defRPr/>
            </a:pPr>
            <a:r>
              <a:rPr kumimoji="0" lang="en-US" sz="2000" b="0" i="0" u="none" strike="noStrike" kern="1200" cap="none" spc="0" normalizeH="0" baseline="0" noProof="0">
                <a:ln>
                  <a:noFill/>
                </a:ln>
                <a:solidFill>
                  <a:prstClr val="white"/>
                </a:solidFill>
                <a:effectLst/>
                <a:uLnTx/>
                <a:uFillTx/>
                <a:latin typeface="Century Gothic" panose="020B0502020202020204" pitchFamily="34" charset="0"/>
              </a:rPr>
              <a:t>Full transparency (all employee compensation data is openly shared).</a:t>
            </a:r>
          </a:p>
        </p:txBody>
      </p:sp>
      <p:sp>
        <p:nvSpPr>
          <p:cNvPr id="5" name="TextBox 4">
            <a:extLst>
              <a:ext uri="{FF2B5EF4-FFF2-40B4-BE49-F238E27FC236}">
                <a16:creationId xmlns:a16="http://schemas.microsoft.com/office/drawing/2014/main" id="{A1DAACCA-E555-11F4-240E-A347D1700C38}"/>
              </a:ext>
            </a:extLst>
          </p:cNvPr>
          <p:cNvSpPr txBox="1"/>
          <p:nvPr/>
        </p:nvSpPr>
        <p:spPr>
          <a:xfrm>
            <a:off x="655093" y="2072165"/>
            <a:ext cx="10645698" cy="1077218"/>
          </a:xfrm>
          <a:prstGeom prst="rect">
            <a:avLst/>
          </a:prstGeom>
          <a:noFill/>
        </p:spPr>
        <p:txBody>
          <a:bodyPr wrap="square">
            <a:spAutoFit/>
          </a:bodyPr>
          <a:lstStyle/>
          <a:p>
            <a:pPr algn="ctr"/>
            <a:r>
              <a:rPr lang="en-US" sz="3200" b="1">
                <a:solidFill>
                  <a:schemeClr val="bg1"/>
                </a:solidFill>
                <a:latin typeface="+mj-lt"/>
              </a:rPr>
              <a:t>What level of pay transparency do you currently practice in your organization?</a:t>
            </a:r>
            <a:endParaRPr lang="en-US" sz="3200" b="1">
              <a:latin typeface="+mj-lt"/>
            </a:endParaRPr>
          </a:p>
        </p:txBody>
      </p:sp>
    </p:spTree>
    <p:extLst>
      <p:ext uri="{BB962C8B-B14F-4D97-AF65-F5344CB8AC3E}">
        <p14:creationId xmlns:p14="http://schemas.microsoft.com/office/powerpoint/2010/main" val="1825490335"/>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74902-DD88-D57D-A121-27176677A268}"/>
              </a:ext>
            </a:extLst>
          </p:cNvPr>
          <p:cNvSpPr>
            <a:spLocks noGrp="1"/>
          </p:cNvSpPr>
          <p:nvPr>
            <p:ph type="title"/>
          </p:nvPr>
        </p:nvSpPr>
        <p:spPr/>
        <p:txBody>
          <a:bodyPr/>
          <a:lstStyle/>
          <a:p>
            <a:r>
              <a:rPr lang="en-US" b="0"/>
              <a:t>How Tech Can Help – </a:t>
            </a:r>
            <a:r>
              <a:rPr lang="en-US"/>
              <a:t>Pay Transparency</a:t>
            </a:r>
            <a:br>
              <a:rPr lang="en-US"/>
            </a:br>
            <a:br>
              <a:rPr lang="en-US"/>
            </a:br>
            <a:endParaRPr lang="en-US"/>
          </a:p>
        </p:txBody>
      </p:sp>
      <p:pic>
        <p:nvPicPr>
          <p:cNvPr id="7" name="Picture Placeholder 6">
            <a:extLst>
              <a:ext uri="{FF2B5EF4-FFF2-40B4-BE49-F238E27FC236}">
                <a16:creationId xmlns:a16="http://schemas.microsoft.com/office/drawing/2014/main" id="{34DDC094-997A-9033-CA4B-C044EF30B10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027" r="13027"/>
          <a:stretch/>
        </p:blipFill>
        <p:spPr/>
      </p:pic>
      <p:sp>
        <p:nvSpPr>
          <p:cNvPr id="3" name="TextBox 2">
            <a:extLst>
              <a:ext uri="{FF2B5EF4-FFF2-40B4-BE49-F238E27FC236}">
                <a16:creationId xmlns:a16="http://schemas.microsoft.com/office/drawing/2014/main" id="{39DEB0FB-D8A6-64A8-4821-ACBE0B677B6A}"/>
              </a:ext>
            </a:extLst>
          </p:cNvPr>
          <p:cNvSpPr txBox="1"/>
          <p:nvPr/>
        </p:nvSpPr>
        <p:spPr>
          <a:xfrm>
            <a:off x="322051" y="2649498"/>
            <a:ext cx="4135934" cy="2962221"/>
          </a:xfrm>
          <a:prstGeom prst="rect">
            <a:avLst/>
          </a:prstGeom>
          <a:noFill/>
        </p:spPr>
        <p:txBody>
          <a:bodyPr wrap="square">
            <a:spAutoFit/>
          </a:bodyPr>
          <a:lstStyle/>
          <a:p>
            <a:pPr marL="0" marR="0">
              <a:lnSpc>
                <a:spcPct val="115000"/>
              </a:lnSpc>
              <a:spcBef>
                <a:spcPts val="0"/>
              </a:spcBef>
              <a:spcAft>
                <a:spcPts val="800"/>
              </a:spcAft>
            </a:pPr>
            <a:r>
              <a:rPr lang="en-US" sz="2000" b="1" kern="100">
                <a:effectLst/>
                <a:latin typeface="+mj-lt"/>
                <a:ea typeface="Aptos" panose="020B0004020202020204" pitchFamily="34" charset="0"/>
                <a:cs typeface="Times New Roman" panose="02020603050405020304" pitchFamily="18" charset="0"/>
              </a:rPr>
              <a:t>Technologies</a:t>
            </a:r>
            <a:endParaRPr lang="en-US" sz="2000" kern="100">
              <a:effectLst/>
              <a:latin typeface="+mj-lt"/>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600" kern="100">
                <a:effectLst/>
                <a:latin typeface="Century Gothic" panose="020B0502020202020204" pitchFamily="34" charset="0"/>
                <a:ea typeface="Aptos" panose="020B0004020202020204" pitchFamily="34" charset="0"/>
                <a:cs typeface="Times New Roman" panose="02020603050405020304" pitchFamily="18" charset="0"/>
              </a:rPr>
              <a:t>Compensation Management Software</a:t>
            </a:r>
          </a:p>
          <a:p>
            <a:pPr marL="342900" marR="0" lvl="0" indent="-342900">
              <a:lnSpc>
                <a:spcPct val="115000"/>
              </a:lnSpc>
              <a:spcBef>
                <a:spcPts val="0"/>
              </a:spcBef>
              <a:spcAft>
                <a:spcPts val="0"/>
              </a:spcAft>
              <a:buFont typeface="Symbol" panose="05050102010706020507" pitchFamily="18" charset="2"/>
              <a:buChar char=""/>
            </a:pPr>
            <a:r>
              <a:rPr lang="en-US" sz="1600" kern="100">
                <a:effectLst/>
                <a:latin typeface="Century Gothic" panose="020B0502020202020204" pitchFamily="34" charset="0"/>
                <a:ea typeface="Aptos" panose="020B0004020202020204" pitchFamily="34" charset="0"/>
                <a:cs typeface="Times New Roman" panose="02020603050405020304" pitchFamily="18" charset="0"/>
              </a:rPr>
              <a:t>People Analytics and Dashboards</a:t>
            </a:r>
          </a:p>
          <a:p>
            <a:pPr marL="342900" marR="0" lvl="0" indent="-342900">
              <a:lnSpc>
                <a:spcPct val="115000"/>
              </a:lnSpc>
              <a:spcBef>
                <a:spcPts val="0"/>
              </a:spcBef>
              <a:spcAft>
                <a:spcPts val="800"/>
              </a:spcAft>
              <a:buFont typeface="Symbol" panose="05050102010706020507" pitchFamily="18" charset="2"/>
              <a:buChar char=""/>
            </a:pPr>
            <a:r>
              <a:rPr lang="en-US" sz="1600" kern="100">
                <a:effectLst/>
                <a:latin typeface="Century Gothic" panose="020B0502020202020204" pitchFamily="34" charset="0"/>
                <a:ea typeface="Aptos" panose="020B0004020202020204" pitchFamily="34" charset="0"/>
                <a:cs typeface="Times New Roman" panose="02020603050405020304" pitchFamily="18" charset="0"/>
              </a:rPr>
              <a:t>Job Information Management Software</a:t>
            </a:r>
          </a:p>
          <a:p>
            <a:pPr>
              <a:lnSpc>
                <a:spcPct val="115000"/>
              </a:lnSpc>
            </a:pPr>
            <a:r>
              <a:rPr lang="en-US" sz="2000" b="1" kern="0">
                <a:ea typeface="Times New Roman" panose="02020603050405020304" pitchFamily="18" charset="0"/>
                <a:cs typeface="Times New Roman" panose="02020603050405020304" pitchFamily="18" charset="0"/>
              </a:rPr>
              <a:t>Tactics</a:t>
            </a:r>
            <a:endParaRPr lang="en-US" sz="2000" kern="10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600" kern="0">
                <a:latin typeface="Century Gothic" panose="020B0502020202020204" pitchFamily="34" charset="0"/>
                <a:ea typeface="Times New Roman" panose="02020603050405020304" pitchFamily="18" charset="0"/>
                <a:cs typeface="Times New Roman" panose="02020603050405020304" pitchFamily="18" charset="0"/>
              </a:rPr>
              <a:t>Pay range disclosures </a:t>
            </a:r>
            <a:endParaRPr lang="en-US" sz="1600" kern="100">
              <a:latin typeface="Century Gothic" panose="020B0502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600" kern="0">
                <a:latin typeface="Century Gothic" panose="020B0502020202020204" pitchFamily="34" charset="0"/>
                <a:ea typeface="Times New Roman" panose="02020603050405020304" pitchFamily="18" charset="0"/>
                <a:cs typeface="Times New Roman" panose="02020603050405020304" pitchFamily="18" charset="0"/>
              </a:rPr>
              <a:t>Real-Time Access to Pay Data</a:t>
            </a:r>
            <a:endParaRPr lang="en-US" sz="1600" kern="100">
              <a:effectLst/>
              <a:latin typeface="Century Gothic" panose="020B0502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021840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592772-94B6-F398-61E1-0268DE7D1F17}"/>
              </a:ext>
            </a:extLst>
          </p:cNvPr>
          <p:cNvSpPr>
            <a:spLocks noGrp="1"/>
          </p:cNvSpPr>
          <p:nvPr>
            <p:ph type="title"/>
          </p:nvPr>
        </p:nvSpPr>
        <p:spPr/>
        <p:txBody>
          <a:bodyPr/>
          <a:lstStyle/>
          <a:p>
            <a:pPr algn="ctr"/>
            <a:r>
              <a:rPr lang="en-US" b="0"/>
              <a:t>Question</a:t>
            </a:r>
            <a:r>
              <a:rPr lang="en-US"/>
              <a:t> 5</a:t>
            </a:r>
          </a:p>
        </p:txBody>
      </p:sp>
      <p:sp>
        <p:nvSpPr>
          <p:cNvPr id="2" name="TextBox 1">
            <a:extLst>
              <a:ext uri="{FF2B5EF4-FFF2-40B4-BE49-F238E27FC236}">
                <a16:creationId xmlns:a16="http://schemas.microsoft.com/office/drawing/2014/main" id="{CFDFA640-72CC-32E5-68A2-365EB3EB9A9E}"/>
              </a:ext>
            </a:extLst>
          </p:cNvPr>
          <p:cNvSpPr txBox="1"/>
          <p:nvPr/>
        </p:nvSpPr>
        <p:spPr>
          <a:xfrm>
            <a:off x="601988" y="2711519"/>
            <a:ext cx="109112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effectLst/>
                <a:uLnTx/>
                <a:uFillTx/>
                <a:latin typeface="+mj-lt"/>
                <a:ea typeface="Source Sans Pro" panose="020B0503030403020204" pitchFamily="34" charset="0"/>
              </a:rPr>
              <a:t>What is the hidden workforce? How can you access it and is it worth it?</a:t>
            </a:r>
          </a:p>
        </p:txBody>
      </p:sp>
    </p:spTree>
    <p:extLst>
      <p:ext uri="{BB962C8B-B14F-4D97-AF65-F5344CB8AC3E}">
        <p14:creationId xmlns:p14="http://schemas.microsoft.com/office/powerpoint/2010/main" val="3074691830"/>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8690E-5325-4E73-A13A-90268031379C}"/>
              </a:ext>
            </a:extLst>
          </p:cNvPr>
          <p:cNvSpPr>
            <a:spLocks noGrp="1"/>
          </p:cNvSpPr>
          <p:nvPr>
            <p:ph type="title"/>
          </p:nvPr>
        </p:nvSpPr>
        <p:spPr/>
        <p:txBody>
          <a:bodyPr/>
          <a:lstStyle/>
          <a:p>
            <a:r>
              <a:rPr lang="en-US" b="0"/>
              <a:t>What is the </a:t>
            </a:r>
            <a:r>
              <a:rPr lang="en-US"/>
              <a:t>Hidden Workforce</a:t>
            </a:r>
          </a:p>
        </p:txBody>
      </p:sp>
      <p:sp>
        <p:nvSpPr>
          <p:cNvPr id="4" name="TextBox 3">
            <a:extLst>
              <a:ext uri="{FF2B5EF4-FFF2-40B4-BE49-F238E27FC236}">
                <a16:creationId xmlns:a16="http://schemas.microsoft.com/office/drawing/2014/main" id="{35DEA8A6-DA5C-BFEE-6A31-F7F9B43D6EB5}"/>
              </a:ext>
            </a:extLst>
          </p:cNvPr>
          <p:cNvSpPr txBox="1"/>
          <p:nvPr/>
        </p:nvSpPr>
        <p:spPr>
          <a:xfrm>
            <a:off x="655093" y="3564907"/>
            <a:ext cx="2468880" cy="1569660"/>
          </a:xfrm>
          <a:prstGeom prst="rect">
            <a:avLst/>
          </a:prstGeom>
          <a:noFill/>
        </p:spPr>
        <p:txBody>
          <a:bodyPr wrap="square">
            <a:spAutoFit/>
          </a:bodyPr>
          <a:lstStyle/>
          <a:p>
            <a:pPr algn="ctr"/>
            <a:r>
              <a:rPr lang="en-US" sz="1600" b="1" i="0">
                <a:effectLst/>
                <a:latin typeface="+mj-lt"/>
              </a:rPr>
              <a:t>Retirees and Older Workers</a:t>
            </a:r>
          </a:p>
          <a:p>
            <a:pPr algn="ctr"/>
            <a:endParaRPr lang="en-US" sz="1200" b="1" i="0">
              <a:effectLst/>
              <a:latin typeface="+mj-lt"/>
            </a:endParaRPr>
          </a:p>
          <a:p>
            <a:pPr algn="ctr"/>
            <a:r>
              <a:rPr lang="en-US" sz="1200" b="1" i="0">
                <a:effectLst/>
                <a:latin typeface="Century Gothic" panose="020B0502020202020204" pitchFamily="34" charset="0"/>
              </a:rPr>
              <a:t>6.4 </a:t>
            </a:r>
            <a:r>
              <a:rPr lang="en-US" sz="1200" i="0">
                <a:effectLst/>
                <a:latin typeface="Century Gothic" panose="020B0502020202020204" pitchFamily="34" charset="0"/>
              </a:rPr>
              <a:t>(2020)</a:t>
            </a:r>
            <a:r>
              <a:rPr lang="en-US" sz="1200" b="1" i="0">
                <a:effectLst/>
                <a:latin typeface="Century Gothic" panose="020B0502020202020204" pitchFamily="34" charset="0"/>
              </a:rPr>
              <a:t> =&gt; 8.9% </a:t>
            </a:r>
            <a:r>
              <a:rPr lang="en-US" sz="1200" i="0">
                <a:effectLst/>
                <a:latin typeface="Century Gothic" panose="020B0502020202020204" pitchFamily="34" charset="0"/>
              </a:rPr>
              <a:t>(2030)</a:t>
            </a:r>
          </a:p>
          <a:p>
            <a:pPr algn="ctr"/>
            <a:r>
              <a:rPr lang="en-US" sz="1200" b="1" i="0">
                <a:effectLst/>
                <a:latin typeface="Century Gothic" panose="020B0502020202020204" pitchFamily="34" charset="0"/>
              </a:rPr>
              <a:t>39%</a:t>
            </a:r>
            <a:r>
              <a:rPr lang="en-US" sz="1200" b="0" i="0">
                <a:effectLst/>
                <a:latin typeface="Century Gothic" panose="020B0502020202020204" pitchFamily="34" charset="0"/>
              </a:rPr>
              <a:t> of workers 65+ employed part-time</a:t>
            </a:r>
          </a:p>
          <a:p>
            <a:pPr algn="ctr"/>
            <a:endParaRPr lang="en-US" sz="1600" b="0" i="0">
              <a:effectLst/>
              <a:latin typeface="+mj-lt"/>
            </a:endParaRPr>
          </a:p>
        </p:txBody>
      </p:sp>
      <p:sp>
        <p:nvSpPr>
          <p:cNvPr id="6" name="TextBox 5">
            <a:extLst>
              <a:ext uri="{FF2B5EF4-FFF2-40B4-BE49-F238E27FC236}">
                <a16:creationId xmlns:a16="http://schemas.microsoft.com/office/drawing/2014/main" id="{9E89088B-14A6-4763-CB4F-B5EB5F2FABC0}"/>
              </a:ext>
            </a:extLst>
          </p:cNvPr>
          <p:cNvSpPr txBox="1"/>
          <p:nvPr/>
        </p:nvSpPr>
        <p:spPr>
          <a:xfrm>
            <a:off x="9179917" y="3556924"/>
            <a:ext cx="2468880" cy="1323439"/>
          </a:xfrm>
          <a:prstGeom prst="rect">
            <a:avLst/>
          </a:prstGeom>
          <a:noFill/>
        </p:spPr>
        <p:txBody>
          <a:bodyPr wrap="square">
            <a:spAutoFit/>
          </a:bodyPr>
          <a:lstStyle/>
          <a:p>
            <a:pPr algn="ctr"/>
            <a:r>
              <a:rPr lang="en-US" sz="1600" b="1" i="0">
                <a:effectLst/>
                <a:latin typeface="+mj-lt"/>
              </a:rPr>
              <a:t>Other Hidden Workforces</a:t>
            </a:r>
          </a:p>
          <a:p>
            <a:pPr algn="ctr"/>
            <a:endParaRPr lang="en-US" sz="1200" i="0">
              <a:effectLst/>
              <a:latin typeface="+mj-lt"/>
            </a:endParaRPr>
          </a:p>
          <a:p>
            <a:pPr algn="ctr"/>
            <a:r>
              <a:rPr lang="en-US" sz="1200" i="0">
                <a:effectLst/>
                <a:latin typeface="Century Gothic" panose="020B0502020202020204" pitchFamily="34" charset="0"/>
              </a:rPr>
              <a:t>Boomerang employees</a:t>
            </a:r>
          </a:p>
          <a:p>
            <a:pPr algn="ctr"/>
            <a:r>
              <a:rPr lang="en-US" sz="1200" i="0">
                <a:effectLst/>
                <a:latin typeface="Century Gothic" panose="020B0502020202020204" pitchFamily="34" charset="0"/>
              </a:rPr>
              <a:t>Return-to-work programs</a:t>
            </a:r>
          </a:p>
          <a:p>
            <a:pPr algn="ctr"/>
            <a:r>
              <a:rPr lang="en-US" sz="1200" i="0">
                <a:effectLst/>
                <a:latin typeface="Century Gothic" panose="020B0502020202020204" pitchFamily="34" charset="0"/>
              </a:rPr>
              <a:t>Individuals with disabilities</a:t>
            </a:r>
            <a:endParaRPr lang="en-US" sz="1600" i="0">
              <a:effectLst/>
              <a:latin typeface="Century Gothic" panose="020B0502020202020204" pitchFamily="34" charset="0"/>
            </a:endParaRPr>
          </a:p>
        </p:txBody>
      </p:sp>
      <p:sp>
        <p:nvSpPr>
          <p:cNvPr id="8" name="TextBox 7">
            <a:extLst>
              <a:ext uri="{FF2B5EF4-FFF2-40B4-BE49-F238E27FC236}">
                <a16:creationId xmlns:a16="http://schemas.microsoft.com/office/drawing/2014/main" id="{BBF5CE63-5A81-F8B7-FB85-2AE582941626}"/>
              </a:ext>
            </a:extLst>
          </p:cNvPr>
          <p:cNvSpPr txBox="1"/>
          <p:nvPr/>
        </p:nvSpPr>
        <p:spPr>
          <a:xfrm>
            <a:off x="3496701" y="3556924"/>
            <a:ext cx="2468880" cy="1508105"/>
          </a:xfrm>
          <a:prstGeom prst="rect">
            <a:avLst/>
          </a:prstGeom>
          <a:noFill/>
        </p:spPr>
        <p:txBody>
          <a:bodyPr wrap="square">
            <a:spAutoFit/>
          </a:bodyPr>
          <a:lstStyle/>
          <a:p>
            <a:pPr algn="ctr"/>
            <a:r>
              <a:rPr lang="en-US" sz="1600" b="1">
                <a:latin typeface="+mj-lt"/>
              </a:rPr>
              <a:t>Caregivers</a:t>
            </a:r>
          </a:p>
          <a:p>
            <a:pPr algn="ctr"/>
            <a:endParaRPr lang="en-US" sz="1200" b="1">
              <a:latin typeface="+mj-lt"/>
            </a:endParaRPr>
          </a:p>
          <a:p>
            <a:pPr algn="ctr"/>
            <a:r>
              <a:rPr lang="en-US" sz="1200" b="1">
                <a:latin typeface="Century Gothic" panose="020B0502020202020204" pitchFamily="34" charset="0"/>
              </a:rPr>
              <a:t>53M (17%) </a:t>
            </a:r>
            <a:r>
              <a:rPr lang="en-US" sz="1200" b="0" i="0">
                <a:effectLst/>
                <a:latin typeface="Century Gothic" panose="020B0502020202020204" pitchFamily="34" charset="0"/>
              </a:rPr>
              <a:t>provide unpaid care to adult 50+</a:t>
            </a:r>
            <a:endParaRPr lang="en-US" sz="1200" b="1">
              <a:latin typeface="Century Gothic" panose="020B0502020202020204" pitchFamily="34" charset="0"/>
            </a:endParaRPr>
          </a:p>
          <a:p>
            <a:pPr algn="ctr"/>
            <a:r>
              <a:rPr lang="en-US" sz="1200" b="1" i="0">
                <a:effectLst/>
                <a:latin typeface="Century Gothic" panose="020B0502020202020204" pitchFamily="34" charset="0"/>
              </a:rPr>
              <a:t>54% </a:t>
            </a:r>
            <a:r>
              <a:rPr lang="en-US" sz="1200" i="0">
                <a:effectLst/>
                <a:latin typeface="Century Gothic" panose="020B0502020202020204" pitchFamily="34" charset="0"/>
              </a:rPr>
              <a:t>struggle with work/caregiving balance</a:t>
            </a:r>
          </a:p>
          <a:p>
            <a:pPr algn="ctr"/>
            <a:endParaRPr lang="en-US" sz="1600" b="0" i="0">
              <a:effectLst/>
              <a:latin typeface="+mj-lt"/>
            </a:endParaRPr>
          </a:p>
        </p:txBody>
      </p:sp>
      <p:sp>
        <p:nvSpPr>
          <p:cNvPr id="12" name="TextBox 11">
            <a:extLst>
              <a:ext uri="{FF2B5EF4-FFF2-40B4-BE49-F238E27FC236}">
                <a16:creationId xmlns:a16="http://schemas.microsoft.com/office/drawing/2014/main" id="{C9F2668F-8C1D-41EF-7AD9-B05A4937D36A}"/>
              </a:ext>
            </a:extLst>
          </p:cNvPr>
          <p:cNvSpPr txBox="1"/>
          <p:nvPr/>
        </p:nvSpPr>
        <p:spPr>
          <a:xfrm>
            <a:off x="6338309" y="3572808"/>
            <a:ext cx="2468880" cy="892552"/>
          </a:xfrm>
          <a:prstGeom prst="rect">
            <a:avLst/>
          </a:prstGeom>
          <a:noFill/>
        </p:spPr>
        <p:txBody>
          <a:bodyPr wrap="square">
            <a:spAutoFit/>
          </a:bodyPr>
          <a:lstStyle/>
          <a:p>
            <a:pPr algn="ctr"/>
            <a:r>
              <a:rPr lang="en-US" sz="1600" b="1">
                <a:latin typeface="+mj-lt"/>
              </a:rPr>
              <a:t>Neurodiverse Talent</a:t>
            </a:r>
          </a:p>
          <a:p>
            <a:pPr algn="ctr"/>
            <a:endParaRPr lang="en-US" sz="1200">
              <a:latin typeface="+mj-lt"/>
            </a:endParaRPr>
          </a:p>
          <a:p>
            <a:pPr algn="ctr"/>
            <a:r>
              <a:rPr lang="en-US" sz="1200" b="1">
                <a:latin typeface="Century Gothic" panose="020B0502020202020204" pitchFamily="34" charset="0"/>
              </a:rPr>
              <a:t>15-20% </a:t>
            </a:r>
            <a:r>
              <a:rPr lang="en-US" sz="1200">
                <a:latin typeface="Century Gothic" panose="020B0502020202020204" pitchFamily="34" charset="0"/>
              </a:rPr>
              <a:t>of the global population</a:t>
            </a:r>
          </a:p>
        </p:txBody>
      </p:sp>
      <p:sp>
        <p:nvSpPr>
          <p:cNvPr id="14" name="TextBox 13">
            <a:extLst>
              <a:ext uri="{FF2B5EF4-FFF2-40B4-BE49-F238E27FC236}">
                <a16:creationId xmlns:a16="http://schemas.microsoft.com/office/drawing/2014/main" id="{F205A736-BE0A-12F7-D807-AC1AE5189820}"/>
              </a:ext>
            </a:extLst>
          </p:cNvPr>
          <p:cNvSpPr txBox="1"/>
          <p:nvPr/>
        </p:nvSpPr>
        <p:spPr>
          <a:xfrm>
            <a:off x="468350" y="6207609"/>
            <a:ext cx="7006106" cy="261610"/>
          </a:xfrm>
          <a:prstGeom prst="rect">
            <a:avLst/>
          </a:prstGeom>
          <a:noFill/>
        </p:spPr>
        <p:txBody>
          <a:bodyPr wrap="square">
            <a:spAutoFit/>
          </a:bodyPr>
          <a:lstStyle/>
          <a:p>
            <a:r>
              <a:rPr lang="en-US" sz="1050">
                <a:hlinkClick r:id="rId3"/>
              </a:rPr>
              <a:t>2023 U.S. Unpaid Caregiver Statistics: Demographic Data | A Place for Mom</a:t>
            </a:r>
            <a:endParaRPr lang="en-US" sz="1050"/>
          </a:p>
        </p:txBody>
      </p:sp>
      <p:sp>
        <p:nvSpPr>
          <p:cNvPr id="16" name="TextBox 15">
            <a:extLst>
              <a:ext uri="{FF2B5EF4-FFF2-40B4-BE49-F238E27FC236}">
                <a16:creationId xmlns:a16="http://schemas.microsoft.com/office/drawing/2014/main" id="{45F3CCB6-06E4-62A1-243D-BF4A8EE84C6D}"/>
              </a:ext>
            </a:extLst>
          </p:cNvPr>
          <p:cNvSpPr txBox="1"/>
          <p:nvPr/>
        </p:nvSpPr>
        <p:spPr>
          <a:xfrm>
            <a:off x="516644" y="5930610"/>
            <a:ext cx="8846295" cy="261610"/>
          </a:xfrm>
          <a:prstGeom prst="rect">
            <a:avLst/>
          </a:prstGeom>
          <a:noFill/>
        </p:spPr>
        <p:txBody>
          <a:bodyPr wrap="square">
            <a:spAutoFit/>
          </a:bodyPr>
          <a:lstStyle/>
          <a:p>
            <a:r>
              <a:rPr lang="en-US" sz="1050">
                <a:hlinkClick r:id="rId4"/>
              </a:rPr>
              <a:t>Tapping into the Talent Pool of Neurodiversity - SIFMA - Tapping into the Talent Pool of Neurodiversity - SIFMA</a:t>
            </a:r>
            <a:endParaRPr lang="en-US" sz="1050"/>
          </a:p>
        </p:txBody>
      </p:sp>
      <p:sp>
        <p:nvSpPr>
          <p:cNvPr id="18" name="TextBox 17">
            <a:extLst>
              <a:ext uri="{FF2B5EF4-FFF2-40B4-BE49-F238E27FC236}">
                <a16:creationId xmlns:a16="http://schemas.microsoft.com/office/drawing/2014/main" id="{8879F6B8-EFD8-597B-1F15-E48BCB67209C}"/>
              </a:ext>
            </a:extLst>
          </p:cNvPr>
          <p:cNvSpPr txBox="1"/>
          <p:nvPr/>
        </p:nvSpPr>
        <p:spPr>
          <a:xfrm>
            <a:off x="516644" y="5706455"/>
            <a:ext cx="7006106" cy="246221"/>
          </a:xfrm>
          <a:prstGeom prst="rect">
            <a:avLst/>
          </a:prstGeom>
          <a:noFill/>
        </p:spPr>
        <p:txBody>
          <a:bodyPr wrap="square">
            <a:spAutoFit/>
          </a:bodyPr>
          <a:lstStyle/>
          <a:p>
            <a:r>
              <a:rPr lang="en-US" sz="1000">
                <a:hlinkClick r:id="rId5"/>
              </a:rPr>
              <a:t>10 Untapped Talent Pools Holding Exceptional Candidates | Reward Gateway</a:t>
            </a:r>
            <a:endParaRPr lang="en-US" sz="1000"/>
          </a:p>
        </p:txBody>
      </p:sp>
      <p:pic>
        <p:nvPicPr>
          <p:cNvPr id="11" name="Picture 10" descr="A blue and black logo&#10;&#10;Description automatically generated">
            <a:extLst>
              <a:ext uri="{FF2B5EF4-FFF2-40B4-BE49-F238E27FC236}">
                <a16:creationId xmlns:a16="http://schemas.microsoft.com/office/drawing/2014/main" id="{6EDE49A9-A2B7-AAA1-C423-B8945387FB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7152" y="1434525"/>
            <a:ext cx="1904762" cy="1904762"/>
          </a:xfrm>
          <a:prstGeom prst="rect">
            <a:avLst/>
          </a:prstGeom>
        </p:spPr>
      </p:pic>
      <p:pic>
        <p:nvPicPr>
          <p:cNvPr id="15" name="Picture 14" descr="A purple neon hand with a heart&#10;&#10;Description automatically generated">
            <a:extLst>
              <a:ext uri="{FF2B5EF4-FFF2-40B4-BE49-F238E27FC236}">
                <a16:creationId xmlns:a16="http://schemas.microsoft.com/office/drawing/2014/main" id="{70F5DA8C-3BD8-A854-D06B-B8308E6A2A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80165" y="1688657"/>
            <a:ext cx="1901952" cy="1901952"/>
          </a:xfrm>
          <a:prstGeom prst="rect">
            <a:avLst/>
          </a:prstGeom>
        </p:spPr>
      </p:pic>
      <p:pic>
        <p:nvPicPr>
          <p:cNvPr id="19" name="Picture 18" descr="A yellow infinity symbol on a black background&#10;&#10;Description automatically generated">
            <a:extLst>
              <a:ext uri="{FF2B5EF4-FFF2-40B4-BE49-F238E27FC236}">
                <a16:creationId xmlns:a16="http://schemas.microsoft.com/office/drawing/2014/main" id="{C77F6785-EC92-ED59-5BE2-ADD49D9EB4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0050" y="1931527"/>
            <a:ext cx="1625397" cy="1625397"/>
          </a:xfrm>
          <a:prstGeom prst="rect">
            <a:avLst/>
          </a:prstGeom>
        </p:spPr>
      </p:pic>
      <p:pic>
        <p:nvPicPr>
          <p:cNvPr id="21" name="Picture 20" descr="A group of people with circles&#10;&#10;Description automatically generated">
            <a:extLst>
              <a:ext uri="{FF2B5EF4-FFF2-40B4-BE49-F238E27FC236}">
                <a16:creationId xmlns:a16="http://schemas.microsoft.com/office/drawing/2014/main" id="{FF6BF73B-7024-71E8-076D-7976BD945D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00071" y="1774680"/>
            <a:ext cx="1828571" cy="1828571"/>
          </a:xfrm>
          <a:prstGeom prst="rect">
            <a:avLst/>
          </a:prstGeom>
        </p:spPr>
      </p:pic>
    </p:spTree>
    <p:extLst>
      <p:ext uri="{BB962C8B-B14F-4D97-AF65-F5344CB8AC3E}">
        <p14:creationId xmlns:p14="http://schemas.microsoft.com/office/powerpoint/2010/main" val="40691858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2" grpId="0"/>
      <p:bldP spid="14" grpId="0"/>
      <p:bldP spid="16" grpId="0"/>
      <p:bldP spid="18"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74902-DD88-D57D-A121-27176677A268}"/>
              </a:ext>
            </a:extLst>
          </p:cNvPr>
          <p:cNvSpPr>
            <a:spLocks noGrp="1"/>
          </p:cNvSpPr>
          <p:nvPr>
            <p:ph type="title"/>
          </p:nvPr>
        </p:nvSpPr>
        <p:spPr/>
        <p:txBody>
          <a:bodyPr/>
          <a:lstStyle/>
          <a:p>
            <a:pPr algn="ctr"/>
            <a:r>
              <a:rPr lang="en-US">
                <a:solidFill>
                  <a:schemeClr val="bg1"/>
                </a:solidFill>
              </a:rPr>
              <a:t>Poll</a:t>
            </a:r>
            <a:endParaRPr lang="en-US" b="0">
              <a:solidFill>
                <a:schemeClr val="bg1"/>
              </a:solidFill>
            </a:endParaRPr>
          </a:p>
        </p:txBody>
      </p:sp>
      <p:sp>
        <p:nvSpPr>
          <p:cNvPr id="4" name="TextBox 3">
            <a:extLst>
              <a:ext uri="{FF2B5EF4-FFF2-40B4-BE49-F238E27FC236}">
                <a16:creationId xmlns:a16="http://schemas.microsoft.com/office/drawing/2014/main" id="{6297A219-FA36-BE60-108F-84A32C09D94E}"/>
              </a:ext>
            </a:extLst>
          </p:cNvPr>
          <p:cNvSpPr txBox="1"/>
          <p:nvPr/>
        </p:nvSpPr>
        <p:spPr>
          <a:xfrm>
            <a:off x="866965" y="3785839"/>
            <a:ext cx="9754644" cy="1918923"/>
          </a:xfrm>
          <a:prstGeom prst="rect">
            <a:avLst/>
          </a:prstGeom>
          <a:noFill/>
        </p:spPr>
        <p:txBody>
          <a:bodyPr wrap="square">
            <a:spAutoFit/>
          </a:bodyPr>
          <a:lstStyle/>
          <a:p>
            <a:pPr marL="342900" marR="0" lvl="0" indent="-342900" algn="l" defTabSz="914400" rtl="0" eaLnBrk="1" fontAlgn="auto" latinLnBrk="0" hangingPunct="1">
              <a:lnSpc>
                <a:spcPct val="120000"/>
              </a:lnSpc>
              <a:spcBef>
                <a:spcPts val="1000"/>
              </a:spcBef>
              <a:spcAft>
                <a:spcPts val="0"/>
              </a:spcAft>
              <a:buClrTx/>
              <a:buSzTx/>
              <a:buFont typeface="+mj-lt"/>
              <a:buAutoNum type="alphaUcPeriod"/>
              <a:tabLst/>
              <a:defRPr/>
            </a:pPr>
            <a:r>
              <a:rPr kumimoji="0" lang="en-US" sz="2000" b="0" i="0" u="none" strike="noStrike" kern="1200" cap="none" spc="0" normalizeH="0" baseline="0" noProof="0">
                <a:ln>
                  <a:noFill/>
                </a:ln>
                <a:solidFill>
                  <a:prstClr val="white"/>
                </a:solidFill>
                <a:effectLst/>
                <a:uLnTx/>
                <a:uFillTx/>
                <a:latin typeface="Century Gothic" panose="020B0502020202020204" pitchFamily="34" charset="0"/>
              </a:rPr>
              <a:t>Extremely important</a:t>
            </a:r>
          </a:p>
          <a:p>
            <a:pPr marL="342900" marR="0" lvl="0" indent="-342900" algn="l" defTabSz="914400" rtl="0" eaLnBrk="1" fontAlgn="auto" latinLnBrk="0" hangingPunct="1">
              <a:lnSpc>
                <a:spcPct val="120000"/>
              </a:lnSpc>
              <a:spcBef>
                <a:spcPts val="1000"/>
              </a:spcBef>
              <a:spcAft>
                <a:spcPts val="0"/>
              </a:spcAft>
              <a:buClrTx/>
              <a:buSzTx/>
              <a:buFont typeface="+mj-lt"/>
              <a:buAutoNum type="alphaUcPeriod"/>
              <a:tabLst/>
              <a:defRPr/>
            </a:pPr>
            <a:r>
              <a:rPr kumimoji="0" lang="en-US" sz="2000" b="0" i="0" u="none" strike="noStrike" kern="1200" cap="none" spc="0" normalizeH="0" baseline="0" noProof="0">
                <a:ln>
                  <a:noFill/>
                </a:ln>
                <a:solidFill>
                  <a:prstClr val="white"/>
                </a:solidFill>
                <a:effectLst/>
                <a:uLnTx/>
                <a:uFillTx/>
                <a:latin typeface="Century Gothic" panose="020B0502020202020204" pitchFamily="34" charset="0"/>
              </a:rPr>
              <a:t>Very important</a:t>
            </a:r>
          </a:p>
          <a:p>
            <a:pPr marL="342900" marR="0" lvl="0" indent="-342900" algn="l" defTabSz="914400" rtl="0" eaLnBrk="1" fontAlgn="auto" latinLnBrk="0" hangingPunct="1">
              <a:lnSpc>
                <a:spcPct val="120000"/>
              </a:lnSpc>
              <a:spcBef>
                <a:spcPts val="1000"/>
              </a:spcBef>
              <a:spcAft>
                <a:spcPts val="0"/>
              </a:spcAft>
              <a:buClrTx/>
              <a:buSzTx/>
              <a:buFont typeface="+mj-lt"/>
              <a:buAutoNum type="alphaUcPeriod"/>
              <a:tabLst/>
              <a:defRPr/>
            </a:pPr>
            <a:r>
              <a:rPr kumimoji="0" lang="en-US" sz="2000" b="0" i="0" u="none" strike="noStrike" kern="1200" cap="none" spc="0" normalizeH="0" baseline="0" noProof="0">
                <a:ln>
                  <a:noFill/>
                </a:ln>
                <a:solidFill>
                  <a:prstClr val="white"/>
                </a:solidFill>
                <a:effectLst/>
                <a:uLnTx/>
                <a:uFillTx/>
                <a:latin typeface="Century Gothic" panose="020B0502020202020204" pitchFamily="34" charset="0"/>
              </a:rPr>
              <a:t>Moderately important</a:t>
            </a:r>
          </a:p>
          <a:p>
            <a:pPr marL="342900" marR="0" lvl="0" indent="-342900" algn="l" defTabSz="914400" rtl="0" eaLnBrk="1" fontAlgn="auto" latinLnBrk="0" hangingPunct="1">
              <a:lnSpc>
                <a:spcPct val="120000"/>
              </a:lnSpc>
              <a:spcBef>
                <a:spcPts val="1000"/>
              </a:spcBef>
              <a:spcAft>
                <a:spcPts val="0"/>
              </a:spcAft>
              <a:buClrTx/>
              <a:buSzTx/>
              <a:buFont typeface="+mj-lt"/>
              <a:buAutoNum type="alphaUcPeriod"/>
              <a:tabLst/>
              <a:defRPr/>
            </a:pPr>
            <a:r>
              <a:rPr kumimoji="0" lang="en-US" sz="2000" b="0" i="0" u="none" strike="noStrike" kern="1200" cap="none" spc="0" normalizeH="0" baseline="0" noProof="0">
                <a:ln>
                  <a:noFill/>
                </a:ln>
                <a:solidFill>
                  <a:prstClr val="white"/>
                </a:solidFill>
                <a:effectLst/>
                <a:uLnTx/>
                <a:uFillTx/>
                <a:latin typeface="Century Gothic" panose="020B0502020202020204" pitchFamily="34" charset="0"/>
              </a:rPr>
              <a:t>Slightly important</a:t>
            </a:r>
          </a:p>
        </p:txBody>
      </p:sp>
      <p:sp>
        <p:nvSpPr>
          <p:cNvPr id="5" name="TextBox 4">
            <a:extLst>
              <a:ext uri="{FF2B5EF4-FFF2-40B4-BE49-F238E27FC236}">
                <a16:creationId xmlns:a16="http://schemas.microsoft.com/office/drawing/2014/main" id="{0917AACF-C353-898C-910F-6E7FEE6801AE}"/>
              </a:ext>
            </a:extLst>
          </p:cNvPr>
          <p:cNvSpPr txBox="1"/>
          <p:nvPr/>
        </p:nvSpPr>
        <p:spPr>
          <a:xfrm>
            <a:off x="655092" y="2224888"/>
            <a:ext cx="10685697" cy="1077218"/>
          </a:xfrm>
          <a:prstGeom prst="rect">
            <a:avLst/>
          </a:prstGeom>
          <a:noFill/>
        </p:spPr>
        <p:txBody>
          <a:bodyPr wrap="square">
            <a:spAutoFit/>
          </a:bodyPr>
          <a:lstStyle/>
          <a:p>
            <a:pPr algn="ctr"/>
            <a:r>
              <a:rPr lang="en-US" sz="3200" b="1">
                <a:solidFill>
                  <a:schemeClr val="bg1"/>
                </a:solidFill>
                <a:latin typeface="+mj-lt"/>
              </a:rPr>
              <a:t>How important is tapping into hidden Workforce for addressing your organization's talent needs?</a:t>
            </a:r>
            <a:endParaRPr lang="en-US" sz="3200" b="1">
              <a:latin typeface="+mj-lt"/>
            </a:endParaRPr>
          </a:p>
        </p:txBody>
      </p:sp>
    </p:spTree>
    <p:extLst>
      <p:ext uri="{BB962C8B-B14F-4D97-AF65-F5344CB8AC3E}">
        <p14:creationId xmlns:p14="http://schemas.microsoft.com/office/powerpoint/2010/main" val="1911177817"/>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592772-94B6-F398-61E1-0268DE7D1F17}"/>
              </a:ext>
            </a:extLst>
          </p:cNvPr>
          <p:cNvSpPr>
            <a:spLocks noGrp="1"/>
          </p:cNvSpPr>
          <p:nvPr>
            <p:ph type="title"/>
          </p:nvPr>
        </p:nvSpPr>
        <p:spPr/>
        <p:txBody>
          <a:bodyPr/>
          <a:lstStyle/>
          <a:p>
            <a:pPr algn="ctr"/>
            <a:r>
              <a:rPr lang="en-US" b="0"/>
              <a:t>Question</a:t>
            </a:r>
            <a:r>
              <a:rPr lang="en-US"/>
              <a:t> 6</a:t>
            </a:r>
          </a:p>
        </p:txBody>
      </p:sp>
      <p:sp>
        <p:nvSpPr>
          <p:cNvPr id="2" name="TextBox 1">
            <a:extLst>
              <a:ext uri="{FF2B5EF4-FFF2-40B4-BE49-F238E27FC236}">
                <a16:creationId xmlns:a16="http://schemas.microsoft.com/office/drawing/2014/main" id="{CFDFA640-72CC-32E5-68A2-365EB3EB9A9E}"/>
              </a:ext>
            </a:extLst>
          </p:cNvPr>
          <p:cNvSpPr txBox="1"/>
          <p:nvPr/>
        </p:nvSpPr>
        <p:spPr>
          <a:xfrm>
            <a:off x="601988" y="2711520"/>
            <a:ext cx="1091121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effectLst/>
                <a:uLnTx/>
                <a:uFillTx/>
                <a:latin typeface="+mj-lt"/>
                <a:ea typeface="Source Sans Pro" panose="020B0503030403020204" pitchFamily="34" charset="0"/>
              </a:rPr>
              <a:t>What tools and processes can we focus on now to prepare for the inevitable changes and new approaches that are coming? </a:t>
            </a:r>
          </a:p>
        </p:txBody>
      </p:sp>
    </p:spTree>
    <p:extLst>
      <p:ext uri="{BB962C8B-B14F-4D97-AF65-F5344CB8AC3E}">
        <p14:creationId xmlns:p14="http://schemas.microsoft.com/office/powerpoint/2010/main" val="1476426465"/>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BEBAC-E82A-7F18-215C-98B433E98668}"/>
              </a:ext>
            </a:extLst>
          </p:cNvPr>
          <p:cNvSpPr>
            <a:spLocks noGrp="1"/>
          </p:cNvSpPr>
          <p:nvPr>
            <p:ph type="title"/>
          </p:nvPr>
        </p:nvSpPr>
        <p:spPr/>
        <p:txBody>
          <a:bodyPr/>
          <a:lstStyle/>
          <a:p>
            <a:r>
              <a:rPr lang="en-US" b="0"/>
              <a:t>Job Information </a:t>
            </a:r>
            <a:r>
              <a:rPr lang="en-US"/>
              <a:t>Management</a:t>
            </a:r>
          </a:p>
        </p:txBody>
      </p:sp>
      <p:pic>
        <p:nvPicPr>
          <p:cNvPr id="7" name="Picture Placeholder 6" descr="A group of workers in hardhats looking at a tablet&#10;&#10;Description automatically generated">
            <a:extLst>
              <a:ext uri="{FF2B5EF4-FFF2-40B4-BE49-F238E27FC236}">
                <a16:creationId xmlns:a16="http://schemas.microsoft.com/office/drawing/2014/main" id="{DD5D0366-CA8C-E28D-4495-76BD5915DC3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029" r="13029"/>
          <a:stretch>
            <a:fillRect/>
          </a:stretch>
        </p:blipFill>
        <p:spPr/>
      </p:pic>
      <p:sp>
        <p:nvSpPr>
          <p:cNvPr id="3" name="TextBox 2">
            <a:extLst>
              <a:ext uri="{FF2B5EF4-FFF2-40B4-BE49-F238E27FC236}">
                <a16:creationId xmlns:a16="http://schemas.microsoft.com/office/drawing/2014/main" id="{E04EF759-2FC6-2D46-8CB9-69BD1F10A1BA}"/>
              </a:ext>
            </a:extLst>
          </p:cNvPr>
          <p:cNvSpPr txBox="1"/>
          <p:nvPr/>
        </p:nvSpPr>
        <p:spPr>
          <a:xfrm>
            <a:off x="322051" y="1961260"/>
            <a:ext cx="4742742" cy="2770438"/>
          </a:xfrm>
          <a:prstGeom prst="rect">
            <a:avLst/>
          </a:prstGeom>
          <a:noFill/>
        </p:spPr>
        <p:txBody>
          <a:bodyPr wrap="square" rtlCol="0">
            <a:spAutoFit/>
          </a:bodyPr>
          <a:lstStyle/>
          <a:p>
            <a:pPr marL="342900" marR="0" lvl="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entury Gothic" panose="020B0502020202020204" pitchFamily="34" charset="0"/>
                <a:ea typeface="Source Sans Pro" panose="020B0503030403020204" pitchFamily="34" charset="0"/>
              </a:rPr>
              <a:t>Continuously understanding work at a granular level keeps job insights aligned with changes in technology and the job market</a:t>
            </a:r>
          </a:p>
          <a:p>
            <a:pPr marL="342900" marR="0" lvl="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entury Gothic" panose="020B0502020202020204" pitchFamily="34" charset="0"/>
                <a:ea typeface="Source Sans Pro" panose="020B0503030403020204" pitchFamily="34" charset="0"/>
              </a:rPr>
              <a:t>This enables organizations to react in real-time to changes, ensuring readiness for the future</a:t>
            </a:r>
          </a:p>
        </p:txBody>
      </p:sp>
    </p:spTree>
    <p:extLst>
      <p:ext uri="{BB962C8B-B14F-4D97-AF65-F5344CB8AC3E}">
        <p14:creationId xmlns:p14="http://schemas.microsoft.com/office/powerpoint/2010/main" val="1340846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362AAE-0F47-CB48-8470-2FF7794AF8CB}"/>
              </a:ext>
            </a:extLst>
          </p:cNvPr>
          <p:cNvSpPr txBox="1"/>
          <p:nvPr/>
        </p:nvSpPr>
        <p:spPr>
          <a:xfrm>
            <a:off x="464490" y="562279"/>
            <a:ext cx="3456661" cy="3675814"/>
          </a:xfrm>
          <a:prstGeom prst="rect">
            <a:avLst/>
          </a:prstGeom>
          <a:noFill/>
        </p:spPr>
        <p:txBody>
          <a:bodyPr wrap="square" lIns="91440" tIns="45720" rIns="91440" bIns="45720" rtlCol="0" anchor="t">
            <a:spAutoFit/>
          </a:bodyPr>
          <a:lstStyle/>
          <a:p>
            <a:r>
              <a:rPr lang="en-US" sz="4000">
                <a:latin typeface="Poppins"/>
                <a:cs typeface="Arial"/>
              </a:rPr>
              <a:t>It's as Easy as </a:t>
            </a:r>
            <a:r>
              <a:rPr lang="en-US" sz="4000" b="1">
                <a:latin typeface="Poppins"/>
                <a:cs typeface="Arial"/>
              </a:rPr>
              <a:t>1.2.3…4</a:t>
            </a:r>
          </a:p>
          <a:p>
            <a:endParaRPr lang="en-US" sz="2400">
              <a:latin typeface="Century Gothic"/>
              <a:cs typeface="Arial" panose="020B0604020202020204" pitchFamily="34" charset="0"/>
            </a:endParaRPr>
          </a:p>
          <a:p>
            <a:r>
              <a:rPr lang="en-US" sz="1650">
                <a:latin typeface="Century Gothic"/>
                <a:cs typeface="Arial"/>
              </a:rPr>
              <a:t>A powerful job description repository must include:</a:t>
            </a:r>
          </a:p>
          <a:p>
            <a:pPr marL="600075" lvl="1" indent="-257175">
              <a:lnSpc>
                <a:spcPct val="150000"/>
              </a:lnSpc>
              <a:buFont typeface="Arial" panose="020B0604020202020204" pitchFamily="34" charset="0"/>
              <a:buChar char="•"/>
            </a:pPr>
            <a:r>
              <a:rPr lang="en-US" sz="1650">
                <a:latin typeface="Century Gothic"/>
                <a:cs typeface="Arial"/>
              </a:rPr>
              <a:t>Structure</a:t>
            </a:r>
          </a:p>
          <a:p>
            <a:pPr marL="600075" lvl="1" indent="-257175">
              <a:lnSpc>
                <a:spcPct val="150000"/>
              </a:lnSpc>
              <a:buFont typeface="Arial" panose="020B0604020202020204" pitchFamily="34" charset="0"/>
              <a:buChar char="•"/>
            </a:pPr>
            <a:r>
              <a:rPr lang="en-US" sz="1650">
                <a:latin typeface="Century Gothic"/>
                <a:cs typeface="Arial"/>
              </a:rPr>
              <a:t>Content</a:t>
            </a:r>
          </a:p>
          <a:p>
            <a:pPr marL="600075" lvl="1" indent="-257175">
              <a:lnSpc>
                <a:spcPct val="150000"/>
              </a:lnSpc>
              <a:buFont typeface="Arial" panose="020B0604020202020204" pitchFamily="34" charset="0"/>
              <a:buChar char="•"/>
            </a:pPr>
            <a:r>
              <a:rPr lang="en-US" sz="1650">
                <a:latin typeface="Century Gothic"/>
                <a:cs typeface="Arial"/>
              </a:rPr>
              <a:t>Collaboration</a:t>
            </a:r>
          </a:p>
          <a:p>
            <a:pPr marL="600075" lvl="1" indent="-257175">
              <a:lnSpc>
                <a:spcPct val="150000"/>
              </a:lnSpc>
              <a:buFont typeface="Arial" panose="020B0604020202020204" pitchFamily="34" charset="0"/>
              <a:buChar char="•"/>
            </a:pPr>
            <a:r>
              <a:rPr lang="en-US" sz="1650">
                <a:latin typeface="Century Gothic"/>
                <a:cs typeface="Arial"/>
              </a:rPr>
              <a:t>Integration</a:t>
            </a:r>
          </a:p>
        </p:txBody>
      </p:sp>
      <p:pic>
        <p:nvPicPr>
          <p:cNvPr id="4" name="Picture 3">
            <a:extLst>
              <a:ext uri="{FF2B5EF4-FFF2-40B4-BE49-F238E27FC236}">
                <a16:creationId xmlns:a16="http://schemas.microsoft.com/office/drawing/2014/main" id="{6E2EB2C7-91E2-40E3-ACF6-8B30371431C8}"/>
              </a:ext>
            </a:extLst>
          </p:cNvPr>
          <p:cNvPicPr>
            <a:picLocks noChangeAspect="1"/>
          </p:cNvPicPr>
          <p:nvPr/>
        </p:nvPicPr>
        <p:blipFill rotWithShape="1">
          <a:blip r:embed="rId3"/>
          <a:srcRect l="2319" t="892" b="75067"/>
          <a:stretch/>
        </p:blipFill>
        <p:spPr>
          <a:xfrm>
            <a:off x="4060858" y="229970"/>
            <a:ext cx="7865984" cy="1485603"/>
          </a:xfrm>
          <a:prstGeom prst="rect">
            <a:avLst/>
          </a:prstGeom>
        </p:spPr>
      </p:pic>
      <p:pic>
        <p:nvPicPr>
          <p:cNvPr id="5" name="Picture 4">
            <a:extLst>
              <a:ext uri="{FF2B5EF4-FFF2-40B4-BE49-F238E27FC236}">
                <a16:creationId xmlns:a16="http://schemas.microsoft.com/office/drawing/2014/main" id="{B5995A2C-963E-4B22-8792-585E2603CCB4}"/>
              </a:ext>
            </a:extLst>
          </p:cNvPr>
          <p:cNvPicPr>
            <a:picLocks noChangeAspect="1"/>
          </p:cNvPicPr>
          <p:nvPr/>
        </p:nvPicPr>
        <p:blipFill rotWithShape="1">
          <a:blip r:embed="rId3"/>
          <a:srcRect l="5436" t="26178" b="51189"/>
          <a:stretch/>
        </p:blipFill>
        <p:spPr>
          <a:xfrm>
            <a:off x="3660700" y="1542859"/>
            <a:ext cx="8314887" cy="1407074"/>
          </a:xfrm>
          <a:prstGeom prst="rect">
            <a:avLst/>
          </a:prstGeom>
        </p:spPr>
      </p:pic>
      <p:pic>
        <p:nvPicPr>
          <p:cNvPr id="6" name="Picture 5">
            <a:extLst>
              <a:ext uri="{FF2B5EF4-FFF2-40B4-BE49-F238E27FC236}">
                <a16:creationId xmlns:a16="http://schemas.microsoft.com/office/drawing/2014/main" id="{A2DF625C-E4F1-4899-9DFF-4BE0E106F996}"/>
              </a:ext>
            </a:extLst>
          </p:cNvPr>
          <p:cNvPicPr>
            <a:picLocks noChangeAspect="1"/>
          </p:cNvPicPr>
          <p:nvPr/>
        </p:nvPicPr>
        <p:blipFill rotWithShape="1">
          <a:blip r:embed="rId3"/>
          <a:srcRect l="14749" t="51464" b="26877"/>
          <a:stretch/>
        </p:blipFill>
        <p:spPr>
          <a:xfrm>
            <a:off x="3723810" y="2959920"/>
            <a:ext cx="8223320" cy="1429788"/>
          </a:xfrm>
          <a:prstGeom prst="rect">
            <a:avLst/>
          </a:prstGeom>
        </p:spPr>
      </p:pic>
      <p:pic>
        <p:nvPicPr>
          <p:cNvPr id="7" name="Picture 6">
            <a:extLst>
              <a:ext uri="{FF2B5EF4-FFF2-40B4-BE49-F238E27FC236}">
                <a16:creationId xmlns:a16="http://schemas.microsoft.com/office/drawing/2014/main" id="{2C1EB2BD-C0B0-4105-9E05-1F52496D01A7}"/>
              </a:ext>
            </a:extLst>
          </p:cNvPr>
          <p:cNvPicPr>
            <a:picLocks noChangeAspect="1"/>
          </p:cNvPicPr>
          <p:nvPr/>
        </p:nvPicPr>
        <p:blipFill rotWithShape="1">
          <a:blip r:embed="rId3"/>
          <a:srcRect l="22658" t="75777"/>
          <a:stretch/>
        </p:blipFill>
        <p:spPr>
          <a:xfrm>
            <a:off x="3660198" y="4427268"/>
            <a:ext cx="8378592" cy="1649641"/>
          </a:xfrm>
          <a:prstGeom prst="rect">
            <a:avLst/>
          </a:prstGeom>
        </p:spPr>
      </p:pic>
      <p:sp>
        <p:nvSpPr>
          <p:cNvPr id="8" name="TextBox 7">
            <a:extLst>
              <a:ext uri="{FF2B5EF4-FFF2-40B4-BE49-F238E27FC236}">
                <a16:creationId xmlns:a16="http://schemas.microsoft.com/office/drawing/2014/main" id="{C2B6B483-5C04-49EB-B488-176D6D46D001}"/>
              </a:ext>
            </a:extLst>
          </p:cNvPr>
          <p:cNvSpPr txBox="1"/>
          <p:nvPr/>
        </p:nvSpPr>
        <p:spPr>
          <a:xfrm>
            <a:off x="6211301" y="659588"/>
            <a:ext cx="5519246" cy="523220"/>
          </a:xfrm>
          <a:prstGeom prst="rect">
            <a:avLst/>
          </a:prstGeom>
          <a:noFill/>
        </p:spPr>
        <p:txBody>
          <a:bodyPr wrap="square" rtlCol="0" anchor="t">
            <a:spAutoFit/>
          </a:bodyPr>
          <a:lstStyle/>
          <a:p>
            <a:r>
              <a:rPr lang="en-US" sz="1400">
                <a:solidFill>
                  <a:schemeClr val="bg1"/>
                </a:solidFill>
                <a:latin typeface="Century Gothic"/>
              </a:rPr>
              <a:t>Create consistency across your job description repository by maintaining a uniform format and a structured process. </a:t>
            </a:r>
            <a:endParaRPr lang="en-US" sz="1400">
              <a:solidFill>
                <a:schemeClr val="bg1"/>
              </a:solidFill>
              <a:latin typeface="Century Gothic" panose="020B0502020202020204" pitchFamily="34" charset="0"/>
            </a:endParaRPr>
          </a:p>
        </p:txBody>
      </p:sp>
      <p:sp>
        <p:nvSpPr>
          <p:cNvPr id="9" name="TextBox 8">
            <a:extLst>
              <a:ext uri="{FF2B5EF4-FFF2-40B4-BE49-F238E27FC236}">
                <a16:creationId xmlns:a16="http://schemas.microsoft.com/office/drawing/2014/main" id="{EF4E68E1-99A0-4AF1-AB62-D27C4A2841BD}"/>
              </a:ext>
            </a:extLst>
          </p:cNvPr>
          <p:cNvSpPr txBox="1"/>
          <p:nvPr/>
        </p:nvSpPr>
        <p:spPr>
          <a:xfrm>
            <a:off x="6205419" y="2027181"/>
            <a:ext cx="5459296" cy="523220"/>
          </a:xfrm>
          <a:prstGeom prst="rect">
            <a:avLst/>
          </a:prstGeom>
          <a:noFill/>
        </p:spPr>
        <p:txBody>
          <a:bodyPr wrap="square" rtlCol="0" anchor="t">
            <a:spAutoFit/>
          </a:bodyPr>
          <a:lstStyle/>
          <a:p>
            <a:r>
              <a:rPr lang="en-US" sz="1400">
                <a:solidFill>
                  <a:schemeClr val="bg1"/>
                </a:solidFill>
                <a:latin typeface="Century Gothic"/>
              </a:rPr>
              <a:t>Provide editors with a wide variety of resources to pull content.</a:t>
            </a:r>
          </a:p>
        </p:txBody>
      </p:sp>
      <p:sp>
        <p:nvSpPr>
          <p:cNvPr id="10" name="TextBox 9">
            <a:extLst>
              <a:ext uri="{FF2B5EF4-FFF2-40B4-BE49-F238E27FC236}">
                <a16:creationId xmlns:a16="http://schemas.microsoft.com/office/drawing/2014/main" id="{3077541E-9787-4930-ACFC-56D6B58DB072}"/>
              </a:ext>
            </a:extLst>
          </p:cNvPr>
          <p:cNvSpPr txBox="1"/>
          <p:nvPr/>
        </p:nvSpPr>
        <p:spPr>
          <a:xfrm>
            <a:off x="6234413" y="3186515"/>
            <a:ext cx="5413215" cy="954107"/>
          </a:xfrm>
          <a:prstGeom prst="rect">
            <a:avLst/>
          </a:prstGeom>
          <a:noFill/>
        </p:spPr>
        <p:txBody>
          <a:bodyPr wrap="square" rtlCol="0" anchor="t">
            <a:spAutoFit/>
          </a:bodyPr>
          <a:lstStyle/>
          <a:p>
            <a:r>
              <a:rPr lang="en-US" sz="1400">
                <a:solidFill>
                  <a:schemeClr val="bg1"/>
                </a:solidFill>
                <a:latin typeface="Century Gothic"/>
              </a:rPr>
              <a:t>Allow Managers or anyone with relevant knowledge to suggest revisions to a job descriptions while giving HR/Compensation the ability to accept, reject or modify those suggestions incrementally.</a:t>
            </a:r>
          </a:p>
        </p:txBody>
      </p:sp>
      <p:sp>
        <p:nvSpPr>
          <p:cNvPr id="11" name="TextBox 10">
            <a:extLst>
              <a:ext uri="{FF2B5EF4-FFF2-40B4-BE49-F238E27FC236}">
                <a16:creationId xmlns:a16="http://schemas.microsoft.com/office/drawing/2014/main" id="{B87F9677-74CB-44B6-818C-E7DB61E4EFA5}"/>
              </a:ext>
            </a:extLst>
          </p:cNvPr>
          <p:cNvSpPr txBox="1"/>
          <p:nvPr/>
        </p:nvSpPr>
        <p:spPr>
          <a:xfrm>
            <a:off x="6305161" y="4889734"/>
            <a:ext cx="5248523" cy="523220"/>
          </a:xfrm>
          <a:prstGeom prst="rect">
            <a:avLst/>
          </a:prstGeom>
          <a:noFill/>
        </p:spPr>
        <p:txBody>
          <a:bodyPr wrap="square" rtlCol="0" anchor="t">
            <a:spAutoFit/>
          </a:bodyPr>
          <a:lstStyle/>
          <a:p>
            <a:r>
              <a:rPr lang="en-US" sz="1400">
                <a:solidFill>
                  <a:schemeClr val="bg1"/>
                </a:solidFill>
                <a:latin typeface="Century Gothic"/>
              </a:rPr>
              <a:t>Empower your enterprise by disseminating accurate and approved job information to other systems.</a:t>
            </a:r>
          </a:p>
        </p:txBody>
      </p:sp>
    </p:spTree>
    <p:extLst>
      <p:ext uri="{BB962C8B-B14F-4D97-AF65-F5344CB8AC3E}">
        <p14:creationId xmlns:p14="http://schemas.microsoft.com/office/powerpoint/2010/main" val="11608026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par>
                                <p:cTn id="13" presetID="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fade">
                                      <p:cBhvr>
                                        <p:cTn id="25" dur="500"/>
                                        <p:tgtEl>
                                          <p:spTgt spid="2">
                                            <p:txEl>
                                              <p:pRg st="4" end="4"/>
                                            </p:txEl>
                                          </p:spTgt>
                                        </p:tgtEl>
                                      </p:cBhvr>
                                    </p:animEffect>
                                  </p:childTnLst>
                                </p:cTn>
                              </p:par>
                              <p:par>
                                <p:cTn id="26" presetID="2" presetClass="entr" presetSubtype="2"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1+#ppt_w/2"/>
                                          </p:val>
                                        </p:tav>
                                        <p:tav tm="100000">
                                          <p:val>
                                            <p:strVal val="#ppt_x"/>
                                          </p:val>
                                        </p:tav>
                                      </p:tavLst>
                                    </p:anim>
                                    <p:anim calcmode="lin" valueType="num">
                                      <p:cBhvr additive="base">
                                        <p:cTn id="29" dur="500" fill="hold"/>
                                        <p:tgtEl>
                                          <p:spTgt spid="9"/>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1+#ppt_w/2"/>
                                          </p:val>
                                        </p:tav>
                                        <p:tav tm="100000">
                                          <p:val>
                                            <p:strVal val="#ppt_x"/>
                                          </p:val>
                                        </p:tav>
                                      </p:tavLst>
                                    </p:anim>
                                    <p:anim calcmode="lin" valueType="num">
                                      <p:cBhvr additive="base">
                                        <p:cTn id="3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xEl>
                                              <p:pRg st="5" end="5"/>
                                            </p:txEl>
                                          </p:spTgt>
                                        </p:tgtEl>
                                        <p:attrNameLst>
                                          <p:attrName>style.visibility</p:attrName>
                                        </p:attrNameLst>
                                      </p:cBhvr>
                                      <p:to>
                                        <p:strVal val="visible"/>
                                      </p:to>
                                    </p:set>
                                    <p:animEffect transition="in" filter="fade">
                                      <p:cBhvr>
                                        <p:cTn id="38" dur="500"/>
                                        <p:tgtEl>
                                          <p:spTgt spid="2">
                                            <p:txEl>
                                              <p:pRg st="5" end="5"/>
                                            </p:txEl>
                                          </p:spTgt>
                                        </p:tgtEl>
                                      </p:cBhvr>
                                    </p:animEffect>
                                  </p:childTnLst>
                                </p:cTn>
                              </p:par>
                              <p:par>
                                <p:cTn id="39" presetID="2" presetClass="entr" presetSubtype="2"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1+#ppt_w/2"/>
                                          </p:val>
                                        </p:tav>
                                        <p:tav tm="100000">
                                          <p:val>
                                            <p:strVal val="#ppt_x"/>
                                          </p:val>
                                        </p:tav>
                                      </p:tavLst>
                                    </p:anim>
                                    <p:anim calcmode="lin" valueType="num">
                                      <p:cBhvr additive="base">
                                        <p:cTn id="42" dur="500" fill="hold"/>
                                        <p:tgtEl>
                                          <p:spTgt spid="6"/>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1+#ppt_w/2"/>
                                          </p:val>
                                        </p:tav>
                                        <p:tav tm="100000">
                                          <p:val>
                                            <p:strVal val="#ppt_x"/>
                                          </p:val>
                                        </p:tav>
                                      </p:tavLst>
                                    </p:anim>
                                    <p:anim calcmode="lin" valueType="num">
                                      <p:cBhvr additive="base">
                                        <p:cTn id="4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
                                            <p:txEl>
                                              <p:pRg st="6" end="6"/>
                                            </p:txEl>
                                          </p:spTgt>
                                        </p:tgtEl>
                                        <p:attrNameLst>
                                          <p:attrName>style.visibility</p:attrName>
                                        </p:attrNameLst>
                                      </p:cBhvr>
                                      <p:to>
                                        <p:strVal val="visible"/>
                                      </p:to>
                                    </p:set>
                                    <p:animEffect transition="in" filter="fade">
                                      <p:cBhvr>
                                        <p:cTn id="51" dur="500"/>
                                        <p:tgtEl>
                                          <p:spTgt spid="2">
                                            <p:txEl>
                                              <p:pRg st="6" end="6"/>
                                            </p:txEl>
                                          </p:spTgt>
                                        </p:tgtEl>
                                      </p:cBhvr>
                                    </p:animEffect>
                                  </p:childTnLst>
                                </p:cTn>
                              </p:par>
                              <p:par>
                                <p:cTn id="52" presetID="2" presetClass="entr" presetSubtype="2"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additive="base">
                                        <p:cTn id="54" dur="500" fill="hold"/>
                                        <p:tgtEl>
                                          <p:spTgt spid="7"/>
                                        </p:tgtEl>
                                        <p:attrNameLst>
                                          <p:attrName>ppt_x</p:attrName>
                                        </p:attrNameLst>
                                      </p:cBhvr>
                                      <p:tavLst>
                                        <p:tav tm="0">
                                          <p:val>
                                            <p:strVal val="1+#ppt_w/2"/>
                                          </p:val>
                                        </p:tav>
                                        <p:tav tm="100000">
                                          <p:val>
                                            <p:strVal val="#ppt_x"/>
                                          </p:val>
                                        </p:tav>
                                      </p:tavLst>
                                    </p:anim>
                                    <p:anim calcmode="lin" valueType="num">
                                      <p:cBhvr additive="base">
                                        <p:cTn id="55" dur="500" fill="hold"/>
                                        <p:tgtEl>
                                          <p:spTgt spid="7"/>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additive="base">
                                        <p:cTn id="58" dur="500" fill="hold"/>
                                        <p:tgtEl>
                                          <p:spTgt spid="11"/>
                                        </p:tgtEl>
                                        <p:attrNameLst>
                                          <p:attrName>ppt_x</p:attrName>
                                        </p:attrNameLst>
                                      </p:cBhvr>
                                      <p:tavLst>
                                        <p:tav tm="0">
                                          <p:val>
                                            <p:strVal val="1+#ppt_w/2"/>
                                          </p:val>
                                        </p:tav>
                                        <p:tav tm="100000">
                                          <p:val>
                                            <p:strVal val="#ppt_x"/>
                                          </p:val>
                                        </p:tav>
                                      </p:tavLst>
                                    </p:anim>
                                    <p:anim calcmode="lin" valueType="num">
                                      <p:cBhvr additive="base">
                                        <p:cTn id="59"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09D98E2-E6FA-3D61-1A28-BF042EC15EB8}"/>
              </a:ext>
            </a:extLst>
          </p:cNvPr>
          <p:cNvSpPr>
            <a:spLocks noGrp="1"/>
          </p:cNvSpPr>
          <p:nvPr>
            <p:ph type="title"/>
          </p:nvPr>
        </p:nvSpPr>
        <p:spPr/>
        <p:txBody>
          <a:bodyPr/>
          <a:lstStyle/>
          <a:p>
            <a:r>
              <a:rPr lang="en-US" b="0"/>
              <a:t>Build on a </a:t>
            </a:r>
            <a:r>
              <a:rPr lang="en-US"/>
              <a:t>Solid  Foundation </a:t>
            </a:r>
          </a:p>
        </p:txBody>
      </p:sp>
      <p:sp>
        <p:nvSpPr>
          <p:cNvPr id="10" name="Content Placeholder 9">
            <a:extLst>
              <a:ext uri="{FF2B5EF4-FFF2-40B4-BE49-F238E27FC236}">
                <a16:creationId xmlns:a16="http://schemas.microsoft.com/office/drawing/2014/main" id="{9BC6A437-198C-301D-1DF5-1BB3E4CB373B}"/>
              </a:ext>
            </a:extLst>
          </p:cNvPr>
          <p:cNvSpPr>
            <a:spLocks noGrp="1"/>
          </p:cNvSpPr>
          <p:nvPr>
            <p:ph idx="4294967295"/>
          </p:nvPr>
        </p:nvSpPr>
        <p:spPr>
          <a:xfrm>
            <a:off x="6887817" y="1611363"/>
            <a:ext cx="4607374" cy="4114800"/>
          </a:xfrm>
        </p:spPr>
        <p:txBody>
          <a:bodyPr>
            <a:noAutofit/>
          </a:bodyPr>
          <a:lstStyle/>
          <a:p>
            <a:pPr>
              <a:lnSpc>
                <a:spcPct val="130000"/>
              </a:lnSpc>
            </a:pPr>
            <a:r>
              <a:rPr lang="en-US" sz="1600"/>
              <a:t>Understanding the tasks involved for a job in real-time are critical to adapt to changing AI capabilities</a:t>
            </a:r>
          </a:p>
          <a:p>
            <a:pPr>
              <a:lnSpc>
                <a:spcPct val="130000"/>
              </a:lnSpc>
            </a:pPr>
            <a:r>
              <a:rPr lang="en-US" sz="1600"/>
              <a:t>Skills are essential for effective recruiting and talent management especially as work changes </a:t>
            </a:r>
          </a:p>
          <a:p>
            <a:pPr>
              <a:lnSpc>
                <a:spcPct val="130000"/>
              </a:lnSpc>
            </a:pPr>
            <a:r>
              <a:rPr lang="en-US" sz="1600"/>
              <a:t>Leveraging the hidden workforce requires matching capabilities with the requirements of the job</a:t>
            </a:r>
          </a:p>
          <a:p>
            <a:pPr>
              <a:lnSpc>
                <a:spcPct val="130000"/>
              </a:lnSpc>
            </a:pPr>
            <a:r>
              <a:rPr lang="en-US" sz="1600"/>
              <a:t>Transparency rests on equity and equity relies on understanding work</a:t>
            </a:r>
          </a:p>
          <a:p>
            <a:pPr marL="0" indent="0">
              <a:buNone/>
            </a:pPr>
            <a:endParaRPr lang="en-US" sz="1800"/>
          </a:p>
          <a:p>
            <a:endParaRPr lang="en-US" sz="1800"/>
          </a:p>
          <a:p>
            <a:endParaRPr lang="en-US" sz="1800"/>
          </a:p>
        </p:txBody>
      </p:sp>
      <p:pic>
        <p:nvPicPr>
          <p:cNvPr id="12" name="Picture 11">
            <a:extLst>
              <a:ext uri="{FF2B5EF4-FFF2-40B4-BE49-F238E27FC236}">
                <a16:creationId xmlns:a16="http://schemas.microsoft.com/office/drawing/2014/main" id="{EC3206EA-F2BD-E819-FEEA-05C533BA635D}"/>
              </a:ext>
            </a:extLst>
          </p:cNvPr>
          <p:cNvPicPr>
            <a:picLocks noChangeAspect="1"/>
          </p:cNvPicPr>
          <p:nvPr/>
        </p:nvPicPr>
        <p:blipFill rotWithShape="1">
          <a:blip r:embed="rId3"/>
          <a:srcRect l="667" t="1042" r="641" b="6069"/>
          <a:stretch/>
        </p:blipFill>
        <p:spPr>
          <a:xfrm>
            <a:off x="356716" y="1788607"/>
            <a:ext cx="6119446" cy="3567164"/>
          </a:xfrm>
          <a:prstGeom prst="rect">
            <a:avLst/>
          </a:prstGeom>
          <a:ln>
            <a:noFill/>
          </a:ln>
        </p:spPr>
      </p:pic>
      <p:pic>
        <p:nvPicPr>
          <p:cNvPr id="16" name="Picture 15">
            <a:extLst>
              <a:ext uri="{FF2B5EF4-FFF2-40B4-BE49-F238E27FC236}">
                <a16:creationId xmlns:a16="http://schemas.microsoft.com/office/drawing/2014/main" id="{31322A84-C634-F7D7-7B56-DDFF7EF6F12B}"/>
              </a:ext>
            </a:extLst>
          </p:cNvPr>
          <p:cNvPicPr>
            <a:picLocks noChangeAspect="1"/>
          </p:cNvPicPr>
          <p:nvPr/>
        </p:nvPicPr>
        <p:blipFill>
          <a:blip r:embed="rId4"/>
          <a:stretch>
            <a:fillRect/>
          </a:stretch>
        </p:blipFill>
        <p:spPr>
          <a:xfrm>
            <a:off x="315360" y="2241222"/>
            <a:ext cx="6230193" cy="3020911"/>
          </a:xfrm>
          <a:prstGeom prst="rect">
            <a:avLst/>
          </a:prstGeom>
          <a:ln>
            <a:noFill/>
          </a:ln>
        </p:spPr>
      </p:pic>
      <p:pic>
        <p:nvPicPr>
          <p:cNvPr id="24" name="Picture 23">
            <a:extLst>
              <a:ext uri="{FF2B5EF4-FFF2-40B4-BE49-F238E27FC236}">
                <a16:creationId xmlns:a16="http://schemas.microsoft.com/office/drawing/2014/main" id="{CFE0722A-B3AE-64F4-3316-AE331A896BB2}"/>
              </a:ext>
            </a:extLst>
          </p:cNvPr>
          <p:cNvPicPr>
            <a:picLocks noChangeAspect="1"/>
          </p:cNvPicPr>
          <p:nvPr/>
        </p:nvPicPr>
        <p:blipFill>
          <a:blip r:embed="rId5"/>
          <a:stretch>
            <a:fillRect/>
          </a:stretch>
        </p:blipFill>
        <p:spPr>
          <a:xfrm>
            <a:off x="1376313" y="1269091"/>
            <a:ext cx="4103549" cy="5383008"/>
          </a:xfrm>
          <a:prstGeom prst="rect">
            <a:avLst/>
          </a:prstGeom>
        </p:spPr>
      </p:pic>
      <p:pic>
        <p:nvPicPr>
          <p:cNvPr id="18" name="Picture 17">
            <a:extLst>
              <a:ext uri="{FF2B5EF4-FFF2-40B4-BE49-F238E27FC236}">
                <a16:creationId xmlns:a16="http://schemas.microsoft.com/office/drawing/2014/main" id="{DF47B188-C42D-736B-2E5B-22B8D102942B}"/>
              </a:ext>
            </a:extLst>
          </p:cNvPr>
          <p:cNvPicPr>
            <a:picLocks noChangeAspect="1"/>
          </p:cNvPicPr>
          <p:nvPr/>
        </p:nvPicPr>
        <p:blipFill>
          <a:blip r:embed="rId6"/>
          <a:stretch>
            <a:fillRect/>
          </a:stretch>
        </p:blipFill>
        <p:spPr>
          <a:xfrm>
            <a:off x="1501184" y="1406576"/>
            <a:ext cx="3829050" cy="4524375"/>
          </a:xfrm>
          <a:prstGeom prst="rect">
            <a:avLst/>
          </a:prstGeom>
        </p:spPr>
      </p:pic>
    </p:spTree>
    <p:extLst>
      <p:ext uri="{BB962C8B-B14F-4D97-AF65-F5344CB8AC3E}">
        <p14:creationId xmlns:p14="http://schemas.microsoft.com/office/powerpoint/2010/main" val="37760418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Effect transition="in" filter="fade">
                                      <p:cBhvr>
                                        <p:cTn id="23" dur="500"/>
                                        <p:tgtEl>
                                          <p:spTgt spid="10">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animEffect transition="in" filter="fade">
                                      <p:cBhvr>
                                        <p:cTn id="31" dur="500"/>
                                        <p:tgtEl>
                                          <p:spTgt spid="10">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09D98E2-E6FA-3D61-1A28-BF042EC15EB8}"/>
              </a:ext>
            </a:extLst>
          </p:cNvPr>
          <p:cNvSpPr>
            <a:spLocks noGrp="1"/>
          </p:cNvSpPr>
          <p:nvPr>
            <p:ph type="title"/>
          </p:nvPr>
        </p:nvSpPr>
        <p:spPr/>
        <p:txBody>
          <a:bodyPr/>
          <a:lstStyle/>
          <a:p>
            <a:r>
              <a:rPr lang="en-US"/>
              <a:t>Managing Work </a:t>
            </a:r>
            <a:r>
              <a:rPr lang="en-US" b="0"/>
              <a:t>Holistically</a:t>
            </a:r>
            <a:endParaRPr lang="en-US" sz="3200" b="0"/>
          </a:p>
        </p:txBody>
      </p:sp>
      <p:sp>
        <p:nvSpPr>
          <p:cNvPr id="10" name="Content Placeholder 9">
            <a:extLst>
              <a:ext uri="{FF2B5EF4-FFF2-40B4-BE49-F238E27FC236}">
                <a16:creationId xmlns:a16="http://schemas.microsoft.com/office/drawing/2014/main" id="{9BC6A437-198C-301D-1DF5-1BB3E4CB373B}"/>
              </a:ext>
            </a:extLst>
          </p:cNvPr>
          <p:cNvSpPr>
            <a:spLocks noGrp="1"/>
          </p:cNvSpPr>
          <p:nvPr>
            <p:ph idx="4294967295"/>
          </p:nvPr>
        </p:nvSpPr>
        <p:spPr>
          <a:xfrm>
            <a:off x="7199086" y="1566069"/>
            <a:ext cx="4180114" cy="3725862"/>
          </a:xfrm>
        </p:spPr>
        <p:txBody>
          <a:bodyPr>
            <a:normAutofit fontScale="92500" lnSpcReduction="20000"/>
          </a:bodyPr>
          <a:lstStyle/>
          <a:p>
            <a:pPr>
              <a:lnSpc>
                <a:spcPct val="130000"/>
              </a:lnSpc>
            </a:pPr>
            <a:r>
              <a:rPr lang="en-US" sz="2000"/>
              <a:t>Productivity + Consistency</a:t>
            </a:r>
          </a:p>
          <a:p>
            <a:pPr>
              <a:lnSpc>
                <a:spcPct val="130000"/>
              </a:lnSpc>
            </a:pPr>
            <a:r>
              <a:rPr lang="en-US" sz="2000"/>
              <a:t>Top-down approaches like job architecture and parent/child hierarchies</a:t>
            </a:r>
          </a:p>
          <a:p>
            <a:pPr>
              <a:lnSpc>
                <a:spcPct val="130000"/>
              </a:lnSpc>
            </a:pPr>
            <a:r>
              <a:rPr lang="en-US" sz="2000"/>
              <a:t>Productivity tools like side-by-side views, similarity scoring merge and mass change</a:t>
            </a:r>
          </a:p>
          <a:p>
            <a:pPr>
              <a:lnSpc>
                <a:spcPct val="130000"/>
              </a:lnSpc>
            </a:pPr>
            <a:r>
              <a:rPr lang="en-US" sz="2000"/>
              <a:t>Maintain jobs in context of progressions instead of one at a time</a:t>
            </a:r>
          </a:p>
          <a:p>
            <a:pPr>
              <a:lnSpc>
                <a:spcPct val="130000"/>
              </a:lnSpc>
              <a:spcBef>
                <a:spcPts val="0"/>
              </a:spcBef>
            </a:pPr>
            <a:endParaRPr lang="en-US" sz="2400"/>
          </a:p>
        </p:txBody>
      </p:sp>
      <p:pic>
        <p:nvPicPr>
          <p:cNvPr id="8" name="Picture 7" descr="Graphical user interface, application&#10;&#10;Description automatically generated">
            <a:extLst>
              <a:ext uri="{FF2B5EF4-FFF2-40B4-BE49-F238E27FC236}">
                <a16:creationId xmlns:a16="http://schemas.microsoft.com/office/drawing/2014/main" id="{A3477306-6752-1CBD-2F6F-1A751DEED3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093" y="1694752"/>
            <a:ext cx="6010484" cy="36696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A screenshot of a computer">
            <a:extLst>
              <a:ext uri="{FF2B5EF4-FFF2-40B4-BE49-F238E27FC236}">
                <a16:creationId xmlns:a16="http://schemas.microsoft.com/office/drawing/2014/main" id="{00A63EF4-B517-D969-86E5-9E05E27748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302" y="2438403"/>
            <a:ext cx="5904066" cy="2926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Calendar&#10;&#10;Description automatically generated">
            <a:extLst>
              <a:ext uri="{FF2B5EF4-FFF2-40B4-BE49-F238E27FC236}">
                <a16:creationId xmlns:a16="http://schemas.microsoft.com/office/drawing/2014/main" id="{B8F4C892-2133-97D2-694F-5119234F83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531" y="1823435"/>
            <a:ext cx="6535608" cy="34684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096981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250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75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animEffect transition="in" filter="fade">
                                      <p:cBhvr>
                                        <p:cTn id="29" dur="500"/>
                                        <p:tgtEl>
                                          <p:spTgt spid="10">
                                            <p:txEl>
                                              <p:pRg st="2" end="2"/>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3" end="3"/>
                                            </p:txEl>
                                          </p:spTgt>
                                        </p:tgtEl>
                                        <p:attrNameLst>
                                          <p:attrName>style.visibility</p:attrName>
                                        </p:attrNameLst>
                                      </p:cBhvr>
                                      <p:to>
                                        <p:strVal val="visible"/>
                                      </p:to>
                                    </p:set>
                                    <p:animEffect transition="in" filter="fade">
                                      <p:cBhvr>
                                        <p:cTn id="37"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0601AC3-45C2-7A67-6E57-535BF590DA7C}"/>
              </a:ext>
            </a:extLst>
          </p:cNvPr>
          <p:cNvSpPr txBox="1">
            <a:spLocks/>
          </p:cNvSpPr>
          <p:nvPr/>
        </p:nvSpPr>
        <p:spPr>
          <a:xfrm>
            <a:off x="643467" y="2927043"/>
            <a:ext cx="8204666" cy="56763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defTabSz="905256">
              <a:spcAft>
                <a:spcPts val="600"/>
              </a:spcAft>
            </a:pPr>
            <a:r>
              <a:rPr lang="en-US" sz="4356" b="1" kern="1200">
                <a:solidFill>
                  <a:schemeClr val="tx1"/>
                </a:solidFill>
              </a:rPr>
              <a:t>Agenda</a:t>
            </a:r>
            <a:endParaRPr lang="en-US" b="0">
              <a:solidFill>
                <a:schemeClr val="tx1"/>
              </a:solidFill>
              <a:cs typeface="Poppins"/>
            </a:endParaRPr>
          </a:p>
        </p:txBody>
      </p:sp>
      <p:sp>
        <p:nvSpPr>
          <p:cNvPr id="4" name="Title 1">
            <a:extLst>
              <a:ext uri="{FF2B5EF4-FFF2-40B4-BE49-F238E27FC236}">
                <a16:creationId xmlns:a16="http://schemas.microsoft.com/office/drawing/2014/main" id="{07D73BEE-5096-AF1D-B354-A639D614D9A3}"/>
              </a:ext>
            </a:extLst>
          </p:cNvPr>
          <p:cNvSpPr txBox="1">
            <a:spLocks/>
          </p:cNvSpPr>
          <p:nvPr/>
        </p:nvSpPr>
        <p:spPr>
          <a:xfrm>
            <a:off x="737380" y="699046"/>
            <a:ext cx="8204666" cy="72119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defTabSz="905256">
              <a:spcAft>
                <a:spcPts val="600"/>
              </a:spcAft>
            </a:pPr>
            <a:r>
              <a:rPr lang="en-US" sz="4356" b="1" kern="1200">
                <a:solidFill>
                  <a:schemeClr val="tx1"/>
                </a:solidFill>
              </a:rPr>
              <a:t>Purpose</a:t>
            </a:r>
            <a:endParaRPr lang="en-US" b="0">
              <a:solidFill>
                <a:schemeClr val="tx1"/>
              </a:solidFill>
              <a:cs typeface="Poppins"/>
            </a:endParaRPr>
          </a:p>
        </p:txBody>
      </p:sp>
      <p:sp>
        <p:nvSpPr>
          <p:cNvPr id="7" name="Title 1">
            <a:extLst>
              <a:ext uri="{FF2B5EF4-FFF2-40B4-BE49-F238E27FC236}">
                <a16:creationId xmlns:a16="http://schemas.microsoft.com/office/drawing/2014/main" id="{A75DE67B-19B5-1B11-FCD0-1FF7ECB22A2E}"/>
              </a:ext>
            </a:extLst>
          </p:cNvPr>
          <p:cNvSpPr txBox="1">
            <a:spLocks/>
          </p:cNvSpPr>
          <p:nvPr/>
        </p:nvSpPr>
        <p:spPr>
          <a:xfrm>
            <a:off x="737380" y="4256417"/>
            <a:ext cx="10811153" cy="190253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marL="509207" indent="-509207" defTabSz="905256">
              <a:lnSpc>
                <a:spcPct val="120000"/>
              </a:lnSpc>
              <a:spcAft>
                <a:spcPts val="600"/>
              </a:spcAft>
              <a:buFont typeface="Arial" panose="020B0604020202020204" pitchFamily="34" charset="0"/>
              <a:buChar char="•"/>
            </a:pPr>
            <a:r>
              <a:rPr lang="en-US" sz="1980" b="0" kern="1200">
                <a:solidFill>
                  <a:schemeClr val="tx1"/>
                </a:solidFill>
                <a:latin typeface="Century Gothic" panose="020B0502020202020204" pitchFamily="34" charset="0"/>
                <a:ea typeface="+mj-ea"/>
                <a:cs typeface="+mj-cs"/>
              </a:rPr>
              <a:t>Generative AI</a:t>
            </a:r>
          </a:p>
          <a:p>
            <a:pPr marL="509207" indent="-509207" defTabSz="905256">
              <a:lnSpc>
                <a:spcPct val="120000"/>
              </a:lnSpc>
              <a:spcAft>
                <a:spcPts val="600"/>
              </a:spcAft>
              <a:buFont typeface="Arial" panose="020B0604020202020204" pitchFamily="34" charset="0"/>
              <a:buChar char="•"/>
            </a:pPr>
            <a:r>
              <a:rPr lang="en-US" sz="1980" b="0" kern="1200">
                <a:solidFill>
                  <a:schemeClr val="tx1"/>
                </a:solidFill>
                <a:latin typeface="Century Gothic" panose="020B0502020202020204" pitchFamily="34" charset="0"/>
                <a:ea typeface="+mj-ea"/>
                <a:cs typeface="+mj-cs"/>
              </a:rPr>
              <a:t>Skills/Skills-based recruiting</a:t>
            </a:r>
          </a:p>
          <a:p>
            <a:pPr marL="509207" indent="-509207" defTabSz="905256">
              <a:lnSpc>
                <a:spcPct val="120000"/>
              </a:lnSpc>
              <a:spcAft>
                <a:spcPts val="600"/>
              </a:spcAft>
              <a:buFont typeface="Arial" panose="020B0604020202020204" pitchFamily="34" charset="0"/>
              <a:buChar char="•"/>
            </a:pPr>
            <a:r>
              <a:rPr lang="en-US" sz="1980" b="0" kern="1200">
                <a:solidFill>
                  <a:schemeClr val="tx1"/>
                </a:solidFill>
                <a:latin typeface="Century Gothic" panose="020B0502020202020204" pitchFamily="34" charset="0"/>
                <a:ea typeface="+mj-ea"/>
                <a:cs typeface="+mj-cs"/>
              </a:rPr>
              <a:t>Pay transparency</a:t>
            </a:r>
          </a:p>
          <a:p>
            <a:pPr marL="509207" indent="-509207" defTabSz="905256">
              <a:lnSpc>
                <a:spcPct val="120000"/>
              </a:lnSpc>
              <a:spcAft>
                <a:spcPts val="600"/>
              </a:spcAft>
              <a:buFont typeface="Arial" panose="020B0604020202020204" pitchFamily="34" charset="0"/>
              <a:buChar char="•"/>
            </a:pPr>
            <a:r>
              <a:rPr lang="en-US" sz="1980" b="0" kern="1200">
                <a:solidFill>
                  <a:schemeClr val="tx1"/>
                </a:solidFill>
                <a:latin typeface="Century Gothic" panose="020B0502020202020204" pitchFamily="34" charset="0"/>
                <a:ea typeface="+mj-ea"/>
                <a:cs typeface="+mj-cs"/>
              </a:rPr>
              <a:t>Tapping into the hidden workforce</a:t>
            </a:r>
          </a:p>
          <a:p>
            <a:pPr marL="509207" indent="-509207" defTabSz="905256">
              <a:lnSpc>
                <a:spcPct val="120000"/>
              </a:lnSpc>
              <a:spcAft>
                <a:spcPts val="600"/>
              </a:spcAft>
              <a:buFont typeface="Arial" panose="020B0604020202020204" pitchFamily="34" charset="0"/>
              <a:buChar char="•"/>
            </a:pPr>
            <a:r>
              <a:rPr lang="en-US" sz="1980" b="0" kern="1200">
                <a:solidFill>
                  <a:schemeClr val="tx1"/>
                </a:solidFill>
                <a:latin typeface="Century Gothic" panose="020B0502020202020204" pitchFamily="34" charset="0"/>
                <a:ea typeface="+mj-ea"/>
                <a:cs typeface="+mj-cs"/>
              </a:rPr>
              <a:t>Critical HR tech platforms</a:t>
            </a:r>
            <a:br>
              <a:rPr lang="en-US" sz="3564" b="0" kern="1200">
                <a:solidFill>
                  <a:schemeClr val="tx1"/>
                </a:solidFill>
              </a:rPr>
            </a:br>
            <a:endParaRPr lang="en-US" b="0">
              <a:solidFill>
                <a:schemeClr val="tx1"/>
              </a:solidFill>
              <a:cs typeface="Poppins"/>
            </a:endParaRPr>
          </a:p>
        </p:txBody>
      </p:sp>
      <p:sp>
        <p:nvSpPr>
          <p:cNvPr id="9" name="TextBox 8">
            <a:extLst>
              <a:ext uri="{FF2B5EF4-FFF2-40B4-BE49-F238E27FC236}">
                <a16:creationId xmlns:a16="http://schemas.microsoft.com/office/drawing/2014/main" id="{C04B81D7-4EAB-8E6F-0965-FCE5A5291374}"/>
              </a:ext>
            </a:extLst>
          </p:cNvPr>
          <p:cNvSpPr txBox="1"/>
          <p:nvPr/>
        </p:nvSpPr>
        <p:spPr>
          <a:xfrm>
            <a:off x="643467" y="3580147"/>
            <a:ext cx="6582290" cy="580894"/>
          </a:xfrm>
          <a:prstGeom prst="rect">
            <a:avLst/>
          </a:prstGeom>
          <a:noFill/>
        </p:spPr>
        <p:txBody>
          <a:bodyPr wrap="square">
            <a:spAutoFit/>
          </a:bodyPr>
          <a:lstStyle/>
          <a:p>
            <a:pPr defTabSz="905256">
              <a:spcAft>
                <a:spcPts val="600"/>
              </a:spcAft>
            </a:pPr>
            <a:r>
              <a:rPr lang="en-US" sz="3168" kern="1200">
                <a:latin typeface="+mj-lt"/>
              </a:rPr>
              <a:t>Trends covered</a:t>
            </a:r>
            <a:endParaRPr lang="en-US" sz="3200">
              <a:latin typeface="+mj-lt"/>
            </a:endParaRPr>
          </a:p>
        </p:txBody>
      </p:sp>
      <p:sp>
        <p:nvSpPr>
          <p:cNvPr id="10" name="Title 1">
            <a:extLst>
              <a:ext uri="{FF2B5EF4-FFF2-40B4-BE49-F238E27FC236}">
                <a16:creationId xmlns:a16="http://schemas.microsoft.com/office/drawing/2014/main" id="{2772A903-85D8-3ACC-106A-ECDC02984E30}"/>
              </a:ext>
            </a:extLst>
          </p:cNvPr>
          <p:cNvSpPr txBox="1">
            <a:spLocks/>
          </p:cNvSpPr>
          <p:nvPr/>
        </p:nvSpPr>
        <p:spPr>
          <a:xfrm>
            <a:off x="737380" y="1420244"/>
            <a:ext cx="10937947" cy="1212457"/>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marL="509207" indent="-509207" defTabSz="905256">
              <a:lnSpc>
                <a:spcPct val="120000"/>
              </a:lnSpc>
              <a:spcAft>
                <a:spcPts val="600"/>
              </a:spcAft>
              <a:buFont typeface="Arial" panose="020B0604020202020204" pitchFamily="34" charset="0"/>
              <a:buChar char="•"/>
            </a:pPr>
            <a:r>
              <a:rPr lang="en-US" sz="1980" b="0" kern="1200">
                <a:solidFill>
                  <a:schemeClr val="tx1"/>
                </a:solidFill>
                <a:latin typeface="Century Gothic" panose="020B0502020202020204" pitchFamily="34" charset="0"/>
                <a:ea typeface="+mj-ea"/>
                <a:cs typeface="+mj-cs"/>
              </a:rPr>
              <a:t>To provide alternative views on major tech trends in HR, talent management and compensation</a:t>
            </a:r>
          </a:p>
          <a:p>
            <a:pPr marL="509207" indent="-509207" defTabSz="905256">
              <a:lnSpc>
                <a:spcPct val="120000"/>
              </a:lnSpc>
              <a:spcAft>
                <a:spcPts val="600"/>
              </a:spcAft>
              <a:buFont typeface="Arial" panose="020B0604020202020204" pitchFamily="34" charset="0"/>
              <a:buChar char="•"/>
            </a:pPr>
            <a:r>
              <a:rPr lang="en-US" sz="1980" b="0" kern="1200">
                <a:solidFill>
                  <a:schemeClr val="tx1"/>
                </a:solidFill>
                <a:latin typeface="Century Gothic" panose="020B0502020202020204" pitchFamily="34" charset="0"/>
              </a:rPr>
              <a:t>Allow you to weigh in and see where your peers stand on these issues</a:t>
            </a:r>
            <a:endParaRPr lang="en-US" b="0">
              <a:solidFill>
                <a:schemeClr val="tx1"/>
              </a:solidFill>
              <a:latin typeface="Century Gothic" panose="020B0502020202020204" pitchFamily="34" charset="0"/>
              <a:cs typeface="Poppins"/>
            </a:endParaRPr>
          </a:p>
        </p:txBody>
      </p:sp>
    </p:spTree>
    <p:extLst>
      <p:ext uri="{BB962C8B-B14F-4D97-AF65-F5344CB8AC3E}">
        <p14:creationId xmlns:p14="http://schemas.microsoft.com/office/powerpoint/2010/main" val="40467755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fade">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fade">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fade">
                                      <p:cBhvr>
                                        <p:cTn id="35" dur="500"/>
                                        <p:tgtEl>
                                          <p:spTgt spid="7">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xEl>
                                              <p:pRg st="3" end="3"/>
                                            </p:txEl>
                                          </p:spTgt>
                                        </p:tgtEl>
                                        <p:attrNameLst>
                                          <p:attrName>style.visibility</p:attrName>
                                        </p:attrNameLst>
                                      </p:cBhvr>
                                      <p:to>
                                        <p:strVal val="visible"/>
                                      </p:to>
                                    </p:set>
                                    <p:animEffect transition="in" filter="fade">
                                      <p:cBhvr>
                                        <p:cTn id="40" dur="500"/>
                                        <p:tgtEl>
                                          <p:spTgt spid="7">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7">
                                            <p:txEl>
                                              <p:pRg st="4" end="4"/>
                                            </p:txEl>
                                          </p:spTgt>
                                        </p:tgtEl>
                                        <p:attrNameLst>
                                          <p:attrName>style.visibility</p:attrName>
                                        </p:attrNameLst>
                                      </p:cBhvr>
                                      <p:to>
                                        <p:strVal val="visible"/>
                                      </p:to>
                                    </p:set>
                                    <p:animEffect transition="in" filter="fade">
                                      <p:cBhvr>
                                        <p:cTn id="45"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74902-DD88-D57D-A121-27176677A268}"/>
              </a:ext>
            </a:extLst>
          </p:cNvPr>
          <p:cNvSpPr>
            <a:spLocks noGrp="1"/>
          </p:cNvSpPr>
          <p:nvPr>
            <p:ph type="title"/>
          </p:nvPr>
        </p:nvSpPr>
        <p:spPr/>
        <p:txBody>
          <a:bodyPr/>
          <a:lstStyle/>
          <a:p>
            <a:pPr algn="ctr"/>
            <a:r>
              <a:rPr lang="en-US">
                <a:solidFill>
                  <a:schemeClr val="bg1"/>
                </a:solidFill>
              </a:rPr>
              <a:t>Final Poll</a:t>
            </a:r>
            <a:endParaRPr lang="en-US" b="0">
              <a:solidFill>
                <a:schemeClr val="bg1"/>
              </a:solidFill>
            </a:endParaRPr>
          </a:p>
        </p:txBody>
      </p:sp>
      <p:sp>
        <p:nvSpPr>
          <p:cNvPr id="4" name="TextBox 3">
            <a:extLst>
              <a:ext uri="{FF2B5EF4-FFF2-40B4-BE49-F238E27FC236}">
                <a16:creationId xmlns:a16="http://schemas.microsoft.com/office/drawing/2014/main" id="{6297A219-FA36-BE60-108F-84A32C09D94E}"/>
              </a:ext>
            </a:extLst>
          </p:cNvPr>
          <p:cNvSpPr txBox="1"/>
          <p:nvPr/>
        </p:nvSpPr>
        <p:spPr>
          <a:xfrm>
            <a:off x="758283" y="3423424"/>
            <a:ext cx="10997184" cy="1918923"/>
          </a:xfrm>
          <a:prstGeom prst="rect">
            <a:avLst/>
          </a:prstGeom>
          <a:noFill/>
        </p:spPr>
        <p:txBody>
          <a:bodyPr wrap="square">
            <a:spAutoFit/>
          </a:bodyPr>
          <a:lstStyle/>
          <a:p>
            <a:pPr marL="342900" marR="0" lvl="0" indent="-342900" algn="l" defTabSz="914400" rtl="0" eaLnBrk="1" fontAlgn="auto" latinLnBrk="0" hangingPunct="1">
              <a:lnSpc>
                <a:spcPct val="120000"/>
              </a:lnSpc>
              <a:spcBef>
                <a:spcPts val="1000"/>
              </a:spcBef>
              <a:spcAft>
                <a:spcPts val="0"/>
              </a:spcAft>
              <a:buClrTx/>
              <a:buSzTx/>
              <a:buFont typeface="+mj-lt"/>
              <a:buAutoNum type="alphaUcPeriod"/>
              <a:tabLst/>
              <a:defRPr/>
            </a:pPr>
            <a:r>
              <a:rPr kumimoji="0" lang="en-US" sz="2000" b="0" i="0" u="none" strike="noStrike" kern="1200" cap="none" spc="0" normalizeH="0" baseline="0" noProof="0">
                <a:ln>
                  <a:noFill/>
                </a:ln>
                <a:solidFill>
                  <a:prstClr val="white"/>
                </a:solidFill>
                <a:effectLst/>
                <a:uLnTx/>
                <a:uFillTx/>
                <a:latin typeface="Century Gothic" panose="020B0502020202020204" pitchFamily="34" charset="0"/>
              </a:rPr>
              <a:t> I’m not</a:t>
            </a:r>
          </a:p>
          <a:p>
            <a:pPr marL="342900" marR="0" lvl="0" indent="-342900" algn="l" defTabSz="914400" rtl="0" eaLnBrk="1" fontAlgn="auto" latinLnBrk="0" hangingPunct="1">
              <a:lnSpc>
                <a:spcPct val="120000"/>
              </a:lnSpc>
              <a:spcBef>
                <a:spcPts val="1000"/>
              </a:spcBef>
              <a:spcAft>
                <a:spcPts val="0"/>
              </a:spcAft>
              <a:buClrTx/>
              <a:buSzTx/>
              <a:buFont typeface="+mj-lt"/>
              <a:buAutoNum type="alphaUcPeriod"/>
              <a:tabLst/>
              <a:defRPr/>
            </a:pPr>
            <a:r>
              <a:rPr kumimoji="0" lang="en-US" sz="2000" b="0" i="0" u="none" strike="noStrike" kern="1200" cap="none" spc="0" normalizeH="0" baseline="0" noProof="0">
                <a:ln>
                  <a:noFill/>
                </a:ln>
                <a:solidFill>
                  <a:prstClr val="white"/>
                </a:solidFill>
                <a:effectLst/>
                <a:uLnTx/>
                <a:uFillTx/>
                <a:latin typeface="Century Gothic" panose="020B0502020202020204" pitchFamily="34" charset="0"/>
              </a:rPr>
              <a:t> Word docs via email</a:t>
            </a:r>
          </a:p>
          <a:p>
            <a:pPr marL="342900" marR="0" lvl="0" indent="-342900" algn="l" defTabSz="914400" rtl="0" eaLnBrk="1" fontAlgn="auto" latinLnBrk="0" hangingPunct="1">
              <a:lnSpc>
                <a:spcPct val="120000"/>
              </a:lnSpc>
              <a:spcBef>
                <a:spcPts val="1000"/>
              </a:spcBef>
              <a:spcAft>
                <a:spcPts val="0"/>
              </a:spcAft>
              <a:buClrTx/>
              <a:buSzTx/>
              <a:buFont typeface="+mj-lt"/>
              <a:buAutoNum type="alphaUcPeriod"/>
              <a:tabLst/>
              <a:defRPr/>
            </a:pPr>
            <a:r>
              <a:rPr kumimoji="0" lang="en-US" sz="2000" b="0" i="0" u="none" strike="noStrike" kern="1200" cap="none" spc="0" normalizeH="0" baseline="0" noProof="0">
                <a:ln>
                  <a:noFill/>
                </a:ln>
                <a:solidFill>
                  <a:prstClr val="white"/>
                </a:solidFill>
                <a:effectLst/>
                <a:uLnTx/>
                <a:uFillTx/>
                <a:latin typeface="Century Gothic" panose="020B0502020202020204" pitchFamily="34" charset="0"/>
              </a:rPr>
              <a:t> I have a standalone system</a:t>
            </a:r>
          </a:p>
          <a:p>
            <a:pPr marL="342900" marR="0" lvl="0" indent="-342900" algn="l" defTabSz="914400" rtl="0" eaLnBrk="1" fontAlgn="auto" latinLnBrk="0" hangingPunct="1">
              <a:lnSpc>
                <a:spcPct val="120000"/>
              </a:lnSpc>
              <a:spcBef>
                <a:spcPts val="1000"/>
              </a:spcBef>
              <a:spcAft>
                <a:spcPts val="0"/>
              </a:spcAft>
              <a:buClrTx/>
              <a:buSzTx/>
              <a:buFont typeface="+mj-lt"/>
              <a:buAutoNum type="alphaUcPeriod"/>
              <a:tabLst/>
              <a:defRPr/>
            </a:pPr>
            <a:r>
              <a:rPr kumimoji="0" lang="en-US" sz="2000" b="0" i="0" u="none" strike="noStrike" kern="1200" cap="none" spc="0" normalizeH="0" baseline="0" noProof="0">
                <a:ln>
                  <a:noFill/>
                </a:ln>
                <a:solidFill>
                  <a:prstClr val="white"/>
                </a:solidFill>
                <a:effectLst/>
                <a:uLnTx/>
                <a:uFillTx/>
                <a:latin typeface="Century Gothic" panose="020B0502020202020204" pitchFamily="34" charset="0"/>
              </a:rPr>
              <a:t> I have a system  integrated with my talent management applications</a:t>
            </a:r>
          </a:p>
        </p:txBody>
      </p:sp>
      <p:sp>
        <p:nvSpPr>
          <p:cNvPr id="5" name="TextBox 4">
            <a:extLst>
              <a:ext uri="{FF2B5EF4-FFF2-40B4-BE49-F238E27FC236}">
                <a16:creationId xmlns:a16="http://schemas.microsoft.com/office/drawing/2014/main" id="{AD2D7F95-194F-E8D4-5BD8-C48CB24A03BB}"/>
              </a:ext>
            </a:extLst>
          </p:cNvPr>
          <p:cNvSpPr txBox="1"/>
          <p:nvPr/>
        </p:nvSpPr>
        <p:spPr>
          <a:xfrm>
            <a:off x="758283" y="2180284"/>
            <a:ext cx="10778624" cy="584775"/>
          </a:xfrm>
          <a:prstGeom prst="rect">
            <a:avLst/>
          </a:prstGeom>
          <a:noFill/>
        </p:spPr>
        <p:txBody>
          <a:bodyPr wrap="square">
            <a:spAutoFit/>
          </a:bodyPr>
          <a:lstStyle/>
          <a:p>
            <a:pPr algn="ctr"/>
            <a:r>
              <a:rPr lang="en-US" sz="3200" b="1">
                <a:solidFill>
                  <a:schemeClr val="bg1"/>
                </a:solidFill>
                <a:latin typeface="+mj-lt"/>
              </a:rPr>
              <a:t>How are  you currently managing job information?</a:t>
            </a:r>
            <a:endParaRPr lang="en-US" sz="3200" b="1">
              <a:latin typeface="+mj-lt"/>
            </a:endParaRPr>
          </a:p>
        </p:txBody>
      </p:sp>
    </p:spTree>
    <p:extLst>
      <p:ext uri="{BB962C8B-B14F-4D97-AF65-F5344CB8AC3E}">
        <p14:creationId xmlns:p14="http://schemas.microsoft.com/office/powerpoint/2010/main" val="3446012320"/>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C498EA97-74BE-BFEA-E986-BB8C75F094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9" y="2116"/>
            <a:ext cx="12180722" cy="6851656"/>
          </a:xfrm>
          <a:prstGeom prst="rect">
            <a:avLst/>
          </a:prstGeom>
          <a:noFill/>
          <a:extLst>
            <a:ext uri="{909E8E84-426E-40DD-AFC4-6F175D3DCCD1}">
              <a14:hiddenFill xmlns:a14="http://schemas.microsoft.com/office/drawing/2010/main">
                <a:solidFill>
                  <a:srgbClr val="FFFFFF"/>
                </a:solidFill>
              </a14:hiddenFill>
            </a:ext>
          </a:extLst>
        </p:spPr>
      </p:pic>
      <p:pic>
        <p:nvPicPr>
          <p:cNvPr id="3" name="What the Tech with Captions">
            <a:hlinkClick r:id="" action="ppaction://media"/>
            <a:extLst>
              <a:ext uri="{FF2B5EF4-FFF2-40B4-BE49-F238E27FC236}">
                <a16:creationId xmlns:a16="http://schemas.microsoft.com/office/drawing/2014/main" id="{E7670115-2F2E-E757-71B5-79FE5F32E50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7826" y="212497"/>
            <a:ext cx="11719623" cy="6592288"/>
          </a:xfrm>
          <a:prstGeom prst="rect">
            <a:avLst/>
          </a:prstGeom>
        </p:spPr>
      </p:pic>
    </p:spTree>
    <p:extLst>
      <p:ext uri="{BB962C8B-B14F-4D97-AF65-F5344CB8AC3E}">
        <p14:creationId xmlns:p14="http://schemas.microsoft.com/office/powerpoint/2010/main" val="2808237604"/>
      </p:ext>
    </p:extLst>
  </p:cSld>
  <p:clrMapOvr>
    <a:masterClrMapping/>
  </p:clrMapOvr>
  <p:transition spd="slow" advClick="0" advTm="1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3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91C00-6598-486B-BC8D-1FE0F5AAE4E5}"/>
              </a:ext>
            </a:extLst>
          </p:cNvPr>
          <p:cNvSpPr>
            <a:spLocks noGrp="1"/>
          </p:cNvSpPr>
          <p:nvPr>
            <p:ph type="title"/>
          </p:nvPr>
        </p:nvSpPr>
        <p:spPr/>
        <p:txBody>
          <a:bodyPr/>
          <a:lstStyle/>
          <a:p>
            <a:r>
              <a:rPr lang="en-US"/>
              <a:t>Questions?</a:t>
            </a:r>
          </a:p>
        </p:txBody>
      </p:sp>
      <p:pic>
        <p:nvPicPr>
          <p:cNvPr id="6" name="Content Placeholder 5" descr="A picture containing text&#10;&#10;Description automatically generated">
            <a:extLst>
              <a:ext uri="{FF2B5EF4-FFF2-40B4-BE49-F238E27FC236}">
                <a16:creationId xmlns:a16="http://schemas.microsoft.com/office/drawing/2014/main" id="{CBECF1BB-42A6-45CA-B9B0-1E99D1B73BE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034790" y="615205"/>
            <a:ext cx="4459852" cy="6242795"/>
          </a:xfrm>
        </p:spPr>
      </p:pic>
    </p:spTree>
    <p:extLst>
      <p:ext uri="{BB962C8B-B14F-4D97-AF65-F5344CB8AC3E}">
        <p14:creationId xmlns:p14="http://schemas.microsoft.com/office/powerpoint/2010/main" val="3116268678"/>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79A776-B760-6447-DF69-DF7606575A13}"/>
              </a:ext>
            </a:extLst>
          </p:cNvPr>
          <p:cNvSpPr/>
          <p:nvPr/>
        </p:nvSpPr>
        <p:spPr>
          <a:xfrm>
            <a:off x="1602463" y="3766242"/>
            <a:ext cx="8881450" cy="246254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 name="Title 3">
            <a:extLst>
              <a:ext uri="{FF2B5EF4-FFF2-40B4-BE49-F238E27FC236}">
                <a16:creationId xmlns:a16="http://schemas.microsoft.com/office/drawing/2014/main" id="{BE0CBDA6-A0C7-DA66-B2B2-26E795E7F50E}"/>
              </a:ext>
            </a:extLst>
          </p:cNvPr>
          <p:cNvSpPr>
            <a:spLocks noGrp="1"/>
          </p:cNvSpPr>
          <p:nvPr>
            <p:ph type="title"/>
          </p:nvPr>
        </p:nvSpPr>
        <p:spPr>
          <a:xfrm>
            <a:off x="3534091" y="2541854"/>
            <a:ext cx="4799133" cy="549904"/>
          </a:xfrm>
        </p:spPr>
        <p:txBody>
          <a:bodyPr/>
          <a:lstStyle/>
          <a:p>
            <a:pPr algn="ctr"/>
            <a:r>
              <a:rPr lang="en-US"/>
              <a:t>Thank You!</a:t>
            </a:r>
          </a:p>
        </p:txBody>
      </p:sp>
      <p:sp>
        <p:nvSpPr>
          <p:cNvPr id="6" name="TextBox 5">
            <a:extLst>
              <a:ext uri="{FF2B5EF4-FFF2-40B4-BE49-F238E27FC236}">
                <a16:creationId xmlns:a16="http://schemas.microsoft.com/office/drawing/2014/main" id="{B758BFC6-44DC-E069-A9FD-2285060ABBD2}"/>
              </a:ext>
            </a:extLst>
          </p:cNvPr>
          <p:cNvSpPr txBox="1"/>
          <p:nvPr/>
        </p:nvSpPr>
        <p:spPr>
          <a:xfrm>
            <a:off x="2546766" y="4028017"/>
            <a:ext cx="6992844" cy="1938992"/>
          </a:xfrm>
          <a:prstGeom prst="rect">
            <a:avLst/>
          </a:prstGeom>
          <a:noFill/>
        </p:spPr>
        <p:txBody>
          <a:bodyPr wrap="square" rtlCol="0">
            <a:spAutoFit/>
          </a:bodyPr>
          <a:lstStyle/>
          <a:p>
            <a:pPr marL="0" indent="0" algn="ctr">
              <a:buNone/>
            </a:pPr>
            <a:r>
              <a:rPr lang="en-US" sz="2000"/>
              <a:t>For more information about JDXpert and how we’re embracing AI, visit </a:t>
            </a:r>
            <a:r>
              <a:rPr lang="en-US" sz="2000">
                <a:hlinkClick r:id="rId3"/>
              </a:rPr>
              <a:t>jdxpert.com</a:t>
            </a:r>
            <a:endParaRPr lang="en-US" sz="2000"/>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entury Gothic"/>
                <a:ea typeface="+mn-ea"/>
                <a:cs typeface="+mn-cs"/>
              </a:rPr>
              <a:t>As a thank you for joining us today, </a:t>
            </a:r>
            <a:r>
              <a:rPr kumimoji="0" lang="en-US" sz="2000" b="0" i="0" u="none" strike="noStrike" kern="1200" cap="none" spc="0" normalizeH="0" baseline="0" noProof="0">
                <a:ln>
                  <a:noFill/>
                </a:ln>
                <a:solidFill>
                  <a:prstClr val="black"/>
                </a:solidFill>
                <a:effectLst/>
                <a:uLnTx/>
                <a:uFillTx/>
                <a:latin typeface="Century Gothic"/>
                <a:ea typeface="+mn-ea"/>
                <a:cs typeface="+mn-cs"/>
                <a:hlinkClick r:id="rId4"/>
              </a:rPr>
              <a:t>click here</a:t>
            </a:r>
            <a:r>
              <a:rPr kumimoji="0" lang="en-US" sz="2000" b="0" i="0" u="none" strike="noStrike" kern="1200" cap="none" spc="0" normalizeH="0" baseline="0" noProof="0">
                <a:ln>
                  <a:noFill/>
                </a:ln>
                <a:solidFill>
                  <a:prstClr val="black"/>
                </a:solidFill>
                <a:effectLst/>
                <a:uLnTx/>
                <a:uFillTx/>
                <a:latin typeface="Century Gothic"/>
                <a:ea typeface="+mn-ea"/>
                <a:cs typeface="+mn-cs"/>
              </a:rPr>
              <a:t> to download a free copy of our eBook, </a:t>
            </a:r>
            <a:r>
              <a:rPr kumimoji="0" lang="en-US" sz="2000" b="1" i="1" u="none" strike="noStrike" kern="1200" cap="none" spc="0" normalizeH="0" baseline="0" noProof="0">
                <a:ln>
                  <a:noFill/>
                </a:ln>
                <a:solidFill>
                  <a:prstClr val="black"/>
                </a:solidFill>
                <a:effectLst/>
                <a:uLnTx/>
                <a:uFillTx/>
                <a:latin typeface="Century Gothic"/>
                <a:ea typeface="+mn-ea"/>
                <a:cs typeface="+mn-cs"/>
              </a:rPr>
              <a:t>How To Beat The Talent Shortage One Job Description At A Time</a:t>
            </a:r>
          </a:p>
        </p:txBody>
      </p:sp>
    </p:spTree>
    <p:extLst>
      <p:ext uri="{BB962C8B-B14F-4D97-AF65-F5344CB8AC3E}">
        <p14:creationId xmlns:p14="http://schemas.microsoft.com/office/powerpoint/2010/main" val="117704242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5CD75E2-15CA-7CE5-4F08-AE1E8666826F}"/>
              </a:ext>
            </a:extLst>
          </p:cNvPr>
          <p:cNvSpPr>
            <a:spLocks noGrp="1"/>
          </p:cNvSpPr>
          <p:nvPr>
            <p:ph type="title"/>
          </p:nvPr>
        </p:nvSpPr>
        <p:spPr>
          <a:xfrm>
            <a:off x="322051" y="378451"/>
            <a:ext cx="5390592" cy="1915246"/>
          </a:xfrm>
        </p:spPr>
        <p:txBody>
          <a:bodyPr/>
          <a:lstStyle/>
          <a:p>
            <a:r>
              <a:rPr lang="en-US" sz="4000"/>
              <a:t>Understanding AI </a:t>
            </a:r>
            <a:r>
              <a:rPr lang="en-US" sz="4000" b="0"/>
              <a:t>and its Impact on Talent Management</a:t>
            </a:r>
            <a:endParaRPr lang="en-IN" sz="4000" b="0"/>
          </a:p>
        </p:txBody>
      </p:sp>
      <p:pic>
        <p:nvPicPr>
          <p:cNvPr id="11" name="Picture Placeholder 10" descr="A robot in a suit and tie working on a computer&#10;&#10;Description automatically generated">
            <a:extLst>
              <a:ext uri="{FF2B5EF4-FFF2-40B4-BE49-F238E27FC236}">
                <a16:creationId xmlns:a16="http://schemas.microsoft.com/office/drawing/2014/main" id="{C65F8A1E-466C-3B32-3F8C-3CB1F370B37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1022" r="21022"/>
          <a:stretch>
            <a:fillRect/>
          </a:stretch>
        </p:blipFill>
        <p:spPr/>
      </p:pic>
      <p:sp>
        <p:nvSpPr>
          <p:cNvPr id="6" name="Title 1">
            <a:extLst>
              <a:ext uri="{FF2B5EF4-FFF2-40B4-BE49-F238E27FC236}">
                <a16:creationId xmlns:a16="http://schemas.microsoft.com/office/drawing/2014/main" id="{31F0F35F-BC36-9E6F-69DE-F4F20234DB70}"/>
              </a:ext>
            </a:extLst>
          </p:cNvPr>
          <p:cNvSpPr txBox="1">
            <a:spLocks/>
          </p:cNvSpPr>
          <p:nvPr/>
        </p:nvSpPr>
        <p:spPr>
          <a:xfrm>
            <a:off x="322051" y="2293697"/>
            <a:ext cx="5220910" cy="3261311"/>
          </a:xfrm>
          <a:prstGeom prst="rect">
            <a:avLst/>
          </a:prstGeom>
        </p:spPr>
        <p:txBody>
          <a:bodyPr vert="horz" wrap="square" lIns="0" tIns="0" rIns="0" bIns="0" rtlCol="0" anchor="t" anchorCtr="0">
            <a:noAutofit/>
          </a:bodyPr>
          <a:lstStyle>
            <a:lvl1pPr algn="l" defTabSz="685800" rtl="0" eaLnBrk="1" latinLnBrk="0" hangingPunct="1">
              <a:lnSpc>
                <a:spcPct val="120000"/>
              </a:lnSpc>
              <a:spcBef>
                <a:spcPct val="0"/>
              </a:spcBef>
              <a:buNone/>
              <a:defRPr sz="2800" b="0" i="0" kern="1200">
                <a:solidFill>
                  <a:schemeClr val="accent1"/>
                </a:solidFill>
                <a:latin typeface="Poppins" pitchFamily="2" charset="77"/>
                <a:ea typeface="Poppins" pitchFamily="2" charset="77"/>
                <a:cs typeface="Poppins" pitchFamily="2" charset="77"/>
              </a:defRPr>
            </a:lvl1pPr>
          </a:lstStyle>
          <a:p>
            <a:pPr marL="380648" marR="0" lvl="0" indent="-380648" algn="l" defTabSz="685800" rtl="0" eaLnBrk="1" fontAlgn="auto" latinLnBrk="0" hangingPunct="1">
              <a:lnSpc>
                <a:spcPct val="120000"/>
              </a:lnSpc>
              <a:spcBef>
                <a:spcPct val="0"/>
              </a:spcBef>
              <a:spcAft>
                <a:spcPts val="0"/>
              </a:spcAft>
              <a:buClrTx/>
              <a:buSzTx/>
              <a:buFont typeface="Arial" panose="020B0604020202020204" pitchFamily="34" charset="0"/>
              <a:buChar char="•"/>
              <a:tabLst/>
              <a:defRPr/>
            </a:pPr>
            <a:r>
              <a:rPr lang="en-US" sz="1600">
                <a:solidFill>
                  <a:schemeClr val="tx1"/>
                </a:solidFill>
                <a:latin typeface="+mn-lt"/>
                <a:cs typeface="Poppins" panose="00000500000000000000" pitchFamily="2" charset="0"/>
              </a:rPr>
              <a:t>All we hear about is AI</a:t>
            </a:r>
            <a:endParaRPr kumimoji="0" lang="en-US" sz="1600" b="0" i="0" u="none" strike="noStrike" kern="1200" cap="none" spc="0" normalizeH="0" baseline="0" noProof="0">
              <a:ln>
                <a:noFill/>
              </a:ln>
              <a:solidFill>
                <a:schemeClr val="tx1"/>
              </a:solidFill>
              <a:effectLst/>
              <a:uLnTx/>
              <a:uFillTx/>
              <a:latin typeface="+mn-lt"/>
              <a:cs typeface="Poppins" panose="00000500000000000000" pitchFamily="2" charset="0"/>
            </a:endParaRPr>
          </a:p>
          <a:p>
            <a:pPr marL="380648" marR="0" lvl="0" indent="-380648" algn="l" defTabSz="685800" rtl="0" eaLnBrk="1" fontAlgn="auto" latinLnBrk="0" hangingPunct="1">
              <a:lnSpc>
                <a:spcPct val="120000"/>
              </a:lnSpc>
              <a:spcBef>
                <a:spcPct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chemeClr val="tx1"/>
              </a:solidFill>
              <a:effectLst/>
              <a:uLnTx/>
              <a:uFillTx/>
              <a:latin typeface="+mn-lt"/>
              <a:cs typeface="Poppins" panose="00000500000000000000" pitchFamily="2" charset="0"/>
            </a:endParaRPr>
          </a:p>
          <a:p>
            <a:pPr marL="380648" marR="0" lvl="0" indent="-380648" algn="l" defTabSz="685800" rtl="0" eaLnBrk="1" fontAlgn="auto" latinLnBrk="0" hangingPunct="1">
              <a:lnSpc>
                <a:spcPct val="12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chemeClr val="tx1"/>
                </a:solidFill>
                <a:effectLst/>
                <a:uLnTx/>
                <a:uFillTx/>
                <a:latin typeface="+mn-lt"/>
                <a:cs typeface="Poppins" panose="00000500000000000000" pitchFamily="2" charset="0"/>
              </a:rPr>
              <a:t>Why it Matters to Talent/HR: Critical in shaping the  future of work:</a:t>
            </a:r>
            <a:r>
              <a:rPr kumimoji="0" lang="en-US" sz="1600" b="0" i="0" u="none" strike="noStrike" kern="1200" cap="none" spc="0" normalizeH="0" noProof="0">
                <a:ln>
                  <a:noFill/>
                </a:ln>
                <a:solidFill>
                  <a:schemeClr val="tx1"/>
                </a:solidFill>
                <a:effectLst/>
                <a:uLnTx/>
                <a:uFillTx/>
                <a:latin typeface="+mn-lt"/>
                <a:cs typeface="Poppins" panose="00000500000000000000" pitchFamily="2" charset="0"/>
              </a:rPr>
              <a:t> </a:t>
            </a:r>
            <a:r>
              <a:rPr kumimoji="0" lang="en-US" sz="1600" b="0" i="0" u="none" strike="noStrike" kern="1200" cap="none" spc="0" normalizeH="0" baseline="0" noProof="0">
                <a:ln>
                  <a:noFill/>
                </a:ln>
                <a:solidFill>
                  <a:schemeClr val="tx1"/>
                </a:solidFill>
                <a:effectLst/>
                <a:uLnTx/>
                <a:uFillTx/>
                <a:latin typeface="+mn-lt"/>
                <a:cs typeface="Poppins" panose="00000500000000000000" pitchFamily="2" charset="0"/>
              </a:rPr>
              <a:t>what/if tasks</a:t>
            </a:r>
            <a:r>
              <a:rPr kumimoji="0" lang="en-US" sz="1600" b="0" i="0" u="none" strike="noStrike" kern="1200" cap="none" spc="0" normalizeH="0" noProof="0">
                <a:ln>
                  <a:noFill/>
                </a:ln>
                <a:solidFill>
                  <a:schemeClr val="tx1"/>
                </a:solidFill>
                <a:effectLst/>
                <a:uLnTx/>
                <a:uFillTx/>
                <a:latin typeface="+mn-lt"/>
                <a:cs typeface="Poppins" panose="00000500000000000000" pitchFamily="2" charset="0"/>
              </a:rPr>
              <a:t> </a:t>
            </a:r>
            <a:r>
              <a:rPr kumimoji="0" lang="en-US" sz="1600" b="0" i="0" u="none" strike="noStrike" kern="1200" cap="none" spc="0" normalizeH="0" baseline="0" noProof="0">
                <a:ln>
                  <a:noFill/>
                </a:ln>
                <a:solidFill>
                  <a:schemeClr val="tx1"/>
                </a:solidFill>
                <a:effectLst/>
                <a:uLnTx/>
                <a:uFillTx/>
                <a:latin typeface="+mn-lt"/>
                <a:cs typeface="Poppins" panose="00000500000000000000" pitchFamily="2" charset="0"/>
              </a:rPr>
              <a:t>people will be doing,  </a:t>
            </a:r>
            <a:r>
              <a:rPr lang="en-US" sz="1600">
                <a:solidFill>
                  <a:schemeClr val="tx1"/>
                </a:solidFill>
                <a:latin typeface="+mn-lt"/>
                <a:cs typeface="Poppins" panose="00000500000000000000" pitchFamily="2" charset="0"/>
              </a:rPr>
              <a:t>how talent will be </a:t>
            </a:r>
            <a:r>
              <a:rPr kumimoji="0" lang="en-US" sz="1600" b="0" i="0" u="none" strike="noStrike" kern="1200" cap="none" spc="0" normalizeH="0" baseline="0" noProof="0">
                <a:ln>
                  <a:noFill/>
                </a:ln>
                <a:solidFill>
                  <a:schemeClr val="tx1"/>
                </a:solidFill>
                <a:effectLst/>
                <a:uLnTx/>
                <a:uFillTx/>
                <a:latin typeface="+mn-lt"/>
                <a:cs typeface="Poppins" panose="00000500000000000000" pitchFamily="2" charset="0"/>
              </a:rPr>
              <a:t>compensated,</a:t>
            </a:r>
            <a:r>
              <a:rPr kumimoji="0" lang="en-US" sz="1600" b="0" i="0" u="none" strike="noStrike" kern="1200" cap="none" spc="0" normalizeH="0" noProof="0">
                <a:ln>
                  <a:noFill/>
                </a:ln>
                <a:solidFill>
                  <a:schemeClr val="tx1"/>
                </a:solidFill>
                <a:effectLst/>
                <a:uLnTx/>
                <a:uFillTx/>
                <a:latin typeface="+mn-lt"/>
                <a:cs typeface="Poppins" panose="00000500000000000000" pitchFamily="2" charset="0"/>
              </a:rPr>
              <a:t> managed and </a:t>
            </a:r>
            <a:r>
              <a:rPr kumimoji="0" lang="en-US" sz="1600" b="0" i="0" u="none" strike="noStrike" kern="1200" cap="none" spc="0" normalizeH="0" baseline="0" noProof="0">
                <a:ln>
                  <a:noFill/>
                </a:ln>
                <a:solidFill>
                  <a:schemeClr val="tx1"/>
                </a:solidFill>
                <a:effectLst/>
                <a:uLnTx/>
                <a:uFillTx/>
                <a:latin typeface="+mn-lt"/>
                <a:cs typeface="Poppins" panose="00000500000000000000" pitchFamily="2" charset="0"/>
              </a:rPr>
              <a:t>the overall talent landscape.</a:t>
            </a:r>
          </a:p>
          <a:p>
            <a:pPr marL="0" marR="0" lvl="0" indent="0" algn="l" defTabSz="685800" rtl="0" eaLnBrk="1" fontAlgn="auto" latinLnBrk="0" hangingPunct="1">
              <a:lnSpc>
                <a:spcPct val="120000"/>
              </a:lnSpc>
              <a:spcBef>
                <a:spcPct val="0"/>
              </a:spcBef>
              <a:spcAft>
                <a:spcPts val="0"/>
              </a:spcAft>
              <a:buClrTx/>
              <a:buSzTx/>
              <a:buFontTx/>
              <a:buNone/>
              <a:tabLst/>
              <a:defRPr/>
            </a:pPr>
            <a:endParaRPr kumimoji="0" lang="en-US" sz="1600" b="0" i="0" u="none" strike="noStrike" kern="1200" cap="none" spc="0" normalizeH="0" baseline="0" noProof="0">
              <a:ln>
                <a:noFill/>
              </a:ln>
              <a:solidFill>
                <a:schemeClr val="tx1"/>
              </a:solidFill>
              <a:effectLst/>
              <a:uLnTx/>
              <a:uFillTx/>
              <a:latin typeface="+mn-lt"/>
              <a:cs typeface="Poppins" panose="00000500000000000000" pitchFamily="2" charset="0"/>
            </a:endParaRPr>
          </a:p>
          <a:p>
            <a:pPr marL="380648" marR="0" lvl="0" indent="-380648" algn="l" defTabSz="685800" rtl="0" eaLnBrk="1" fontAlgn="auto" latinLnBrk="0" hangingPunct="1">
              <a:lnSpc>
                <a:spcPct val="12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chemeClr val="tx1"/>
                </a:solidFill>
                <a:effectLst/>
                <a:uLnTx/>
                <a:uFillTx/>
                <a:latin typeface="+mn-lt"/>
                <a:cs typeface="Poppins" panose="00000500000000000000" pitchFamily="2" charset="0"/>
              </a:rPr>
              <a:t>Generative AI Impact: Rapid advancements with tools like ChatGPT and Google Gemini, transforming work</a:t>
            </a:r>
            <a:r>
              <a:rPr kumimoji="0" lang="en-US" sz="1600" b="0" i="0" u="none" strike="noStrike" kern="1200" cap="none" spc="0" normalizeH="0" noProof="0">
                <a:ln>
                  <a:noFill/>
                </a:ln>
                <a:solidFill>
                  <a:schemeClr val="tx1"/>
                </a:solidFill>
                <a:effectLst/>
                <a:uLnTx/>
                <a:uFillTx/>
                <a:latin typeface="+mn-lt"/>
                <a:cs typeface="Poppins" panose="00000500000000000000" pitchFamily="2" charset="0"/>
              </a:rPr>
              <a:t> in many aspects of </a:t>
            </a:r>
            <a:r>
              <a:rPr kumimoji="0" lang="en-US" sz="1600" b="0" i="0" u="none" strike="noStrike" kern="1200" cap="none" spc="0" normalizeH="0" baseline="0" noProof="0">
                <a:ln>
                  <a:noFill/>
                </a:ln>
                <a:solidFill>
                  <a:schemeClr val="tx1"/>
                </a:solidFill>
                <a:effectLst/>
                <a:uLnTx/>
                <a:uFillTx/>
                <a:latin typeface="+mn-lt"/>
                <a:cs typeface="Poppins" panose="00000500000000000000" pitchFamily="2" charset="0"/>
              </a:rPr>
              <a:t>everyday business operations.</a:t>
            </a:r>
            <a:endParaRPr kumimoji="0" lang="en-IN" sz="1600" b="0" i="0" u="none" strike="noStrike" kern="1200" cap="none" spc="0" normalizeH="0" baseline="0" noProof="0">
              <a:ln>
                <a:noFill/>
              </a:ln>
              <a:solidFill>
                <a:schemeClr val="tx1"/>
              </a:solidFill>
              <a:effectLst/>
              <a:uLnTx/>
              <a:uFillTx/>
              <a:latin typeface="+mn-lt"/>
              <a:cs typeface="Poppins" panose="00000500000000000000" pitchFamily="2" charset="0"/>
            </a:endParaRPr>
          </a:p>
        </p:txBody>
      </p:sp>
    </p:spTree>
    <p:extLst>
      <p:ext uri="{BB962C8B-B14F-4D97-AF65-F5344CB8AC3E}">
        <p14:creationId xmlns:p14="http://schemas.microsoft.com/office/powerpoint/2010/main" val="30855303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592772-94B6-F398-61E1-0268DE7D1F17}"/>
              </a:ext>
            </a:extLst>
          </p:cNvPr>
          <p:cNvSpPr>
            <a:spLocks noGrp="1"/>
          </p:cNvSpPr>
          <p:nvPr>
            <p:ph type="title"/>
          </p:nvPr>
        </p:nvSpPr>
        <p:spPr/>
        <p:txBody>
          <a:bodyPr/>
          <a:lstStyle/>
          <a:p>
            <a:pPr algn="ctr"/>
            <a:r>
              <a:rPr lang="en-US" b="0"/>
              <a:t>Question</a:t>
            </a:r>
            <a:r>
              <a:rPr lang="en-US"/>
              <a:t> 1</a:t>
            </a:r>
          </a:p>
        </p:txBody>
      </p:sp>
      <p:sp>
        <p:nvSpPr>
          <p:cNvPr id="2" name="TextBox 1">
            <a:extLst>
              <a:ext uri="{FF2B5EF4-FFF2-40B4-BE49-F238E27FC236}">
                <a16:creationId xmlns:a16="http://schemas.microsoft.com/office/drawing/2014/main" id="{CFDFA640-72CC-32E5-68A2-365EB3EB9A9E}"/>
              </a:ext>
            </a:extLst>
          </p:cNvPr>
          <p:cNvSpPr txBox="1"/>
          <p:nvPr/>
        </p:nvSpPr>
        <p:spPr>
          <a:xfrm>
            <a:off x="601988" y="2711519"/>
            <a:ext cx="1091121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effectLst/>
                <a:uLnTx/>
                <a:uFillTx/>
                <a:latin typeface="+mj-lt"/>
                <a:ea typeface="Source Sans Pro" panose="020B0503030403020204" pitchFamily="34" charset="0"/>
              </a:rPr>
              <a:t>How will AI and automation impact traditional job roles, the labor market and the economy?</a:t>
            </a:r>
          </a:p>
        </p:txBody>
      </p:sp>
    </p:spTree>
    <p:extLst>
      <p:ext uri="{BB962C8B-B14F-4D97-AF65-F5344CB8AC3E}">
        <p14:creationId xmlns:p14="http://schemas.microsoft.com/office/powerpoint/2010/main" val="451236781"/>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1664E3-16C9-E325-9D59-A46F33B14F23}"/>
              </a:ext>
            </a:extLst>
          </p:cNvPr>
          <p:cNvSpPr/>
          <p:nvPr/>
        </p:nvSpPr>
        <p:spPr>
          <a:xfrm>
            <a:off x="0" y="1451428"/>
            <a:ext cx="6096000" cy="540657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EBEBAC-E82A-7F18-215C-98B433E98668}"/>
              </a:ext>
            </a:extLst>
          </p:cNvPr>
          <p:cNvSpPr>
            <a:spLocks noGrp="1"/>
          </p:cNvSpPr>
          <p:nvPr>
            <p:ph type="title"/>
          </p:nvPr>
        </p:nvSpPr>
        <p:spPr>
          <a:xfrm>
            <a:off x="655092" y="554560"/>
            <a:ext cx="6645593" cy="646444"/>
          </a:xfrm>
        </p:spPr>
        <p:txBody>
          <a:bodyPr/>
          <a:lstStyle/>
          <a:p>
            <a:r>
              <a:rPr lang="en-US" b="0"/>
              <a:t>Viewpoint </a:t>
            </a:r>
            <a:r>
              <a:rPr lang="en-US"/>
              <a:t>Showdown</a:t>
            </a:r>
          </a:p>
        </p:txBody>
      </p:sp>
      <p:sp>
        <p:nvSpPr>
          <p:cNvPr id="3" name="TextBox 2">
            <a:extLst>
              <a:ext uri="{FF2B5EF4-FFF2-40B4-BE49-F238E27FC236}">
                <a16:creationId xmlns:a16="http://schemas.microsoft.com/office/drawing/2014/main" id="{E04EF759-2FC6-2D46-8CB9-69BD1F10A1BA}"/>
              </a:ext>
            </a:extLst>
          </p:cNvPr>
          <p:cNvSpPr txBox="1"/>
          <p:nvPr/>
        </p:nvSpPr>
        <p:spPr>
          <a:xfrm>
            <a:off x="655093" y="1881748"/>
            <a:ext cx="4937760" cy="4035207"/>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398" b="1" i="0" u="none" strike="noStrike" kern="1200" cap="none" spc="0" normalizeH="0" baseline="0" noProof="0">
                <a:ln>
                  <a:noFill/>
                </a:ln>
                <a:solidFill>
                  <a:prstClr val="black"/>
                </a:solidFill>
                <a:effectLst/>
                <a:uLnTx/>
                <a:uFillTx/>
                <a:latin typeface="Century Gothic" panose="020B0502020202020204" pitchFamily="34" charset="0"/>
                <a:ea typeface="Source Sans Pro" panose="020B0503030403020204" pitchFamily="34" charset="0"/>
              </a:rPr>
              <a:t>Viewpoint 1: </a:t>
            </a:r>
            <a:r>
              <a:rPr kumimoji="0" lang="en-US" sz="2398" b="0" i="0" u="none" strike="noStrike" kern="1200" cap="none" spc="0" normalizeH="0" baseline="0" noProof="0">
                <a:ln>
                  <a:noFill/>
                </a:ln>
                <a:solidFill>
                  <a:prstClr val="black"/>
                </a:solidFill>
                <a:effectLst/>
                <a:uLnTx/>
                <a:uFillTx/>
                <a:latin typeface="Century Gothic" panose="020B0502020202020204" pitchFamily="34" charset="0"/>
                <a:ea typeface="Source Sans Pro" panose="020B0503030403020204" pitchFamily="34" charset="0"/>
              </a:rPr>
              <a:t>AI and automation will lead to widespread job displacement, with many traditional roles becoming obsolete. This will cause significant disruption to the labor market, leading to high unemployment and economic instability.</a:t>
            </a:r>
          </a:p>
        </p:txBody>
      </p:sp>
      <p:sp>
        <p:nvSpPr>
          <p:cNvPr id="5" name="TextBox 4">
            <a:extLst>
              <a:ext uri="{FF2B5EF4-FFF2-40B4-BE49-F238E27FC236}">
                <a16:creationId xmlns:a16="http://schemas.microsoft.com/office/drawing/2014/main" id="{610D562C-E8F0-6807-6223-6B6F9A3D29BA}"/>
              </a:ext>
            </a:extLst>
          </p:cNvPr>
          <p:cNvSpPr txBox="1"/>
          <p:nvPr/>
        </p:nvSpPr>
        <p:spPr>
          <a:xfrm>
            <a:off x="6599147" y="1881748"/>
            <a:ext cx="4937760" cy="4481804"/>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a:ln>
                  <a:noFill/>
                </a:ln>
                <a:effectLst/>
                <a:uLnTx/>
                <a:uFillTx/>
                <a:latin typeface="Century Gothic" panose="020B0502020202020204" pitchFamily="34" charset="0"/>
                <a:ea typeface="Source Sans Pro" panose="020B0503030403020204" pitchFamily="34" charset="0"/>
              </a:rPr>
              <a:t>Viewpoint 2: </a:t>
            </a:r>
            <a:r>
              <a:rPr kumimoji="0" lang="en-US" sz="2400" b="0" i="0" u="none" strike="noStrike" kern="1200" cap="none" spc="0" normalizeH="0" baseline="0" noProof="0">
                <a:ln>
                  <a:noFill/>
                </a:ln>
                <a:effectLst/>
                <a:uLnTx/>
                <a:uFillTx/>
                <a:latin typeface="Century Gothic" panose="020B0502020202020204" pitchFamily="34" charset="0"/>
                <a:ea typeface="Source Sans Pro" panose="020B0503030403020204" pitchFamily="34" charset="0"/>
              </a:rPr>
              <a:t>While some jobs will be impacted by AI and automation, new roles and industries will emerge to replace them. This technological transformation will create more efficient and productive work, ultimately leading to economic growth and new opportunities for workers.</a:t>
            </a:r>
          </a:p>
        </p:txBody>
      </p:sp>
    </p:spTree>
    <p:extLst>
      <p:ext uri="{BB962C8B-B14F-4D97-AF65-F5344CB8AC3E}">
        <p14:creationId xmlns:p14="http://schemas.microsoft.com/office/powerpoint/2010/main" val="6027414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9" presetClass="emph" presetSubtype="0" grpId="0" nodeType="withEffect">
                                  <p:stCondLst>
                                    <p:cond delay="0"/>
                                  </p:stCondLst>
                                  <p:childTnLst>
                                    <p:set>
                                      <p:cBhvr>
                                        <p:cTn id="10" dur="indefinite"/>
                                        <p:tgtEl>
                                          <p:spTgt spid="5"/>
                                        </p:tgtEl>
                                        <p:attrNameLst>
                                          <p:attrName>style.opacity</p:attrName>
                                        </p:attrNameLst>
                                      </p:cBhvr>
                                      <p:to>
                                        <p:strVal val="0.25"/>
                                      </p:to>
                                    </p:set>
                                    <p:animEffect filter="image" prLst="opacity: 0.25">
                                      <p:cBhvr rctx="IE">
                                        <p:cTn id="11"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C668E-42FF-8592-3A42-FA1F702F0654}"/>
              </a:ext>
            </a:extLst>
          </p:cNvPr>
          <p:cNvSpPr>
            <a:spLocks noGrp="1"/>
          </p:cNvSpPr>
          <p:nvPr>
            <p:ph type="title"/>
          </p:nvPr>
        </p:nvSpPr>
        <p:spPr/>
        <p:txBody>
          <a:bodyPr/>
          <a:lstStyle/>
          <a:p>
            <a:r>
              <a:rPr lang="en-US"/>
              <a:t>Job Displacement </a:t>
            </a:r>
            <a:r>
              <a:rPr lang="en-US" b="0"/>
              <a:t>by the Numbers</a:t>
            </a:r>
          </a:p>
        </p:txBody>
      </p:sp>
      <p:sp>
        <p:nvSpPr>
          <p:cNvPr id="9" name="TextBox 8">
            <a:extLst>
              <a:ext uri="{FF2B5EF4-FFF2-40B4-BE49-F238E27FC236}">
                <a16:creationId xmlns:a16="http://schemas.microsoft.com/office/drawing/2014/main" id="{B1C07B04-1809-A287-CAD7-C066A4B07E96}"/>
              </a:ext>
            </a:extLst>
          </p:cNvPr>
          <p:cNvSpPr txBox="1"/>
          <p:nvPr/>
        </p:nvSpPr>
        <p:spPr>
          <a:xfrm>
            <a:off x="278998" y="5946883"/>
            <a:ext cx="11009348" cy="430887"/>
          </a:xfrm>
          <a:prstGeom prst="rect">
            <a:avLst/>
          </a:prstGeom>
          <a:noFill/>
        </p:spPr>
        <p:txBody>
          <a:bodyPr wrap="square">
            <a:spAutoFit/>
          </a:bodyPr>
          <a:lstStyle/>
          <a:p>
            <a:r>
              <a:rPr lang="en-US" sz="1100">
                <a:latin typeface="Century Gothic"/>
                <a:hlinkClick r:id="rId3"/>
              </a:rPr>
              <a:t>AI Replacing Jobs Statistics: The Impact on Employment in 2024 (seo.ai)</a:t>
            </a:r>
            <a:endParaRPr lang="en-US" sz="1100">
              <a:latin typeface="Century Gothic"/>
            </a:endParaRPr>
          </a:p>
          <a:p>
            <a:r>
              <a:rPr lang="en-US" sz="1100">
                <a:latin typeface="Century Gothic"/>
                <a:hlinkClick r:id="rId4"/>
              </a:rPr>
              <a:t>Must-Know AI Replacing Jobs Statistics [Latest Data 2024] • Gitnux</a:t>
            </a:r>
            <a:endParaRPr lang="en-US" sz="1100">
              <a:latin typeface="Century Gothic"/>
            </a:endParaRPr>
          </a:p>
        </p:txBody>
      </p:sp>
      <p:grpSp>
        <p:nvGrpSpPr>
          <p:cNvPr id="6" name="Group 5">
            <a:extLst>
              <a:ext uri="{FF2B5EF4-FFF2-40B4-BE49-F238E27FC236}">
                <a16:creationId xmlns:a16="http://schemas.microsoft.com/office/drawing/2014/main" id="{615DE6A4-11D4-1720-AEF1-B0F77E627227}"/>
              </a:ext>
            </a:extLst>
          </p:cNvPr>
          <p:cNvGrpSpPr/>
          <p:nvPr/>
        </p:nvGrpSpPr>
        <p:grpSpPr>
          <a:xfrm>
            <a:off x="147355" y="1400137"/>
            <a:ext cx="3200400" cy="3309923"/>
            <a:chOff x="115824" y="4896454"/>
            <a:chExt cx="3200400" cy="3309923"/>
          </a:xfrm>
        </p:grpSpPr>
        <p:graphicFrame>
          <p:nvGraphicFramePr>
            <p:cNvPr id="4" name="Chart 3">
              <a:extLst>
                <a:ext uri="{FF2B5EF4-FFF2-40B4-BE49-F238E27FC236}">
                  <a16:creationId xmlns:a16="http://schemas.microsoft.com/office/drawing/2014/main" id="{DCB9FBD0-F84D-E756-B516-49D97D80595D}"/>
                </a:ext>
              </a:extLst>
            </p:cNvPr>
            <p:cNvGraphicFramePr/>
            <p:nvPr>
              <p:extLst>
                <p:ext uri="{D42A27DB-BD31-4B8C-83A1-F6EECF244321}">
                  <p14:modId xmlns:p14="http://schemas.microsoft.com/office/powerpoint/2010/main" val="985981881"/>
                </p:ext>
              </p:extLst>
            </p:nvPr>
          </p:nvGraphicFramePr>
          <p:xfrm>
            <a:off x="115824" y="4896454"/>
            <a:ext cx="3200400" cy="3200400"/>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a:extLst>
                <a:ext uri="{FF2B5EF4-FFF2-40B4-BE49-F238E27FC236}">
                  <a16:creationId xmlns:a16="http://schemas.microsoft.com/office/drawing/2014/main" id="{D585363D-3462-ED65-FBFC-E3C0C23BBFA1}"/>
                </a:ext>
              </a:extLst>
            </p:cNvPr>
            <p:cNvSpPr txBox="1"/>
            <p:nvPr/>
          </p:nvSpPr>
          <p:spPr>
            <a:xfrm>
              <a:off x="416908" y="7927326"/>
              <a:ext cx="2646334" cy="279051"/>
            </a:xfrm>
            <a:prstGeom prst="rect">
              <a:avLst/>
            </a:prstGeom>
            <a:noFill/>
          </p:spPr>
          <p:txBody>
            <a:bodyPr wrap="square" lIns="0" tIns="0" rIns="0" bIns="0" rtlCol="0">
              <a:spAutoFit/>
            </a:bodyPr>
            <a:lstStyle/>
            <a:p>
              <a:pPr algn="ctr">
                <a:lnSpc>
                  <a:spcPct val="120000"/>
                </a:lnSpc>
                <a:spcAft>
                  <a:spcPts val="800"/>
                </a:spcAft>
              </a:pPr>
              <a:r>
                <a:rPr lang="en-US" sz="1600" b="1">
                  <a:latin typeface="+mj-lt"/>
                  <a:cs typeface="Poppins" pitchFamily="2" charset="77"/>
                </a:rPr>
                <a:t>Workers Displaced</a:t>
              </a:r>
            </a:p>
          </p:txBody>
        </p:sp>
      </p:grpSp>
      <p:grpSp>
        <p:nvGrpSpPr>
          <p:cNvPr id="12" name="Group 11">
            <a:extLst>
              <a:ext uri="{FF2B5EF4-FFF2-40B4-BE49-F238E27FC236}">
                <a16:creationId xmlns:a16="http://schemas.microsoft.com/office/drawing/2014/main" id="{F767016C-3AF7-15BB-6E30-7FA0F23A1C8E}"/>
              </a:ext>
            </a:extLst>
          </p:cNvPr>
          <p:cNvGrpSpPr/>
          <p:nvPr/>
        </p:nvGrpSpPr>
        <p:grpSpPr>
          <a:xfrm>
            <a:off x="2963123" y="1401958"/>
            <a:ext cx="3200400" cy="3309923"/>
            <a:chOff x="2963123" y="1401958"/>
            <a:chExt cx="3200400" cy="3309923"/>
          </a:xfrm>
        </p:grpSpPr>
        <p:graphicFrame>
          <p:nvGraphicFramePr>
            <p:cNvPr id="10" name="Chart 9">
              <a:extLst>
                <a:ext uri="{FF2B5EF4-FFF2-40B4-BE49-F238E27FC236}">
                  <a16:creationId xmlns:a16="http://schemas.microsoft.com/office/drawing/2014/main" id="{BDD2767D-507D-480A-1D3C-4C2236808662}"/>
                </a:ext>
              </a:extLst>
            </p:cNvPr>
            <p:cNvGraphicFramePr/>
            <p:nvPr>
              <p:extLst>
                <p:ext uri="{D42A27DB-BD31-4B8C-83A1-F6EECF244321}">
                  <p14:modId xmlns:p14="http://schemas.microsoft.com/office/powerpoint/2010/main" val="1632185857"/>
                </p:ext>
              </p:extLst>
            </p:nvPr>
          </p:nvGraphicFramePr>
          <p:xfrm>
            <a:off x="2963123" y="1401958"/>
            <a:ext cx="3200400" cy="3200400"/>
          </p:xfrm>
          <a:graphic>
            <a:graphicData uri="http://schemas.openxmlformats.org/drawingml/2006/chart">
              <c:chart xmlns:c="http://schemas.openxmlformats.org/drawingml/2006/chart" xmlns:r="http://schemas.openxmlformats.org/officeDocument/2006/relationships" r:id="rId6"/>
            </a:graphicData>
          </a:graphic>
        </p:graphicFrame>
        <p:sp>
          <p:nvSpPr>
            <p:cNvPr id="11" name="TextBox 10">
              <a:extLst>
                <a:ext uri="{FF2B5EF4-FFF2-40B4-BE49-F238E27FC236}">
                  <a16:creationId xmlns:a16="http://schemas.microsoft.com/office/drawing/2014/main" id="{F809D786-17EA-EA66-3026-89FC05BF8587}"/>
                </a:ext>
              </a:extLst>
            </p:cNvPr>
            <p:cNvSpPr txBox="1"/>
            <p:nvPr/>
          </p:nvSpPr>
          <p:spPr>
            <a:xfrm>
              <a:off x="3366646" y="4432830"/>
              <a:ext cx="2646334" cy="279051"/>
            </a:xfrm>
            <a:prstGeom prst="rect">
              <a:avLst/>
            </a:prstGeom>
            <a:noFill/>
          </p:spPr>
          <p:txBody>
            <a:bodyPr wrap="square" lIns="0" tIns="0" rIns="0" bIns="0" rtlCol="0">
              <a:spAutoFit/>
            </a:bodyPr>
            <a:lstStyle/>
            <a:p>
              <a:pPr algn="ctr">
                <a:lnSpc>
                  <a:spcPct val="120000"/>
                </a:lnSpc>
                <a:spcAft>
                  <a:spcPts val="800"/>
                </a:spcAft>
              </a:pPr>
              <a:r>
                <a:rPr lang="en-US" sz="1600" b="1">
                  <a:latin typeface="+mj-lt"/>
                  <a:cs typeface="Poppins" pitchFamily="2" charset="77"/>
                </a:rPr>
                <a:t>Jobs Lost</a:t>
              </a:r>
              <a:endParaRPr kumimoji="0" lang="en-US" sz="1600" b="1" i="0" u="none" strike="noStrike" kern="1200" cap="none" spc="0" normalizeH="0" baseline="0" noProof="0">
                <a:ln>
                  <a:noFill/>
                </a:ln>
                <a:solidFill>
                  <a:srgbClr val="2C4153">
                    <a:lumMod val="75000"/>
                  </a:srgbClr>
                </a:solidFill>
                <a:effectLst/>
                <a:uLnTx/>
                <a:uFillTx/>
                <a:latin typeface="+mj-lt"/>
                <a:ea typeface="+mn-ea"/>
                <a:cs typeface="+mn-cs"/>
              </a:endParaRPr>
            </a:p>
          </p:txBody>
        </p:sp>
      </p:grpSp>
      <p:grpSp>
        <p:nvGrpSpPr>
          <p:cNvPr id="16" name="Group 15">
            <a:extLst>
              <a:ext uri="{FF2B5EF4-FFF2-40B4-BE49-F238E27FC236}">
                <a16:creationId xmlns:a16="http://schemas.microsoft.com/office/drawing/2014/main" id="{05E87E73-D623-6BC5-3643-292CC64A60CE}"/>
              </a:ext>
            </a:extLst>
          </p:cNvPr>
          <p:cNvGrpSpPr/>
          <p:nvPr/>
        </p:nvGrpSpPr>
        <p:grpSpPr>
          <a:xfrm>
            <a:off x="5758697" y="1400137"/>
            <a:ext cx="3246424" cy="3309923"/>
            <a:chOff x="5727166" y="4896454"/>
            <a:chExt cx="3246424" cy="3309923"/>
          </a:xfrm>
        </p:grpSpPr>
        <p:graphicFrame>
          <p:nvGraphicFramePr>
            <p:cNvPr id="14" name="Chart 13">
              <a:extLst>
                <a:ext uri="{FF2B5EF4-FFF2-40B4-BE49-F238E27FC236}">
                  <a16:creationId xmlns:a16="http://schemas.microsoft.com/office/drawing/2014/main" id="{3F812928-7458-0DBD-D798-83D6CA8AC739}"/>
                </a:ext>
              </a:extLst>
            </p:cNvPr>
            <p:cNvGraphicFramePr/>
            <p:nvPr>
              <p:extLst>
                <p:ext uri="{D42A27DB-BD31-4B8C-83A1-F6EECF244321}">
                  <p14:modId xmlns:p14="http://schemas.microsoft.com/office/powerpoint/2010/main" val="372089320"/>
                </p:ext>
              </p:extLst>
            </p:nvPr>
          </p:nvGraphicFramePr>
          <p:xfrm>
            <a:off x="5727166" y="4896454"/>
            <a:ext cx="3200400" cy="3200400"/>
          </p:xfrm>
          <a:graphic>
            <a:graphicData uri="http://schemas.openxmlformats.org/drawingml/2006/chart">
              <c:chart xmlns:c="http://schemas.openxmlformats.org/drawingml/2006/chart" xmlns:r="http://schemas.openxmlformats.org/officeDocument/2006/relationships" r:id="rId7"/>
            </a:graphicData>
          </a:graphic>
        </p:graphicFrame>
        <p:sp>
          <p:nvSpPr>
            <p:cNvPr id="15" name="TextBox 14">
              <a:extLst>
                <a:ext uri="{FF2B5EF4-FFF2-40B4-BE49-F238E27FC236}">
                  <a16:creationId xmlns:a16="http://schemas.microsoft.com/office/drawing/2014/main" id="{B2669126-0E76-120C-90B6-CA761D8D4135}"/>
                </a:ext>
              </a:extLst>
            </p:cNvPr>
            <p:cNvSpPr txBox="1"/>
            <p:nvPr/>
          </p:nvSpPr>
          <p:spPr>
            <a:xfrm>
              <a:off x="6027474" y="7927326"/>
              <a:ext cx="2946116" cy="279051"/>
            </a:xfrm>
            <a:prstGeom prst="rect">
              <a:avLst/>
            </a:prstGeom>
            <a:noFill/>
          </p:spPr>
          <p:txBody>
            <a:bodyPr wrap="square" lIns="0" tIns="0" rIns="0" bIns="0" rtlCol="0">
              <a:spAutoFit/>
            </a:bodyPr>
            <a:lstStyle/>
            <a:p>
              <a:pPr algn="ctr">
                <a:lnSpc>
                  <a:spcPct val="120000"/>
                </a:lnSpc>
                <a:spcAft>
                  <a:spcPts val="800"/>
                </a:spcAft>
              </a:pPr>
              <a:r>
                <a:rPr lang="en-US" sz="1600" b="1" baseline="0">
                  <a:solidFill>
                    <a:srgbClr val="2C4153">
                      <a:lumMod val="75000"/>
                    </a:srgbClr>
                  </a:solidFill>
                  <a:latin typeface="+mj-lt"/>
                </a:rPr>
                <a:t>Employees Over 7 Years</a:t>
              </a:r>
              <a:endParaRPr kumimoji="0" lang="en-US" sz="2000" b="1" i="0" u="none" strike="noStrike" kern="1200" cap="none" spc="0" normalizeH="0" baseline="0" noProof="0">
                <a:ln>
                  <a:noFill/>
                </a:ln>
                <a:solidFill>
                  <a:srgbClr val="2C4153">
                    <a:lumMod val="75000"/>
                  </a:srgbClr>
                </a:solidFill>
                <a:effectLst/>
                <a:uLnTx/>
                <a:uFillTx/>
                <a:latin typeface="+mj-lt"/>
                <a:ea typeface="+mn-ea"/>
                <a:cs typeface="+mn-cs"/>
              </a:endParaRPr>
            </a:p>
          </p:txBody>
        </p:sp>
      </p:grpSp>
      <p:grpSp>
        <p:nvGrpSpPr>
          <p:cNvPr id="20" name="Group 19">
            <a:extLst>
              <a:ext uri="{FF2B5EF4-FFF2-40B4-BE49-F238E27FC236}">
                <a16:creationId xmlns:a16="http://schemas.microsoft.com/office/drawing/2014/main" id="{98AC55B9-F100-FCAA-1401-640A21595CE8}"/>
              </a:ext>
            </a:extLst>
          </p:cNvPr>
          <p:cNvGrpSpPr/>
          <p:nvPr/>
        </p:nvGrpSpPr>
        <p:grpSpPr>
          <a:xfrm>
            <a:off x="8580070" y="1400137"/>
            <a:ext cx="3200400" cy="3900854"/>
            <a:chOff x="8548539" y="4896454"/>
            <a:chExt cx="3200400" cy="3900854"/>
          </a:xfrm>
        </p:grpSpPr>
        <p:graphicFrame>
          <p:nvGraphicFramePr>
            <p:cNvPr id="18" name="Chart 17">
              <a:extLst>
                <a:ext uri="{FF2B5EF4-FFF2-40B4-BE49-F238E27FC236}">
                  <a16:creationId xmlns:a16="http://schemas.microsoft.com/office/drawing/2014/main" id="{498A6323-F33C-D456-D379-0C2A59E3B89F}"/>
                </a:ext>
              </a:extLst>
            </p:cNvPr>
            <p:cNvGraphicFramePr/>
            <p:nvPr>
              <p:extLst>
                <p:ext uri="{D42A27DB-BD31-4B8C-83A1-F6EECF244321}">
                  <p14:modId xmlns:p14="http://schemas.microsoft.com/office/powerpoint/2010/main" val="4136932251"/>
                </p:ext>
              </p:extLst>
            </p:nvPr>
          </p:nvGraphicFramePr>
          <p:xfrm>
            <a:off x="8548539" y="4896454"/>
            <a:ext cx="3200400" cy="3200400"/>
          </p:xfrm>
          <a:graphic>
            <a:graphicData uri="http://schemas.openxmlformats.org/drawingml/2006/chart">
              <c:chart xmlns:c="http://schemas.openxmlformats.org/drawingml/2006/chart" xmlns:r="http://schemas.openxmlformats.org/officeDocument/2006/relationships" r:id="rId8"/>
            </a:graphicData>
          </a:graphic>
        </p:graphicFrame>
        <p:sp>
          <p:nvSpPr>
            <p:cNvPr id="19" name="TextBox 18">
              <a:extLst>
                <a:ext uri="{FF2B5EF4-FFF2-40B4-BE49-F238E27FC236}">
                  <a16:creationId xmlns:a16="http://schemas.microsoft.com/office/drawing/2014/main" id="{EE11DB32-1F01-FCDC-3C18-55C0CCCD18C5}"/>
                </a:ext>
              </a:extLst>
            </p:cNvPr>
            <p:cNvSpPr txBox="1"/>
            <p:nvPr/>
          </p:nvSpPr>
          <p:spPr>
            <a:xfrm>
              <a:off x="8952063" y="7927326"/>
              <a:ext cx="2646334" cy="869982"/>
            </a:xfrm>
            <a:prstGeom prst="rect">
              <a:avLst/>
            </a:prstGeom>
            <a:noFill/>
          </p:spPr>
          <p:txBody>
            <a:bodyPr wrap="square" lIns="0" tIns="0" rIns="0" bIns="0" rtlCol="0">
              <a:spAutoFit/>
            </a:bodyPr>
            <a:lstStyle/>
            <a:p>
              <a:pPr algn="ctr">
                <a:lnSpc>
                  <a:spcPct val="120000"/>
                </a:lnSpc>
                <a:spcAft>
                  <a:spcPts val="800"/>
                </a:spcAft>
              </a:pPr>
              <a:r>
                <a:rPr lang="en-US" sz="1600" b="1">
                  <a:latin typeface="+mj-lt"/>
                  <a:cs typeface="Poppins" pitchFamily="2" charset="77"/>
                </a:rPr>
                <a:t>Wage Reductions Caused by AI Automation Since 1980</a:t>
              </a:r>
              <a:endParaRPr kumimoji="0" lang="en-US" sz="1600" b="1" i="0" u="none" strike="noStrike" kern="1200" cap="none" spc="0" normalizeH="0" baseline="0" noProof="0">
                <a:ln>
                  <a:noFill/>
                </a:ln>
                <a:solidFill>
                  <a:srgbClr val="2C4153">
                    <a:lumMod val="75000"/>
                  </a:srgbClr>
                </a:solidFill>
                <a:effectLst/>
                <a:uLnTx/>
                <a:uFillTx/>
                <a:latin typeface="+mj-lt"/>
                <a:ea typeface="+mn-ea"/>
                <a:cs typeface="+mn-cs"/>
              </a:endParaRPr>
            </a:p>
          </p:txBody>
        </p:sp>
      </p:grpSp>
    </p:spTree>
    <p:extLst>
      <p:ext uri="{BB962C8B-B14F-4D97-AF65-F5344CB8AC3E}">
        <p14:creationId xmlns:p14="http://schemas.microsoft.com/office/powerpoint/2010/main" val="41761308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JDXpert Theme Colors">
      <a:dk1>
        <a:sysClr val="windowText" lastClr="000000"/>
      </a:dk1>
      <a:lt1>
        <a:sysClr val="window" lastClr="FFFFFF"/>
      </a:lt1>
      <a:dk2>
        <a:srgbClr val="2C4153"/>
      </a:dk2>
      <a:lt2>
        <a:srgbClr val="E7E6E6"/>
      </a:lt2>
      <a:accent1>
        <a:srgbClr val="38C0CC"/>
      </a:accent1>
      <a:accent2>
        <a:srgbClr val="12D7D7"/>
      </a:accent2>
      <a:accent3>
        <a:srgbClr val="43BA97"/>
      </a:accent3>
      <a:accent4>
        <a:srgbClr val="FFB32F"/>
      </a:accent4>
      <a:accent5>
        <a:srgbClr val="13A884"/>
      </a:accent5>
      <a:accent6>
        <a:srgbClr val="F700FA"/>
      </a:accent6>
      <a:hlink>
        <a:srgbClr val="7B00FC"/>
      </a:hlink>
      <a:folHlink>
        <a:srgbClr val="7B00FC"/>
      </a:folHlink>
    </a:clrScheme>
    <a:fontScheme name="JDXpert Theme">
      <a:majorFont>
        <a:latin typeface="Poppins"/>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2C4153"/>
      </a:dk2>
      <a:lt2>
        <a:srgbClr val="E7E6E6"/>
      </a:lt2>
      <a:accent1>
        <a:srgbClr val="38C0CC"/>
      </a:accent1>
      <a:accent2>
        <a:srgbClr val="12D7D7"/>
      </a:accent2>
      <a:accent3>
        <a:srgbClr val="43BA97"/>
      </a:accent3>
      <a:accent4>
        <a:srgbClr val="FFB32F"/>
      </a:accent4>
      <a:accent5>
        <a:srgbClr val="13A884"/>
      </a:accent5>
      <a:accent6>
        <a:srgbClr val="F700FA"/>
      </a:accent6>
      <a:hlink>
        <a:srgbClr val="7B00FC"/>
      </a:hlink>
      <a:folHlink>
        <a:srgbClr val="7B00FC"/>
      </a:folHlink>
    </a:clrScheme>
    <a:fontScheme name="Custom 54">
      <a:majorFont>
        <a:latin typeface="Poppi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4a8ef0e-e970-44d0-921e-85c715522fac">
      <Terms xmlns="http://schemas.microsoft.com/office/infopath/2007/PartnerControls"/>
    </lcf76f155ced4ddcb4097134ff3c332f>
    <TaxCatchAll xmlns="8f7a9ff5-2916-4c9f-b38b-69ccf616555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B8A580A40EC534CB00D45D8BD3CACA0" ma:contentTypeVersion="16" ma:contentTypeDescription="Create a new document." ma:contentTypeScope="" ma:versionID="4510c7d139faaa142561d072f863e011">
  <xsd:schema xmlns:xsd="http://www.w3.org/2001/XMLSchema" xmlns:xs="http://www.w3.org/2001/XMLSchema" xmlns:p="http://schemas.microsoft.com/office/2006/metadata/properties" xmlns:ns2="8f7a9ff5-2916-4c9f-b38b-69ccf6165550" xmlns:ns3="74a8ef0e-e970-44d0-921e-85c715522fac" targetNamespace="http://schemas.microsoft.com/office/2006/metadata/properties" ma:root="true" ma:fieldsID="c21f90498a492385c88faf4d9b0bd4a8" ns2:_="" ns3:_="">
    <xsd:import namespace="8f7a9ff5-2916-4c9f-b38b-69ccf6165550"/>
    <xsd:import namespace="74a8ef0e-e970-44d0-921e-85c715522fa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OCR"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7a9ff5-2916-4c9f-b38b-69ccf616555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739bd8e-0ff6-4d44-9f04-69ff4ce2f1e3}" ma:internalName="TaxCatchAll" ma:showField="CatchAllData" ma:web="8f7a9ff5-2916-4c9f-b38b-69ccf616555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4a8ef0e-e970-44d0-921e-85c715522fa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06aaa40-c663-4506-a8f2-94edda6b6de5"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AFC75D4-B1BD-4E45-BD61-FFA5AC94DECD}">
  <ds:schemaRefs>
    <ds:schemaRef ds:uri="http://purl.org/dc/elements/1.1/"/>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www.w3.org/XML/1998/namespace"/>
    <ds:schemaRef ds:uri="http://purl.org/dc/dcmitype/"/>
    <ds:schemaRef ds:uri="http://schemas.microsoft.com/office/2006/documentManagement/types"/>
    <ds:schemaRef ds:uri="74a8ef0e-e970-44d0-921e-85c715522fac"/>
    <ds:schemaRef ds:uri="8f7a9ff5-2916-4c9f-b38b-69ccf6165550"/>
  </ds:schemaRefs>
</ds:datastoreItem>
</file>

<file path=customXml/itemProps2.xml><?xml version="1.0" encoding="utf-8"?>
<ds:datastoreItem xmlns:ds="http://schemas.openxmlformats.org/officeDocument/2006/customXml" ds:itemID="{7D1C0270-4DC1-4D1D-A1B0-895767DB218C}">
  <ds:schemaRefs>
    <ds:schemaRef ds:uri="74a8ef0e-e970-44d0-921e-85c715522fac"/>
    <ds:schemaRef ds:uri="8f7a9ff5-2916-4c9f-b38b-69ccf61655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377ABD8-9D4D-4D7C-8276-0C5001F2319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5186</Words>
  <Application>Microsoft Office PowerPoint</Application>
  <PresentationFormat>Widescreen</PresentationFormat>
  <Paragraphs>610</Paragraphs>
  <Slides>53</Slides>
  <Notes>52</Notes>
  <HiddenSlides>1</HiddenSlides>
  <MMClips>1</MMClips>
  <ScaleCrop>false</ScaleCrop>
  <HeadingPairs>
    <vt:vector size="6" baseType="variant">
      <vt:variant>
        <vt:lpstr>Fonts Used</vt:lpstr>
      </vt:variant>
      <vt:variant>
        <vt:i4>23</vt:i4>
      </vt:variant>
      <vt:variant>
        <vt:lpstr>Theme</vt:lpstr>
      </vt:variant>
      <vt:variant>
        <vt:i4>2</vt:i4>
      </vt:variant>
      <vt:variant>
        <vt:lpstr>Slide Titles</vt:lpstr>
      </vt:variant>
      <vt:variant>
        <vt:i4>53</vt:i4>
      </vt:variant>
    </vt:vector>
  </HeadingPairs>
  <TitlesOfParts>
    <vt:vector size="78" baseType="lpstr">
      <vt:lpstr>__fkGroteskNeue_598ab8</vt:lpstr>
      <vt:lpstr>Aptos</vt:lpstr>
      <vt:lpstr>Aptos Display</vt:lpstr>
      <vt:lpstr>Arial</vt:lpstr>
      <vt:lpstr>Calibri</vt:lpstr>
      <vt:lpstr>Calibri </vt:lpstr>
      <vt:lpstr>Century Gothic</vt:lpstr>
      <vt:lpstr>Courier New</vt:lpstr>
      <vt:lpstr>Franklin Gothic Heavy</vt:lpstr>
      <vt:lpstr>Georgia</vt:lpstr>
      <vt:lpstr>GothamRnd_Bold</vt:lpstr>
      <vt:lpstr>GothamRnd_Book</vt:lpstr>
      <vt:lpstr>Open Sans</vt:lpstr>
      <vt:lpstr>Poppins</vt:lpstr>
      <vt:lpstr>Proxima Nova Rg</vt:lpstr>
      <vt:lpstr>Rubik</vt:lpstr>
      <vt:lpstr>Source Sans Pro</vt:lpstr>
      <vt:lpstr>Source Sans Pro Semibold</vt:lpstr>
      <vt:lpstr>Symbol</vt:lpstr>
      <vt:lpstr>system-ui</vt:lpstr>
      <vt:lpstr>Times New Roman</vt:lpstr>
      <vt:lpstr>var(--font-fk-grotesk)</vt:lpstr>
      <vt:lpstr>Wingdings</vt:lpstr>
      <vt:lpstr>1_Office Theme</vt:lpstr>
      <vt:lpstr>Office Theme</vt:lpstr>
      <vt:lpstr>Don Berman Co-Founder, Chief Evangelist</vt:lpstr>
      <vt:lpstr>PowerPoint Presentation</vt:lpstr>
      <vt:lpstr>Poll </vt:lpstr>
      <vt:lpstr>Poll </vt:lpstr>
      <vt:lpstr>PowerPoint Presentation</vt:lpstr>
      <vt:lpstr>Understanding AI and its Impact on Talent Management</vt:lpstr>
      <vt:lpstr>Question 1</vt:lpstr>
      <vt:lpstr>Viewpoint Showdown</vt:lpstr>
      <vt:lpstr>Job Displacement by the Numbers</vt:lpstr>
      <vt:lpstr>Job Displacement by the Numbers</vt:lpstr>
      <vt:lpstr>Economic Impact</vt:lpstr>
      <vt:lpstr>Viewpoint Showdown</vt:lpstr>
      <vt:lpstr>Evolution of Jobs</vt:lpstr>
      <vt:lpstr>AI by the Numbers</vt:lpstr>
      <vt:lpstr>AI by the Numbers</vt:lpstr>
      <vt:lpstr>Poll </vt:lpstr>
      <vt:lpstr>Question 2</vt:lpstr>
      <vt:lpstr>Viewpoint Showdown</vt:lpstr>
      <vt:lpstr>Ethical Roadblocks</vt:lpstr>
      <vt:lpstr>Skill Gaps as a Barrier to Adoption</vt:lpstr>
      <vt:lpstr>Resistance to Change Blocker</vt:lpstr>
      <vt:lpstr>Other Key Considerations</vt:lpstr>
      <vt:lpstr>Viewpoint Showdown</vt:lpstr>
      <vt:lpstr>Yes, but...</vt:lpstr>
      <vt:lpstr>Poll</vt:lpstr>
      <vt:lpstr>Question 3</vt:lpstr>
      <vt:lpstr>Recruiting: Skills-Based Job Postings</vt:lpstr>
      <vt:lpstr>Skills-Based Job Postings </vt:lpstr>
      <vt:lpstr>Poll</vt:lpstr>
      <vt:lpstr>Skills-based Recruiting What we’re hearing…  </vt:lpstr>
      <vt:lpstr>Skills-based Recruiting What we’re hearing…  </vt:lpstr>
      <vt:lpstr>Skills-based Recruiting Disturbing Stats </vt:lpstr>
      <vt:lpstr>Skills-based Recruiting Other Factors </vt:lpstr>
      <vt:lpstr>Poll  </vt:lpstr>
      <vt:lpstr>How Tech Can Help - Skills/ Skills-Based Recruiting   </vt:lpstr>
      <vt:lpstr>Question 4</vt:lpstr>
      <vt:lpstr>Labor Market Expectations</vt:lpstr>
      <vt:lpstr>Transparency: By The Numbers</vt:lpstr>
      <vt:lpstr>Areas of Friction in Pay Transparency</vt:lpstr>
      <vt:lpstr>Poll</vt:lpstr>
      <vt:lpstr>How Tech Can Help – Pay Transparency  </vt:lpstr>
      <vt:lpstr>Question 5</vt:lpstr>
      <vt:lpstr>What is the Hidden Workforce</vt:lpstr>
      <vt:lpstr>Poll</vt:lpstr>
      <vt:lpstr>Question 6</vt:lpstr>
      <vt:lpstr>Job Information Management</vt:lpstr>
      <vt:lpstr>PowerPoint Presentation</vt:lpstr>
      <vt:lpstr>Build on a Solid  Foundation </vt:lpstr>
      <vt:lpstr>Managing Work Holistically</vt:lpstr>
      <vt:lpstr>Final Poll</vt:lpstr>
      <vt:lpstr>PowerPoint Presentation</vt:lpstr>
      <vt:lpstr>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Ashley Walker</dc:creator>
  <cp:lastModifiedBy>Don Berman</cp:lastModifiedBy>
  <cp:revision>2</cp:revision>
  <dcterms:created xsi:type="dcterms:W3CDTF">2021-06-24T13:18:40Z</dcterms:created>
  <dcterms:modified xsi:type="dcterms:W3CDTF">2024-06-13T12:46:34Z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0x010100E1181E3245583A4D99E216F4CED3FD7E</vt:lpwstr>
  </property>
  <property fmtid="{D5CDD505-2E9C-101B-9397-08002B2CF9AE}" pid="3" name="MSIP_Label_7cbf2ee6-7391-4c03-b07a-3137c8a2243c_Enabled">
    <vt:lpwstr>true</vt:lpwstr>
  </property>
  <property fmtid="{D5CDD505-2E9C-101B-9397-08002B2CF9AE}" pid="4" name="MSIP_Label_7cbf2ee6-7391-4c03-b07a-3137c8a2243c_SetDate">
    <vt:lpwstr>2023-02-01T21:11:14Z</vt:lpwstr>
  </property>
  <property fmtid="{D5CDD505-2E9C-101B-9397-08002B2CF9AE}" pid="5" name="MSIP_Label_7cbf2ee6-7391-4c03-b07a-3137c8a2243c_Method">
    <vt:lpwstr>Standard</vt:lpwstr>
  </property>
  <property fmtid="{D5CDD505-2E9C-101B-9397-08002B2CF9AE}" pid="6" name="MSIP_Label_7cbf2ee6-7391-4c03-b07a-3137c8a2243c_Name">
    <vt:lpwstr>Internal</vt:lpwstr>
  </property>
  <property fmtid="{D5CDD505-2E9C-101B-9397-08002B2CF9AE}" pid="7" name="MSIP_Label_7cbf2ee6-7391-4c03-b07a-3137c8a2243c_SiteId">
    <vt:lpwstr>ac144e41-8001-48f0-9e1c-170716ed06b6</vt:lpwstr>
  </property>
  <property fmtid="{D5CDD505-2E9C-101B-9397-08002B2CF9AE}" pid="8" name="MSIP_Label_7cbf2ee6-7391-4c03-b07a-3137c8a2243c_ActionId">
    <vt:lpwstr>93773d9f-af41-4687-8144-b713ebb1bc35</vt:lpwstr>
  </property>
  <property fmtid="{D5CDD505-2E9C-101B-9397-08002B2CF9AE}" pid="9" name="MSIP_Label_7cbf2ee6-7391-4c03-b07a-3137c8a2243c_ContentBits">
    <vt:lpwstr>1</vt:lpwstr>
  </property>
  <property fmtid="{D5CDD505-2E9C-101B-9397-08002B2CF9AE}" pid="10" name="ClassificationContentMarkingHeaderLocations">
    <vt:lpwstr>Office Theme:8\Office Theme:5\1_Office Theme:5</vt:lpwstr>
  </property>
  <property fmtid="{D5CDD505-2E9C-101B-9397-08002B2CF9AE}" pid="11" name="ClassificationContentMarkingHeaderText">
    <vt:lpwstr>Internal use</vt:lpwstr>
  </property>
</Properties>
</file>